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76" r:id="rId3"/>
    <p:sldId id="257" r:id="rId4"/>
    <p:sldId id="258" r:id="rId5"/>
    <p:sldId id="268" r:id="rId6"/>
    <p:sldId id="260" r:id="rId7"/>
    <p:sldId id="269" r:id="rId8"/>
    <p:sldId id="270" r:id="rId9"/>
    <p:sldId id="277" r:id="rId10"/>
    <p:sldId id="272" r:id="rId11"/>
    <p:sldId id="273" r:id="rId12"/>
    <p:sldId id="274" r:id="rId13"/>
    <p:sldId id="275" r:id="rId14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9" d="100"/>
          <a:sy n="49" d="100"/>
        </p:scale>
        <p:origin x="708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E3432-FDB4-45D5-8D15-978D74A198F0}" type="datetimeFigureOut">
              <a:rPr lang="en-GB" smtClean="0"/>
              <a:pPr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6D183-5F30-48A4-A94B-99221BB1216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E3432-FDB4-45D5-8D15-978D74A198F0}" type="datetimeFigureOut">
              <a:rPr lang="en-GB" smtClean="0"/>
              <a:pPr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6D183-5F30-48A4-A94B-99221BB1216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E3432-FDB4-45D5-8D15-978D74A198F0}" type="datetimeFigureOut">
              <a:rPr lang="en-GB" smtClean="0"/>
              <a:pPr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6D183-5F30-48A4-A94B-99221BB1216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E3432-FDB4-45D5-8D15-978D74A198F0}" type="datetimeFigureOut">
              <a:rPr lang="en-GB" smtClean="0"/>
              <a:pPr/>
              <a:t>12/01/2021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6D183-5F30-48A4-A94B-99221BB1216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E3432-FDB4-45D5-8D15-978D74A198F0}" type="datetimeFigureOut">
              <a:rPr lang="en-GB" smtClean="0"/>
              <a:pPr/>
              <a:t>12/01/2021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6D183-5F30-48A4-A94B-99221BB1216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E3432-FDB4-45D5-8D15-978D74A198F0}" type="datetimeFigureOut">
              <a:rPr lang="en-GB" smtClean="0"/>
              <a:pPr/>
              <a:t>12/01/2021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6D183-5F30-48A4-A94B-99221BB1216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E3432-FDB4-45D5-8D15-978D74A198F0}" type="datetimeFigureOut">
              <a:rPr lang="en-GB" smtClean="0"/>
              <a:pPr/>
              <a:t>12/01/2021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6D183-5F30-48A4-A94B-99221BB1216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E3432-FDB4-45D5-8D15-978D74A198F0}" type="datetimeFigureOut">
              <a:rPr lang="en-GB" smtClean="0"/>
              <a:pPr/>
              <a:t>12/01/2021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6D183-5F30-48A4-A94B-99221BB1216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E3432-FDB4-45D5-8D15-978D74A198F0}" type="datetimeFigureOut">
              <a:rPr lang="en-GB" smtClean="0"/>
              <a:pPr/>
              <a:t>12/01/2021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6D183-5F30-48A4-A94B-99221BB1216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E3432-FDB4-45D5-8D15-978D74A198F0}" type="datetimeFigureOut">
              <a:rPr lang="en-GB" smtClean="0"/>
              <a:pPr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6D183-5F30-48A4-A94B-99221BB1216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E3432-FDB4-45D5-8D15-978D74A198F0}" type="datetimeFigureOut">
              <a:rPr lang="en-GB" smtClean="0"/>
              <a:pPr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6D183-5F30-48A4-A94B-99221BB1216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9E3432-FDB4-45D5-8D15-978D74A198F0}" type="datetimeFigureOut">
              <a:rPr lang="en-GB" smtClean="0"/>
              <a:pPr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F6D183-5F30-48A4-A94B-99221BB12163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7564" y="4941168"/>
            <a:ext cx="7848872" cy="1512168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  <a:spcAft>
                <a:spcPts val="1000"/>
              </a:spcAft>
            </a:pPr>
            <a:r>
              <a:rPr lang="en-GB" sz="42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Riddle</a:t>
            </a:r>
          </a:p>
        </p:txBody>
      </p:sp>
      <p:pic>
        <p:nvPicPr>
          <p:cNvPr id="5" name="Picture 4" descr="Poetry Safari TITL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9592" y="1124744"/>
            <a:ext cx="7385691" cy="3271245"/>
          </a:xfrm>
          <a:prstGeom prst="rect">
            <a:avLst/>
          </a:prstGeom>
        </p:spPr>
      </p:pic>
      <p:pic>
        <p:nvPicPr>
          <p:cNvPr id="7" name="Picture 6" descr="YW Log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26308" y="332648"/>
            <a:ext cx="2691384" cy="57607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03648" y="3717032"/>
            <a:ext cx="6408712" cy="2592288"/>
          </a:xfrm>
        </p:spPr>
        <p:txBody>
          <a:bodyPr>
            <a:normAutofit fontScale="47500" lnSpcReduction="20000"/>
          </a:bodyPr>
          <a:lstStyle/>
          <a:p>
            <a:pPr>
              <a:spcBef>
                <a:spcPts val="0"/>
              </a:spcBef>
              <a:spcAft>
                <a:spcPts val="2500"/>
              </a:spcAft>
            </a:pPr>
            <a:r>
              <a:rPr lang="en-GB" sz="5800" b="1" dirty="0" smtClean="0">
                <a:solidFill>
                  <a:schemeClr val="tx1"/>
                </a:solidFill>
                <a:latin typeface="Muli" pitchFamily="2" charset="0"/>
                <a:cs typeface="Arial" pitchFamily="34" charset="0"/>
              </a:rPr>
              <a:t>Today you are going to:</a:t>
            </a:r>
            <a:endParaRPr lang="en-GB" sz="4000" b="1" dirty="0" smtClean="0">
              <a:solidFill>
                <a:srgbClr val="C00000"/>
              </a:solidFill>
              <a:latin typeface="Muli" pitchFamily="2" charset="0"/>
              <a:cs typeface="Arial" pitchFamily="34" charset="0"/>
            </a:endParaRPr>
          </a:p>
          <a:p>
            <a:pPr marL="514350" indent="-514350" algn="l">
              <a:spcBef>
                <a:spcPts val="0"/>
              </a:spcBef>
              <a:spcAft>
                <a:spcPts val="1000"/>
              </a:spcAft>
              <a:buFont typeface="Arial" pitchFamily="34" charset="0"/>
              <a:buChar char="•"/>
            </a:pPr>
            <a:r>
              <a:rPr lang="en-GB" sz="4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Learn what a riddle is</a:t>
            </a:r>
          </a:p>
          <a:p>
            <a:pPr marL="514350" indent="-514350" algn="l">
              <a:spcAft>
                <a:spcPts val="1000"/>
              </a:spcAft>
              <a:buFont typeface="Arial" pitchFamily="34" charset="0"/>
              <a:buChar char="•"/>
            </a:pPr>
            <a:r>
              <a:rPr lang="en-GB" sz="4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Write descriptively about an animal</a:t>
            </a:r>
          </a:p>
          <a:p>
            <a:pPr marL="514350" indent="-514350" algn="l">
              <a:spcAft>
                <a:spcPts val="1000"/>
              </a:spcAft>
              <a:buFont typeface="Arial" pitchFamily="34" charset="0"/>
              <a:buChar char="•"/>
            </a:pPr>
            <a:r>
              <a:rPr lang="en-GB" sz="4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Expand vocabulary</a:t>
            </a:r>
          </a:p>
          <a:p>
            <a:pPr marL="514350" indent="-514350" algn="l">
              <a:spcAft>
                <a:spcPts val="1000"/>
              </a:spcAft>
              <a:buFont typeface="Arial" pitchFamily="34" charset="0"/>
              <a:buChar char="•"/>
            </a:pPr>
            <a:r>
              <a:rPr lang="en-GB" sz="4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Plan, draft and write a poem for 'Poetry Safari'</a:t>
            </a:r>
            <a:endParaRPr lang="en-GB" sz="4000" dirty="0">
              <a:solidFill>
                <a:schemeClr val="tx1">
                  <a:lumMod val="85000"/>
                  <a:lumOff val="15000"/>
                </a:schemeClr>
              </a:solidFill>
              <a:latin typeface="Muli" pitchFamily="2" charset="0"/>
              <a:cs typeface="Arial" pitchFamily="34" charset="0"/>
            </a:endParaRPr>
          </a:p>
        </p:txBody>
      </p:sp>
      <p:pic>
        <p:nvPicPr>
          <p:cNvPr id="5" name="Picture 4" descr="Poetry Safari TITL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9174" y="332656"/>
            <a:ext cx="6665652" cy="2952328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Green Bord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2048" y="214931"/>
            <a:ext cx="8244408" cy="6382421"/>
          </a:xfrm>
          <a:prstGeom prst="rect">
            <a:avLst/>
          </a:prstGeom>
        </p:spPr>
      </p:pic>
      <p:sp>
        <p:nvSpPr>
          <p:cNvPr id="6" name="Subtitle 2"/>
          <p:cNvSpPr txBox="1">
            <a:spLocks/>
          </p:cNvSpPr>
          <p:nvPr/>
        </p:nvSpPr>
        <p:spPr>
          <a:xfrm>
            <a:off x="1727684" y="1628800"/>
            <a:ext cx="5796644" cy="3528392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2500"/>
              </a:spcAft>
              <a:buClrTx/>
              <a:buSzTx/>
              <a:tabLst/>
              <a:defRPr/>
            </a:pPr>
            <a:r>
              <a:rPr kumimoji="0" lang="en-GB" sz="4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Muli" pitchFamily="2" charset="0"/>
                <a:cs typeface="Arial" pitchFamily="34" charset="0"/>
              </a:rPr>
              <a:t>What is a riddle?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GB" sz="3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Muli" pitchFamily="2" charset="0"/>
                <a:cs typeface="Arial" pitchFamily="34" charset="0"/>
              </a:rPr>
              <a:t>A riddle is a type of poem that describes something without actually naming what</a:t>
            </a:r>
            <a:br>
              <a:rPr kumimoji="0" lang="en-GB" sz="3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Muli" pitchFamily="2" charset="0"/>
                <a:cs typeface="Arial" pitchFamily="34" charset="0"/>
              </a:rPr>
            </a:br>
            <a:r>
              <a:rPr kumimoji="0" lang="en-GB" sz="3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Muli" pitchFamily="2" charset="0"/>
                <a:cs typeface="Arial" pitchFamily="34" charset="0"/>
              </a:rPr>
              <a:t>it</a:t>
            </a:r>
            <a:r>
              <a:rPr kumimoji="0" lang="en-GB" sz="31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Muli" pitchFamily="2" charset="0"/>
                <a:cs typeface="Arial" pitchFamily="34" charset="0"/>
              </a:rPr>
              <a:t> is, leaving the reader to guess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GB" sz="3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Muli" pitchFamily="2" charset="0"/>
                <a:cs typeface="Arial" pitchFamily="34" charset="0"/>
              </a:rPr>
              <a:t>Riddles</a:t>
            </a:r>
            <a:r>
              <a:rPr kumimoji="0" lang="en-GB" sz="31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Muli" pitchFamily="2" charset="0"/>
                <a:cs typeface="Arial" pitchFamily="34" charset="0"/>
              </a:rPr>
              <a:t> can be written on any theme (but for 'Poetry Safari' the theme is animals!)</a:t>
            </a:r>
            <a:endParaRPr kumimoji="0" lang="en-GB" sz="31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Muli" pitchFamily="2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Slide background 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2878" y="1412776"/>
            <a:ext cx="8385586" cy="4968552"/>
          </a:xfrm>
          <a:prstGeom prst="rect">
            <a:avLst/>
          </a:prstGeom>
        </p:spPr>
      </p:pic>
      <p:sp>
        <p:nvSpPr>
          <p:cNvPr id="7" name="Subtitle 2"/>
          <p:cNvSpPr txBox="1">
            <a:spLocks/>
          </p:cNvSpPr>
          <p:nvPr/>
        </p:nvSpPr>
        <p:spPr>
          <a:xfrm>
            <a:off x="3419872" y="3284984"/>
            <a:ext cx="3240360" cy="28803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Aft>
                <a:spcPts val="1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GB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a</a:t>
            </a:r>
            <a:r>
              <a:rPr kumimoji="0" lang="en-GB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Muli" pitchFamily="2" charset="0"/>
                <a:cs typeface="Arial" pitchFamily="34" charset="0"/>
              </a:rPr>
              <a:t> colour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Aft>
                <a:spcPts val="1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GB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a person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Aft>
                <a:spcPts val="1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GB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a</a:t>
            </a:r>
            <a:r>
              <a:rPr kumimoji="0" lang="en-GB" sz="22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Muli" pitchFamily="2" charset="0"/>
                <a:cs typeface="Arial" pitchFamily="34" charset="0"/>
              </a:rPr>
              <a:t> food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Aft>
                <a:spcPts val="1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GB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a season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Aft>
                <a:spcPts val="1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GB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a</a:t>
            </a:r>
            <a:r>
              <a:rPr kumimoji="0" lang="en-GB" sz="22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Muli" pitchFamily="2" charset="0"/>
                <a:cs typeface="Arial" pitchFamily="34" charset="0"/>
              </a:rPr>
              <a:t> feeling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Aft>
                <a:spcPts val="1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GB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a place</a:t>
            </a:r>
            <a:endParaRPr kumimoji="0" lang="en-GB" sz="2200" b="0" i="0" u="none" strike="noStrike" kern="1200" cap="none" spc="0" normalizeH="0" noProof="0" dirty="0" smtClean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Muli" pitchFamily="2" charset="0"/>
              <a:cs typeface="Arial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286000" y="2083495"/>
            <a:ext cx="4572000" cy="769441"/>
          </a:xfrm>
          <a:prstGeom prst="rect">
            <a:avLst/>
          </a:prstGeom>
        </p:spPr>
        <p:txBody>
          <a:bodyPr>
            <a:spAutoFit/>
          </a:bodyPr>
          <a:lstStyle/>
          <a:p>
            <a:pPr marL="514350" lvl="0" indent="-514350">
              <a:spcAft>
                <a:spcPts val="1000"/>
              </a:spcAft>
              <a:defRPr/>
            </a:pPr>
            <a:r>
              <a:rPr lang="en-GB" sz="2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You have to describe the animal as other things, such as:</a:t>
            </a:r>
          </a:p>
        </p:txBody>
      </p:sp>
      <p:sp>
        <p:nvSpPr>
          <p:cNvPr id="9" name="Rectangle 8"/>
          <p:cNvSpPr/>
          <p:nvPr/>
        </p:nvSpPr>
        <p:spPr>
          <a:xfrm>
            <a:off x="2286000" y="620688"/>
            <a:ext cx="4572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lvl="0" indent="-342900" algn="ctr">
              <a:spcAft>
                <a:spcPts val="1000"/>
              </a:spcAft>
            </a:pPr>
            <a:r>
              <a:rPr lang="en-GB" sz="32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How to write a riddle</a:t>
            </a:r>
            <a:endParaRPr lang="en-GB" sz="2200" b="1" dirty="0" smtClean="0">
              <a:solidFill>
                <a:srgbClr val="92D05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polar bea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86446" y="2214554"/>
            <a:ext cx="2958469" cy="3607521"/>
          </a:xfrm>
          <a:prstGeom prst="rect">
            <a:avLst/>
          </a:prstGeom>
        </p:spPr>
      </p:pic>
      <p:sp>
        <p:nvSpPr>
          <p:cNvPr id="4" name="Subtitle 2"/>
          <p:cNvSpPr txBox="1">
            <a:spLocks/>
          </p:cNvSpPr>
          <p:nvPr/>
        </p:nvSpPr>
        <p:spPr>
          <a:xfrm>
            <a:off x="714348" y="928670"/>
            <a:ext cx="7920880" cy="49685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algn="ctr">
              <a:spcAft>
                <a:spcPts val="2500"/>
              </a:spcAft>
            </a:pPr>
            <a:r>
              <a:rPr lang="en-GB" sz="3200" b="1" dirty="0" smtClean="0">
                <a:solidFill>
                  <a:srgbClr val="00B0F0"/>
                </a:solidFill>
                <a:latin typeface="Muli" pitchFamily="2" charset="0"/>
                <a:cs typeface="Arial" pitchFamily="34" charset="0"/>
              </a:rPr>
              <a:t>Planning your riddle</a:t>
            </a:r>
            <a:endParaRPr kumimoji="0" lang="en-GB" sz="3200" b="1" i="0" u="none" strike="noStrike" kern="1200" cap="none" spc="0" normalizeH="0" baseline="0" noProof="0" dirty="0" smtClean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Muli" pitchFamily="2" charset="0"/>
              <a:cs typeface="Arial" pitchFamily="34" charset="0"/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Aft>
                <a:spcPts val="1000"/>
              </a:spcAft>
              <a:buClrTx/>
              <a:buSzTx/>
              <a:tabLst/>
              <a:defRPr/>
            </a:pPr>
            <a:r>
              <a:rPr kumimoji="0" lang="en-GB" sz="2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Muli" pitchFamily="2" charset="0"/>
                <a:cs typeface="Arial" pitchFamily="34" charset="0"/>
              </a:rPr>
              <a:t>You can write about any animal you like:</a:t>
            </a:r>
            <a:endParaRPr kumimoji="0" lang="en-GB" sz="2100" b="1" i="0" u="none" strike="noStrike" kern="1200" cap="none" spc="0" normalizeH="0" noProof="0" dirty="0" smtClean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Muli" pitchFamily="2" charset="0"/>
              <a:cs typeface="Arial" pitchFamily="34" charset="0"/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Aft>
                <a:spcPts val="1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GB" sz="2100" baseline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your</a:t>
            </a:r>
            <a:r>
              <a:rPr lang="en-GB" sz="2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 pet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Aft>
                <a:spcPts val="1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GB" sz="2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a pet you wish you had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Aft>
                <a:spcPts val="1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GB" sz="2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a wild animal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Aft>
                <a:spcPts val="1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GB" sz="2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a mythical creature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Aft>
                <a:spcPts val="1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GB" sz="2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a crazy creature from your imagination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buClrTx/>
              <a:buSzTx/>
              <a:tabLst/>
              <a:defRPr/>
            </a:pPr>
            <a:r>
              <a:rPr lang="en-GB" sz="2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Or your teacher may give you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Aft>
                <a:spcPts val="1000"/>
              </a:spcAft>
              <a:buClrTx/>
              <a:buSzTx/>
              <a:tabLst/>
              <a:defRPr/>
            </a:pPr>
            <a:r>
              <a:rPr lang="en-GB" sz="2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an animal to write about.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itle 2"/>
          <p:cNvSpPr txBox="1">
            <a:spLocks/>
          </p:cNvSpPr>
          <p:nvPr/>
        </p:nvSpPr>
        <p:spPr>
          <a:xfrm>
            <a:off x="395536" y="476672"/>
            <a:ext cx="3384376" cy="37444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Aft>
                <a:spcPts val="1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GB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Muli" pitchFamily="2" charset="0"/>
                <a:cs typeface="Arial" pitchFamily="34" charset="0"/>
              </a:rPr>
              <a:t>Draw</a:t>
            </a:r>
            <a:r>
              <a:rPr kumimoji="0" lang="en-GB" sz="22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Muli" pitchFamily="2" charset="0"/>
                <a:cs typeface="Arial" pitchFamily="34" charset="0"/>
              </a:rPr>
              <a:t> what you are going to write your riddle about on your planning sheet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Aft>
                <a:spcPts val="1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GB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In box 4 write down any adjectives and descriptions of your animal</a:t>
            </a:r>
            <a:endParaRPr kumimoji="0" lang="en-GB" sz="2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Muli" pitchFamily="2" charset="0"/>
              <a:cs typeface="Arial" pitchFamily="34" charset="0"/>
            </a:endParaRPr>
          </a:p>
        </p:txBody>
      </p:sp>
      <p:pic>
        <p:nvPicPr>
          <p:cNvPr id="7" name="Picture 6" descr="Poetry Safari_2021_Pupil Entry Form_NEW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14810" y="285728"/>
            <a:ext cx="4369597" cy="613877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429124" y="4357694"/>
            <a:ext cx="4000528" cy="185738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Green Bord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2048" y="214931"/>
            <a:ext cx="8244408" cy="6382421"/>
          </a:xfrm>
          <a:prstGeom prst="rect">
            <a:avLst/>
          </a:prstGeom>
        </p:spPr>
      </p:pic>
      <p:sp>
        <p:nvSpPr>
          <p:cNvPr id="9" name="Subtitle 2"/>
          <p:cNvSpPr txBox="1">
            <a:spLocks/>
          </p:cNvSpPr>
          <p:nvPr/>
        </p:nvSpPr>
        <p:spPr>
          <a:xfrm>
            <a:off x="971600" y="2060848"/>
            <a:ext cx="7128792" cy="38164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514350" algn="ctr">
              <a:spcAft>
                <a:spcPts val="1000"/>
              </a:spcAft>
              <a:defRPr/>
            </a:pPr>
            <a:r>
              <a:rPr lang="en-GB" sz="2200" b="1" dirty="0" smtClean="0">
                <a:solidFill>
                  <a:srgbClr val="FFC000"/>
                </a:solidFill>
                <a:latin typeface="Muli" pitchFamily="2" charset="0"/>
                <a:cs typeface="Arial" pitchFamily="34" charset="0"/>
              </a:rPr>
              <a:t>Example 1</a:t>
            </a:r>
          </a:p>
          <a:p>
            <a:pPr marR="0" lvl="0" indent="-514350" algn="ctr" defTabSz="914400" rtl="0" eaLnBrk="1" fontAlgn="auto" latinLnBrk="0" hangingPunct="1">
              <a:lnSpc>
                <a:spcPct val="100000"/>
              </a:lnSpc>
              <a:buClrTx/>
              <a:buSzTx/>
              <a:tabLst/>
              <a:defRPr/>
            </a:pPr>
            <a:r>
              <a:rPr lang="en-GB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He's as naughty as a gorilla,</a:t>
            </a:r>
          </a:p>
          <a:p>
            <a:pPr marR="0" lvl="0" indent="-514350" algn="ctr" defTabSz="914400" rtl="0" eaLnBrk="1" fontAlgn="auto" latinLnBrk="0" hangingPunct="1">
              <a:lnSpc>
                <a:spcPct val="100000"/>
              </a:lnSpc>
              <a:buClrTx/>
              <a:buSzTx/>
              <a:tabLst/>
              <a:defRPr/>
            </a:pPr>
            <a:r>
              <a:rPr lang="en-GB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He's as sweet as a peach,</a:t>
            </a:r>
          </a:p>
          <a:p>
            <a:pPr marR="0" lvl="0" indent="-514350" algn="ctr" defTabSz="914400" rtl="0" eaLnBrk="1" fontAlgn="auto" latinLnBrk="0" hangingPunct="1">
              <a:lnSpc>
                <a:spcPct val="100000"/>
              </a:lnSpc>
              <a:buClrTx/>
              <a:buSzTx/>
              <a:tabLst/>
              <a:defRPr/>
            </a:pPr>
            <a:r>
              <a:rPr lang="en-GB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He's as cheeky as a monkey,</a:t>
            </a:r>
          </a:p>
          <a:p>
            <a:pPr marR="0" lvl="0" indent="-514350" algn="ctr" defTabSz="914400" rtl="0" eaLnBrk="1" fontAlgn="auto" latinLnBrk="0" hangingPunct="1">
              <a:lnSpc>
                <a:spcPct val="100000"/>
              </a:lnSpc>
              <a:buClrTx/>
              <a:buSzTx/>
              <a:tabLst/>
              <a:defRPr/>
            </a:pPr>
            <a:r>
              <a:rPr lang="en-GB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He's as cuddly as a teddy bear,</a:t>
            </a:r>
          </a:p>
          <a:p>
            <a:pPr marR="0" lvl="0" indent="-514350" algn="ctr" defTabSz="914400" rtl="0" eaLnBrk="1" fontAlgn="auto" latinLnBrk="0" hangingPunct="1">
              <a:lnSpc>
                <a:spcPct val="100000"/>
              </a:lnSpc>
              <a:buClrTx/>
              <a:buSzTx/>
              <a:tabLst/>
              <a:defRPr/>
            </a:pPr>
            <a:r>
              <a:rPr lang="en-GB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He's as cute as a flower...</a:t>
            </a:r>
          </a:p>
          <a:p>
            <a:pPr marR="0" lvl="0" indent="-514350" algn="ctr" defTabSz="914400" rtl="0" eaLnBrk="1" fontAlgn="auto" latinLnBrk="0" hangingPunct="1">
              <a:lnSpc>
                <a:spcPct val="100000"/>
              </a:lnSpc>
              <a:spcAft>
                <a:spcPts val="1000"/>
              </a:spcAft>
              <a:buClrTx/>
              <a:buSzTx/>
              <a:tabLst/>
              <a:defRPr/>
            </a:pPr>
            <a:r>
              <a:rPr lang="en-GB" sz="2200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He is Sam, my cat!</a:t>
            </a:r>
          </a:p>
          <a:p>
            <a:pPr marR="0" lvl="0" indent="-514350" algn="ctr" defTabSz="914400" rtl="0" eaLnBrk="1" fontAlgn="auto" latinLnBrk="0" hangingPunct="1">
              <a:lnSpc>
                <a:spcPct val="100000"/>
              </a:lnSpc>
              <a:buClrTx/>
              <a:buSzTx/>
              <a:tabLst/>
              <a:defRPr/>
            </a:pPr>
            <a:r>
              <a:rPr lang="en-GB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By Jonathan Alderman</a:t>
            </a:r>
          </a:p>
          <a:p>
            <a:pPr marR="0" lvl="0" indent="-514350" algn="ctr" defTabSz="914400" rtl="0" eaLnBrk="1" fontAlgn="auto" latinLnBrk="0" hangingPunct="1">
              <a:lnSpc>
                <a:spcPct val="100000"/>
              </a:lnSpc>
              <a:buClrTx/>
              <a:buSzTx/>
              <a:tabLst/>
              <a:defRPr/>
            </a:pPr>
            <a:r>
              <a:rPr lang="en-GB" sz="22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Sawtry</a:t>
            </a:r>
            <a:r>
              <a:rPr lang="en-GB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 Infant School, Huntingdon</a:t>
            </a:r>
          </a:p>
        </p:txBody>
      </p:sp>
      <p:sp>
        <p:nvSpPr>
          <p:cNvPr id="5" name="Rectangle 4"/>
          <p:cNvSpPr/>
          <p:nvPr/>
        </p:nvSpPr>
        <p:spPr>
          <a:xfrm>
            <a:off x="1763688" y="1291407"/>
            <a:ext cx="568863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342900" algn="ctr">
              <a:spcAft>
                <a:spcPts val="1000"/>
              </a:spcAft>
            </a:pPr>
            <a:r>
              <a:rPr lang="en-GB" sz="2200" b="1" dirty="0" smtClean="0">
                <a:latin typeface="Muli" pitchFamily="2" charset="0"/>
                <a:cs typeface="Arial" pitchFamily="34" charset="0"/>
              </a:rPr>
              <a:t>Here are some riddle examples to help you get an idea of how to write one...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Green Bord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2048" y="214931"/>
            <a:ext cx="8244408" cy="6382421"/>
          </a:xfrm>
          <a:prstGeom prst="rect">
            <a:avLst/>
          </a:prstGeom>
        </p:spPr>
      </p:pic>
      <p:sp>
        <p:nvSpPr>
          <p:cNvPr id="6" name="Subtitle 2"/>
          <p:cNvSpPr txBox="1">
            <a:spLocks/>
          </p:cNvSpPr>
          <p:nvPr/>
        </p:nvSpPr>
        <p:spPr>
          <a:xfrm>
            <a:off x="1043608" y="1556792"/>
            <a:ext cx="7128792" cy="34563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514350" algn="ctr">
              <a:spcAft>
                <a:spcPts val="1000"/>
              </a:spcAft>
              <a:defRPr/>
            </a:pPr>
            <a:r>
              <a:rPr lang="en-GB" sz="2200" b="1" dirty="0" smtClean="0">
                <a:solidFill>
                  <a:srgbClr val="FFC000"/>
                </a:solidFill>
                <a:latin typeface="Muli" pitchFamily="2" charset="0"/>
                <a:cs typeface="Arial" pitchFamily="34" charset="0"/>
              </a:rPr>
              <a:t>Example 2</a:t>
            </a:r>
          </a:p>
          <a:p>
            <a:pPr marR="0" lvl="0" indent="-514350" algn="ctr" defTabSz="914400" rtl="0" eaLnBrk="1" fontAlgn="auto" latinLnBrk="0" hangingPunct="1">
              <a:lnSpc>
                <a:spcPct val="100000"/>
              </a:lnSpc>
              <a:buClrTx/>
              <a:buSzTx/>
              <a:tabLst/>
              <a:defRPr/>
            </a:pPr>
            <a:r>
              <a:rPr lang="en-GB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It's as big as an elephant,</a:t>
            </a:r>
          </a:p>
          <a:p>
            <a:pPr marR="0" lvl="0" indent="-514350" algn="ctr" defTabSz="914400" rtl="0" eaLnBrk="1" fontAlgn="auto" latinLnBrk="0" hangingPunct="1">
              <a:lnSpc>
                <a:spcPct val="100000"/>
              </a:lnSpc>
              <a:buClrTx/>
              <a:buSzTx/>
              <a:tabLst/>
              <a:defRPr/>
            </a:pPr>
            <a:r>
              <a:rPr lang="en-GB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It's as scary as a dinosaur,</a:t>
            </a:r>
          </a:p>
          <a:p>
            <a:pPr marR="0" lvl="0" indent="-514350" algn="ctr" defTabSz="914400" rtl="0" eaLnBrk="1" fontAlgn="auto" latinLnBrk="0" hangingPunct="1">
              <a:lnSpc>
                <a:spcPct val="100000"/>
              </a:lnSpc>
              <a:buClrTx/>
              <a:buSzTx/>
              <a:tabLst/>
              <a:defRPr/>
            </a:pPr>
            <a:r>
              <a:rPr lang="en-GB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It's as dangerous as a bear,</a:t>
            </a:r>
          </a:p>
          <a:p>
            <a:pPr marR="0" lvl="0" indent="-514350" algn="ctr" defTabSz="914400" rtl="0" eaLnBrk="1" fontAlgn="auto" latinLnBrk="0" hangingPunct="1">
              <a:lnSpc>
                <a:spcPct val="100000"/>
              </a:lnSpc>
              <a:buClrTx/>
              <a:buSzTx/>
              <a:tabLst/>
              <a:defRPr/>
            </a:pPr>
            <a:r>
              <a:rPr lang="en-GB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It's as endangered as a white rhino,</a:t>
            </a:r>
          </a:p>
          <a:p>
            <a:pPr marR="0" lvl="0" indent="-514350" algn="ctr" defTabSz="914400" rtl="0" eaLnBrk="1" fontAlgn="auto" latinLnBrk="0" hangingPunct="1">
              <a:lnSpc>
                <a:spcPct val="100000"/>
              </a:lnSpc>
              <a:buClrTx/>
              <a:buSzTx/>
              <a:tabLst/>
              <a:defRPr/>
            </a:pPr>
            <a:r>
              <a:rPr lang="en-GB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It's as amazing as a science museum,</a:t>
            </a:r>
          </a:p>
          <a:p>
            <a:pPr marR="0" lvl="0" indent="-514350" algn="ctr" defTabSz="914400" rtl="0" eaLnBrk="1" fontAlgn="auto" latinLnBrk="0" hangingPunct="1">
              <a:lnSpc>
                <a:spcPct val="100000"/>
              </a:lnSpc>
              <a:spcAft>
                <a:spcPts val="1000"/>
              </a:spcAft>
              <a:buClrTx/>
              <a:buSzTx/>
              <a:tabLst/>
              <a:defRPr/>
            </a:pPr>
            <a:r>
              <a:rPr lang="en-GB" sz="2200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It's a Komodo Dragon!</a:t>
            </a:r>
          </a:p>
          <a:p>
            <a:pPr marR="0" lvl="0" indent="-514350" algn="ctr" defTabSz="914400" rtl="0" eaLnBrk="1" fontAlgn="auto" latinLnBrk="0" hangingPunct="1">
              <a:lnSpc>
                <a:spcPct val="100000"/>
              </a:lnSpc>
              <a:buClrTx/>
              <a:buSzTx/>
              <a:tabLst/>
              <a:defRPr/>
            </a:pPr>
            <a:r>
              <a:rPr lang="en-GB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By Charlie Spencer</a:t>
            </a:r>
          </a:p>
          <a:p>
            <a:pPr marR="0" lvl="0" indent="-514350" algn="ctr" defTabSz="914400" rtl="0" eaLnBrk="1" fontAlgn="auto" latinLnBrk="0" hangingPunct="1">
              <a:lnSpc>
                <a:spcPct val="100000"/>
              </a:lnSpc>
              <a:buClrTx/>
              <a:buSzTx/>
              <a:tabLst/>
              <a:defRPr/>
            </a:pPr>
            <a:r>
              <a:rPr lang="en-GB" sz="22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Sawtry</a:t>
            </a:r>
            <a:r>
              <a:rPr lang="en-GB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 Infant School, Huntingdon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Green Bord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2048" y="214931"/>
            <a:ext cx="8244408" cy="6382421"/>
          </a:xfrm>
          <a:prstGeom prst="rect">
            <a:avLst/>
          </a:prstGeom>
        </p:spPr>
      </p:pic>
      <p:sp>
        <p:nvSpPr>
          <p:cNvPr id="6" name="Subtitle 2"/>
          <p:cNvSpPr txBox="1">
            <a:spLocks/>
          </p:cNvSpPr>
          <p:nvPr/>
        </p:nvSpPr>
        <p:spPr>
          <a:xfrm>
            <a:off x="1043608" y="1484784"/>
            <a:ext cx="7128792" cy="38164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514350" algn="ctr">
              <a:spcAft>
                <a:spcPts val="1000"/>
              </a:spcAft>
              <a:defRPr/>
            </a:pPr>
            <a:r>
              <a:rPr lang="en-GB" sz="2200" b="1" dirty="0" smtClean="0">
                <a:solidFill>
                  <a:srgbClr val="FFC000"/>
                </a:solidFill>
                <a:latin typeface="Muli" pitchFamily="2" charset="0"/>
                <a:cs typeface="Arial" pitchFamily="34" charset="0"/>
              </a:rPr>
              <a:t>Example 3</a:t>
            </a:r>
          </a:p>
          <a:p>
            <a:pPr marR="0" lvl="0" indent="-514350" algn="ctr" defTabSz="914400" rtl="0" eaLnBrk="1" fontAlgn="auto" latinLnBrk="0" hangingPunct="1">
              <a:lnSpc>
                <a:spcPct val="100000"/>
              </a:lnSpc>
              <a:buClrTx/>
              <a:buSzTx/>
              <a:tabLst/>
              <a:defRPr/>
            </a:pPr>
            <a:r>
              <a:rPr lang="en-GB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Rainbows beam out of her,</a:t>
            </a:r>
          </a:p>
          <a:p>
            <a:pPr marR="0" lvl="0" indent="-514350" algn="ctr" defTabSz="914400" rtl="0" eaLnBrk="1" fontAlgn="auto" latinLnBrk="0" hangingPunct="1">
              <a:lnSpc>
                <a:spcPct val="100000"/>
              </a:lnSpc>
              <a:buClrTx/>
              <a:buSzTx/>
              <a:tabLst/>
              <a:defRPr/>
            </a:pPr>
            <a:r>
              <a:rPr lang="en-GB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She is shimmery like a </a:t>
            </a:r>
            <a:r>
              <a:rPr lang="en-GB" sz="22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heatwave</a:t>
            </a:r>
            <a:r>
              <a:rPr lang="en-GB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,</a:t>
            </a:r>
          </a:p>
          <a:p>
            <a:pPr marR="0" lvl="0" indent="-514350" algn="ctr" defTabSz="914400" rtl="0" eaLnBrk="1" fontAlgn="auto" latinLnBrk="0" hangingPunct="1">
              <a:lnSpc>
                <a:spcPct val="100000"/>
              </a:lnSpc>
              <a:buClrTx/>
              <a:buSzTx/>
              <a:tabLst/>
              <a:defRPr/>
            </a:pPr>
            <a:r>
              <a:rPr lang="en-GB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She is as magic as Harry Potter,</a:t>
            </a:r>
          </a:p>
          <a:p>
            <a:pPr marR="0" lvl="0" indent="-514350" algn="ctr" defTabSz="914400" rtl="0" eaLnBrk="1" fontAlgn="auto" latinLnBrk="0" hangingPunct="1">
              <a:lnSpc>
                <a:spcPct val="100000"/>
              </a:lnSpc>
              <a:buClrTx/>
              <a:buSzTx/>
              <a:tabLst/>
              <a:defRPr/>
            </a:pPr>
            <a:r>
              <a:rPr lang="en-GB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Her horn looks like a wonderful helter-skelter,</a:t>
            </a:r>
          </a:p>
          <a:p>
            <a:pPr marR="0" lvl="0" indent="-514350" algn="ctr" defTabSz="914400" rtl="0" eaLnBrk="1" fontAlgn="auto" latinLnBrk="0" hangingPunct="1">
              <a:lnSpc>
                <a:spcPct val="100000"/>
              </a:lnSpc>
              <a:buClrTx/>
              <a:buSzTx/>
              <a:tabLst/>
              <a:defRPr/>
            </a:pPr>
            <a:r>
              <a:rPr lang="en-GB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She is as kind as my grandma,</a:t>
            </a:r>
          </a:p>
          <a:p>
            <a:pPr marR="0" lvl="0" indent="-514350" algn="ctr" defTabSz="914400" rtl="0" eaLnBrk="1" fontAlgn="auto" latinLnBrk="0" hangingPunct="1">
              <a:lnSpc>
                <a:spcPct val="100000"/>
              </a:lnSpc>
              <a:buClrTx/>
              <a:buSzTx/>
              <a:tabLst/>
              <a:defRPr/>
            </a:pPr>
            <a:r>
              <a:rPr lang="en-GB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She is as cool as winter</a:t>
            </a:r>
          </a:p>
          <a:p>
            <a:pPr marR="0" lvl="0" indent="-514350" algn="ctr" defTabSz="914400" rtl="0" eaLnBrk="1" fontAlgn="auto" latinLnBrk="0" hangingPunct="1">
              <a:lnSpc>
                <a:spcPct val="100000"/>
              </a:lnSpc>
              <a:buClrTx/>
              <a:buSzTx/>
              <a:tabLst/>
              <a:defRPr/>
            </a:pPr>
            <a:r>
              <a:rPr lang="en-GB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She makes me feel so happy!</a:t>
            </a:r>
          </a:p>
          <a:p>
            <a:pPr marR="0" lvl="0" indent="-514350" algn="ctr" defTabSz="914400" rtl="0" eaLnBrk="1" fontAlgn="auto" latinLnBrk="0" hangingPunct="1">
              <a:lnSpc>
                <a:spcPct val="100000"/>
              </a:lnSpc>
              <a:spcAft>
                <a:spcPts val="1000"/>
              </a:spcAft>
              <a:buClrTx/>
              <a:buSzTx/>
              <a:tabLst/>
              <a:defRPr/>
            </a:pPr>
            <a:r>
              <a:rPr lang="en-GB" sz="2200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It's a beautiful unicorn!</a:t>
            </a:r>
          </a:p>
          <a:p>
            <a:pPr marR="0" lvl="0" indent="-514350" algn="ctr" defTabSz="914400" rtl="0" eaLnBrk="1" fontAlgn="auto" latinLnBrk="0" hangingPunct="1">
              <a:lnSpc>
                <a:spcPct val="100000"/>
              </a:lnSpc>
              <a:buClrTx/>
              <a:buSzTx/>
              <a:tabLst/>
              <a:defRPr/>
            </a:pPr>
            <a:r>
              <a:rPr lang="en-GB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By Lilly (7)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Green Bord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2048" y="214931"/>
            <a:ext cx="8244408" cy="6382421"/>
          </a:xfrm>
          <a:prstGeom prst="rect">
            <a:avLst/>
          </a:prstGeom>
        </p:spPr>
      </p:pic>
      <p:sp>
        <p:nvSpPr>
          <p:cNvPr id="9" name="Subtitle 2"/>
          <p:cNvSpPr txBox="1">
            <a:spLocks/>
          </p:cNvSpPr>
          <p:nvPr/>
        </p:nvSpPr>
        <p:spPr>
          <a:xfrm>
            <a:off x="1907704" y="1916832"/>
            <a:ext cx="5400600" cy="30243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342900">
              <a:spcAft>
                <a:spcPts val="1000"/>
              </a:spcAft>
            </a:pPr>
            <a:r>
              <a:rPr lang="en-GB" sz="2200" b="1" dirty="0" smtClean="0">
                <a:latin typeface="Muli" pitchFamily="2" charset="0"/>
                <a:cs typeface="Arial" pitchFamily="34" charset="0"/>
              </a:rPr>
              <a:t>You will now write a class riddle.</a:t>
            </a:r>
          </a:p>
          <a:p>
            <a:pPr lvl="0" indent="-514350">
              <a:spcAft>
                <a:spcPts val="1000"/>
              </a:spcAft>
              <a:defRPr/>
            </a:pPr>
            <a:r>
              <a:rPr lang="en-GB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This is so you can practise writing a riddle before you write your own!</a:t>
            </a:r>
          </a:p>
          <a:p>
            <a:pPr lvl="0" indent="-514350">
              <a:spcAft>
                <a:spcPts val="1000"/>
              </a:spcAft>
              <a:defRPr/>
            </a:pPr>
            <a:r>
              <a:rPr lang="en-GB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Talk about how you can describe the animal and your teacher will write down your ideas...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Slide background 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2878" y="1412776"/>
            <a:ext cx="8385586" cy="4968552"/>
          </a:xfrm>
          <a:prstGeom prst="rect">
            <a:avLst/>
          </a:prstGeom>
        </p:spPr>
      </p:pic>
      <p:sp>
        <p:nvSpPr>
          <p:cNvPr id="6" name="Subtitle 2"/>
          <p:cNvSpPr txBox="1">
            <a:spLocks/>
          </p:cNvSpPr>
          <p:nvPr/>
        </p:nvSpPr>
        <p:spPr>
          <a:xfrm>
            <a:off x="2267744" y="2276872"/>
            <a:ext cx="4608512" cy="30963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indent="-514350" algn="ctr">
              <a:defRPr/>
            </a:pPr>
            <a:r>
              <a:rPr lang="en-GB" sz="3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You are now ready</a:t>
            </a:r>
          </a:p>
          <a:p>
            <a:pPr lvl="0" indent="-514350" algn="ctr">
              <a:defRPr/>
            </a:pPr>
            <a:r>
              <a:rPr lang="en-GB" sz="3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to complete</a:t>
            </a:r>
          </a:p>
          <a:p>
            <a:pPr lvl="0" indent="-514350" algn="ctr">
              <a:defRPr/>
            </a:pPr>
            <a:r>
              <a:rPr lang="en-GB" sz="3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your planning</a:t>
            </a:r>
          </a:p>
          <a:p>
            <a:pPr lvl="0" indent="-514350" algn="ctr">
              <a:defRPr/>
            </a:pPr>
            <a:r>
              <a:rPr lang="en-GB" sz="3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sheet and write</a:t>
            </a:r>
          </a:p>
          <a:p>
            <a:pPr lvl="0" indent="-514350" algn="ctr">
              <a:defRPr/>
            </a:pPr>
            <a:r>
              <a:rPr lang="en-GB" sz="3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your own animal</a:t>
            </a:r>
          </a:p>
          <a:p>
            <a:pPr lvl="0" indent="-514350" algn="ctr">
              <a:defRPr/>
            </a:pPr>
            <a:r>
              <a:rPr lang="en-GB" sz="3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riddle!</a:t>
            </a:r>
          </a:p>
        </p:txBody>
      </p:sp>
      <p:sp>
        <p:nvSpPr>
          <p:cNvPr id="10" name="Rectangle 9"/>
          <p:cNvSpPr/>
          <p:nvPr/>
        </p:nvSpPr>
        <p:spPr>
          <a:xfrm>
            <a:off x="899592" y="620688"/>
            <a:ext cx="734481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ctr">
              <a:spcAft>
                <a:spcPts val="1000"/>
              </a:spcAft>
            </a:pPr>
            <a:r>
              <a:rPr lang="en-GB" sz="3200" b="1" dirty="0" smtClean="0">
                <a:solidFill>
                  <a:srgbClr val="92D050"/>
                </a:solidFill>
                <a:latin typeface="Muli" pitchFamily="2" charset="0"/>
                <a:cs typeface="Arial" pitchFamily="34" charset="0"/>
              </a:rPr>
              <a:t>What a fantastic riddle, well done!</a:t>
            </a:r>
            <a:endParaRPr lang="en-GB" sz="2200" b="1" dirty="0" smtClean="0">
              <a:solidFill>
                <a:srgbClr val="92D050"/>
              </a:solidFill>
              <a:latin typeface="Muli" pitchFamily="2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Green Bord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2048" y="214931"/>
            <a:ext cx="8244408" cy="6382421"/>
          </a:xfrm>
          <a:prstGeom prst="rect">
            <a:avLst/>
          </a:prstGeom>
        </p:spPr>
      </p:pic>
      <p:sp>
        <p:nvSpPr>
          <p:cNvPr id="4" name="Subtitle 2"/>
          <p:cNvSpPr txBox="1">
            <a:spLocks/>
          </p:cNvSpPr>
          <p:nvPr/>
        </p:nvSpPr>
        <p:spPr>
          <a:xfrm>
            <a:off x="1691680" y="1412776"/>
            <a:ext cx="5904656" cy="4032448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/>
          <a:p>
            <a:pPr lvl="0" algn="ctr">
              <a:spcAft>
                <a:spcPts val="1500"/>
              </a:spcAft>
            </a:pPr>
            <a:r>
              <a:rPr lang="en-GB" sz="3200" b="1" dirty="0" smtClean="0">
                <a:solidFill>
                  <a:srgbClr val="FFC000"/>
                </a:solidFill>
                <a:latin typeface="Muli" pitchFamily="2" charset="0"/>
                <a:cs typeface="Arial" pitchFamily="34" charset="0"/>
              </a:rPr>
              <a:t>Feedback time!</a:t>
            </a:r>
            <a:endParaRPr kumimoji="0" lang="en-GB" sz="3200" b="1" i="0" u="none" strike="noStrike" kern="1200" cap="none" spc="0" normalizeH="0" baseline="0" noProof="0" dirty="0" smtClean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Muli" pitchFamily="2" charset="0"/>
              <a:cs typeface="Arial" pitchFamily="34" charset="0"/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Aft>
                <a:spcPts val="1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GB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Muli" pitchFamily="2" charset="0"/>
                <a:cs typeface="Arial" pitchFamily="34" charset="0"/>
              </a:rPr>
              <a:t>Work with a partner</a:t>
            </a:r>
            <a:endParaRPr kumimoji="0" lang="en-GB" sz="2200" b="0" i="0" u="none" strike="noStrike" kern="1200" cap="none" spc="0" normalizeH="0" noProof="0" dirty="0" smtClean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Muli" pitchFamily="2" charset="0"/>
              <a:cs typeface="Arial" pitchFamily="34" charset="0"/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Aft>
                <a:spcPts val="1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GB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Muli" pitchFamily="2" charset="0"/>
                <a:cs typeface="Arial" pitchFamily="34" charset="0"/>
              </a:rPr>
              <a:t>Read your</a:t>
            </a:r>
            <a:r>
              <a:rPr kumimoji="0" lang="en-GB" sz="22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Muli" pitchFamily="2" charset="0"/>
                <a:cs typeface="Arial" pitchFamily="34" charset="0"/>
              </a:rPr>
              <a:t> poem to them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Aft>
                <a:spcPts val="1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GB" sz="2200" baseline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Your</a:t>
            </a:r>
            <a:r>
              <a:rPr lang="en-GB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 partner is to give you feedback; something they liked about your poem and a suggestion on how to improve it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Aft>
                <a:spcPts val="1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GB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Muli" pitchFamily="2" charset="0"/>
                <a:cs typeface="Arial" pitchFamily="34" charset="0"/>
              </a:rPr>
              <a:t>You</a:t>
            </a:r>
            <a:r>
              <a:rPr kumimoji="0" lang="en-GB" sz="22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Muli" pitchFamily="2" charset="0"/>
                <a:cs typeface="Arial" pitchFamily="34" charset="0"/>
              </a:rPr>
              <a:t> then listen to your partner’s poem and give them feedback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Aft>
                <a:spcPts val="1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GB" sz="2200" baseline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Make any changes to your work before handing your work to your teacher.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Muli" pitchFamily="2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/>
          <p:cNvSpPr txBox="1">
            <a:spLocks/>
          </p:cNvSpPr>
          <p:nvPr/>
        </p:nvSpPr>
        <p:spPr>
          <a:xfrm>
            <a:off x="1259632" y="3717032"/>
            <a:ext cx="6624736" cy="115212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 indent="-342900" algn="ctr">
              <a:spcAft>
                <a:spcPts val="4000"/>
              </a:spcAft>
            </a:pPr>
            <a:r>
              <a:rPr lang="en-GB" sz="3200" b="1" dirty="0" smtClean="0">
                <a:latin typeface="Arial" pitchFamily="34" charset="0"/>
                <a:cs typeface="Arial" pitchFamily="34" charset="0"/>
              </a:rPr>
              <a:t>We hope you have enjoyed writing a poem today!</a:t>
            </a:r>
            <a:endParaRPr kumimoji="0" lang="en-GB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KG HAPPY Solid" pitchFamily="2" charset="0"/>
              <a:ea typeface="+mn-ea"/>
              <a:cs typeface="+mn-cs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683568" y="5229200"/>
            <a:ext cx="7776864" cy="13681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2500"/>
              </a:spcAft>
              <a:buClrTx/>
              <a:buSzTx/>
              <a:tabLst/>
              <a:defRPr/>
            </a:pPr>
            <a:r>
              <a:rPr kumimoji="0" lang="en-GB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www.youngwriters.co.uk</a:t>
            </a:r>
          </a:p>
        </p:txBody>
      </p:sp>
      <p:pic>
        <p:nvPicPr>
          <p:cNvPr id="9" name="Picture 8" descr="Poetry Safari TITL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9174" y="332656"/>
            <a:ext cx="6665652" cy="295232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1044</TotalTime>
  <Words>494</Words>
  <Application>Microsoft Office PowerPoint</Application>
  <PresentationFormat>On-screen Show (4:3)</PresentationFormat>
  <Paragraphs>75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Calibri</vt:lpstr>
      <vt:lpstr>KG HAPPY Solid</vt:lpstr>
      <vt:lpstr>Muli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Tim Christian</dc:creator>
  <cp:lastModifiedBy>Stella Wilson</cp:lastModifiedBy>
  <cp:revision>154</cp:revision>
  <dcterms:created xsi:type="dcterms:W3CDTF">2013-07-15T13:19:38Z</dcterms:created>
  <dcterms:modified xsi:type="dcterms:W3CDTF">2021-01-12T09:41:59Z</dcterms:modified>
</cp:coreProperties>
</file>