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540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9329" y="7180"/>
            <a:ext cx="9124670" cy="6850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54919" y="1489812"/>
            <a:ext cx="7434160" cy="848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58527" y="2141018"/>
            <a:ext cx="7021195" cy="2827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chemeClr val="tx1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ngwriters.co.uk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43721" y="3686039"/>
            <a:ext cx="4046220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8495" marR="5080" indent="-646430">
              <a:lnSpc>
                <a:spcPct val="100000"/>
              </a:lnSpc>
              <a:spcBef>
                <a:spcPts val="100"/>
              </a:spcBef>
            </a:pPr>
            <a:r>
              <a:rPr sz="2800" spc="-15" dirty="0">
                <a:solidFill>
                  <a:srgbClr val="000000"/>
                </a:solidFill>
              </a:rPr>
              <a:t>Poetry </a:t>
            </a:r>
            <a:r>
              <a:rPr sz="2800" dirty="0">
                <a:solidFill>
                  <a:srgbClr val="000000"/>
                </a:solidFill>
              </a:rPr>
              <a:t>Competition</a:t>
            </a:r>
            <a:r>
              <a:rPr sz="2800" spc="-7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for  </a:t>
            </a:r>
            <a:r>
              <a:rPr sz="2800" dirty="0">
                <a:solidFill>
                  <a:srgbClr val="000000"/>
                </a:solidFill>
              </a:rPr>
              <a:t>7-11</a:t>
            </a:r>
            <a:r>
              <a:rPr sz="2800" spc="-15" dirty="0">
                <a:solidFill>
                  <a:srgbClr val="000000"/>
                </a:solidFill>
              </a:rPr>
              <a:t> </a:t>
            </a:r>
            <a:r>
              <a:rPr sz="2800" spc="-20" dirty="0">
                <a:solidFill>
                  <a:srgbClr val="000000"/>
                </a:solidFill>
              </a:rPr>
              <a:t>Year-Olds</a:t>
            </a:r>
            <a:endParaRPr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70707" y="1726920"/>
            <a:ext cx="426656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0" dirty="0"/>
              <a:t>Today </a:t>
            </a:r>
            <a:r>
              <a:rPr sz="2800" spc="-5" dirty="0"/>
              <a:t>you are going</a:t>
            </a:r>
            <a:r>
              <a:rPr sz="2800" spc="-40" dirty="0"/>
              <a:t> </a:t>
            </a:r>
            <a:r>
              <a:rPr sz="2800" spc="-5" dirty="0"/>
              <a:t>to:</a:t>
            </a:r>
            <a:endParaRPr sz="280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spc="-30" dirty="0"/>
              <a:t>Watch </a:t>
            </a:r>
            <a:r>
              <a:rPr dirty="0"/>
              <a:t>a</a:t>
            </a:r>
            <a:r>
              <a:rPr spc="25" dirty="0"/>
              <a:t> </a:t>
            </a:r>
            <a:r>
              <a:rPr spc="-5" dirty="0"/>
              <a:t>video</a:t>
            </a:r>
          </a:p>
          <a:p>
            <a:pPr marL="273050" indent="-260985">
              <a:lnSpc>
                <a:spcPct val="100000"/>
              </a:lnSpc>
              <a:spcBef>
                <a:spcPts val="1095"/>
              </a:spcBef>
              <a:buChar char="•"/>
              <a:tabLst>
                <a:tab pos="273685" algn="l"/>
              </a:tabLst>
            </a:pPr>
            <a:r>
              <a:rPr dirty="0"/>
              <a:t>Create a </a:t>
            </a:r>
            <a:r>
              <a:rPr spc="-5" dirty="0"/>
              <a:t>character and </a:t>
            </a:r>
            <a:r>
              <a:rPr dirty="0"/>
              <a:t>write a </a:t>
            </a:r>
            <a:r>
              <a:rPr spc="-5" dirty="0"/>
              <a:t>poem inspired by</a:t>
            </a:r>
            <a:r>
              <a:rPr spc="-60" dirty="0"/>
              <a:t> </a:t>
            </a:r>
            <a:r>
              <a:rPr spc="-5" dirty="0"/>
              <a:t>it</a:t>
            </a:r>
          </a:p>
          <a:p>
            <a:pPr marL="273050" indent="-260985">
              <a:lnSpc>
                <a:spcPct val="100000"/>
              </a:lnSpc>
              <a:spcBef>
                <a:spcPts val="1100"/>
              </a:spcBef>
              <a:buChar char="•"/>
              <a:tabLst>
                <a:tab pos="273685" algn="l"/>
              </a:tabLst>
            </a:pPr>
            <a:r>
              <a:rPr spc="-65" dirty="0"/>
              <a:t>Take </a:t>
            </a:r>
            <a:r>
              <a:rPr spc="-5" dirty="0"/>
              <a:t>part in </a:t>
            </a:r>
            <a:r>
              <a:rPr dirty="0"/>
              <a:t>a </a:t>
            </a:r>
            <a:r>
              <a:rPr spc="-5" dirty="0"/>
              <a:t>group</a:t>
            </a:r>
            <a:r>
              <a:rPr spc="65" dirty="0"/>
              <a:t> </a:t>
            </a:r>
            <a:r>
              <a:rPr spc="-5" dirty="0"/>
              <a:t>discussion</a:t>
            </a:r>
          </a:p>
          <a:p>
            <a:pPr marL="273050" indent="-260985">
              <a:lnSpc>
                <a:spcPct val="100000"/>
              </a:lnSpc>
              <a:spcBef>
                <a:spcPts val="1100"/>
              </a:spcBef>
              <a:buChar char="•"/>
              <a:tabLst>
                <a:tab pos="273685" algn="l"/>
              </a:tabLst>
            </a:pPr>
            <a:r>
              <a:rPr spc="-5" dirty="0"/>
              <a:t>Explore poetic techniques and</a:t>
            </a:r>
            <a:r>
              <a:rPr spc="-10" dirty="0"/>
              <a:t> </a:t>
            </a:r>
            <a:r>
              <a:rPr spc="-5" dirty="0"/>
              <a:t>types</a:t>
            </a:r>
          </a:p>
          <a:p>
            <a:pPr marL="270510" marR="718185" indent="-258445">
              <a:lnSpc>
                <a:spcPct val="100000"/>
              </a:lnSpc>
              <a:spcBef>
                <a:spcPts val="1100"/>
              </a:spcBef>
              <a:buChar char="•"/>
              <a:tabLst>
                <a:tab pos="273685" algn="l"/>
              </a:tabLst>
            </a:pPr>
            <a:r>
              <a:rPr spc="-20" dirty="0"/>
              <a:t>Write </a:t>
            </a:r>
            <a:r>
              <a:rPr dirty="0"/>
              <a:t>a </a:t>
            </a:r>
            <a:r>
              <a:rPr spc="-5" dirty="0"/>
              <a:t>poem for </a:t>
            </a:r>
            <a:r>
              <a:rPr spc="-55" dirty="0"/>
              <a:t>Young </a:t>
            </a:r>
            <a:r>
              <a:rPr spc="-15" dirty="0"/>
              <a:t>Writers’ Peculiar </a:t>
            </a:r>
            <a:r>
              <a:rPr spc="-25" dirty="0"/>
              <a:t>Pets  </a:t>
            </a:r>
            <a:r>
              <a:rPr spc="-5" dirty="0"/>
              <a:t>poetry competition</a:t>
            </a:r>
          </a:p>
        </p:txBody>
      </p:sp>
      <p:sp>
        <p:nvSpPr>
          <p:cNvPr id="5" name="object 5"/>
          <p:cNvSpPr/>
          <p:nvPr/>
        </p:nvSpPr>
        <p:spPr>
          <a:xfrm>
            <a:off x="6825669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E600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86674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2</a:t>
            </a:r>
            <a:endParaRPr sz="115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95357" y="4348448"/>
            <a:ext cx="6021070" cy="1679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100"/>
              </a:spcBef>
              <a:tabLst>
                <a:tab pos="2266950" algn="l"/>
              </a:tabLst>
            </a:pPr>
            <a:r>
              <a:rPr sz="3200" b="1" spc="-30" dirty="0">
                <a:solidFill>
                  <a:srgbClr val="009FE2"/>
                </a:solidFill>
                <a:latin typeface="Futura Md BT"/>
                <a:cs typeface="Futura Md BT"/>
              </a:rPr>
              <a:t>Watch </a:t>
            </a:r>
            <a:r>
              <a:rPr sz="3200" b="1" spc="-5" dirty="0">
                <a:solidFill>
                  <a:srgbClr val="009FE2"/>
                </a:solidFill>
                <a:latin typeface="Futura Md BT"/>
                <a:cs typeface="Futura Md BT"/>
              </a:rPr>
              <a:t>the </a:t>
            </a:r>
            <a:r>
              <a:rPr sz="3200" b="1" dirty="0">
                <a:solidFill>
                  <a:srgbClr val="009FE2"/>
                </a:solidFill>
                <a:latin typeface="Futura Md BT"/>
                <a:cs typeface="Futura Md BT"/>
              </a:rPr>
              <a:t>video </a:t>
            </a:r>
            <a:r>
              <a:rPr sz="3200" b="1" spc="-5" dirty="0">
                <a:solidFill>
                  <a:srgbClr val="009FE2"/>
                </a:solidFill>
                <a:latin typeface="Futura Md BT"/>
                <a:cs typeface="Futura Md BT"/>
              </a:rPr>
              <a:t>that  introduces	you to the</a:t>
            </a:r>
            <a:r>
              <a:rPr sz="3200" b="1" spc="-90" dirty="0">
                <a:solidFill>
                  <a:srgbClr val="009FE2"/>
                </a:solidFill>
                <a:latin typeface="Futura Md BT"/>
                <a:cs typeface="Futura Md BT"/>
              </a:rPr>
              <a:t> </a:t>
            </a:r>
            <a:r>
              <a:rPr sz="3200" b="1" spc="-5" dirty="0">
                <a:solidFill>
                  <a:srgbClr val="009FE2"/>
                </a:solidFill>
                <a:latin typeface="Futura Md BT"/>
                <a:cs typeface="Futura Md BT"/>
              </a:rPr>
              <a:t>activity:</a:t>
            </a:r>
            <a:endParaRPr sz="3200">
              <a:latin typeface="Futura Md BT"/>
              <a:cs typeface="Futura Md BT"/>
            </a:endParaRPr>
          </a:p>
          <a:p>
            <a:pPr marL="2540" algn="ctr">
              <a:lnSpc>
                <a:spcPct val="100000"/>
              </a:lnSpc>
              <a:spcBef>
                <a:spcPts val="2940"/>
              </a:spcBef>
            </a:pPr>
            <a:r>
              <a:rPr sz="2000" b="1" dirty="0">
                <a:solidFill>
                  <a:srgbClr val="1D1D1B"/>
                </a:solidFill>
                <a:latin typeface="Futura Md BT"/>
                <a:cs typeface="Futura Md BT"/>
              </a:rPr>
              <a:t>https://youtu.be/yonJ9IwhWpM</a:t>
            </a:r>
            <a:endParaRPr sz="2000">
              <a:latin typeface="Futura Md BT"/>
              <a:cs typeface="Futura Md B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028866" y="254926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627430" y="313715"/>
                </a:moveTo>
                <a:lnTo>
                  <a:pt x="624027" y="267360"/>
                </a:lnTo>
                <a:lnTo>
                  <a:pt x="614146" y="223100"/>
                </a:lnTo>
                <a:lnTo>
                  <a:pt x="598271" y="181457"/>
                </a:lnTo>
                <a:lnTo>
                  <a:pt x="576884" y="142887"/>
                </a:lnTo>
                <a:lnTo>
                  <a:pt x="550481" y="107886"/>
                </a:lnTo>
                <a:lnTo>
                  <a:pt x="519531" y="76949"/>
                </a:lnTo>
                <a:lnTo>
                  <a:pt x="484530" y="50533"/>
                </a:lnTo>
                <a:lnTo>
                  <a:pt x="445960" y="29159"/>
                </a:lnTo>
                <a:lnTo>
                  <a:pt x="404317" y="13284"/>
                </a:lnTo>
                <a:lnTo>
                  <a:pt x="360070" y="3403"/>
                </a:lnTo>
                <a:lnTo>
                  <a:pt x="313715" y="0"/>
                </a:lnTo>
                <a:lnTo>
                  <a:pt x="267347" y="3403"/>
                </a:lnTo>
                <a:lnTo>
                  <a:pt x="223100" y="13284"/>
                </a:lnTo>
                <a:lnTo>
                  <a:pt x="181457" y="29159"/>
                </a:lnTo>
                <a:lnTo>
                  <a:pt x="142887" y="50533"/>
                </a:lnTo>
                <a:lnTo>
                  <a:pt x="107886" y="76949"/>
                </a:lnTo>
                <a:lnTo>
                  <a:pt x="76949" y="107886"/>
                </a:lnTo>
                <a:lnTo>
                  <a:pt x="50533" y="142887"/>
                </a:lnTo>
                <a:lnTo>
                  <a:pt x="29159" y="181457"/>
                </a:lnTo>
                <a:lnTo>
                  <a:pt x="13284" y="223100"/>
                </a:lnTo>
                <a:lnTo>
                  <a:pt x="3403" y="267360"/>
                </a:lnTo>
                <a:lnTo>
                  <a:pt x="0" y="313715"/>
                </a:lnTo>
                <a:lnTo>
                  <a:pt x="3403" y="360070"/>
                </a:lnTo>
                <a:lnTo>
                  <a:pt x="13284" y="404317"/>
                </a:lnTo>
                <a:lnTo>
                  <a:pt x="29159" y="445973"/>
                </a:lnTo>
                <a:lnTo>
                  <a:pt x="50533" y="484543"/>
                </a:lnTo>
                <a:lnTo>
                  <a:pt x="76949" y="519531"/>
                </a:lnTo>
                <a:lnTo>
                  <a:pt x="107886" y="550481"/>
                </a:lnTo>
                <a:lnTo>
                  <a:pt x="142887" y="576884"/>
                </a:lnTo>
                <a:lnTo>
                  <a:pt x="181457" y="598271"/>
                </a:lnTo>
                <a:lnTo>
                  <a:pt x="223100" y="614146"/>
                </a:lnTo>
                <a:lnTo>
                  <a:pt x="267347" y="624027"/>
                </a:lnTo>
                <a:lnTo>
                  <a:pt x="313715" y="627430"/>
                </a:lnTo>
                <a:lnTo>
                  <a:pt x="360070" y="624027"/>
                </a:lnTo>
                <a:lnTo>
                  <a:pt x="404317" y="614146"/>
                </a:lnTo>
                <a:lnTo>
                  <a:pt x="445960" y="598271"/>
                </a:lnTo>
                <a:lnTo>
                  <a:pt x="484530" y="576884"/>
                </a:lnTo>
                <a:lnTo>
                  <a:pt x="519531" y="550481"/>
                </a:lnTo>
                <a:lnTo>
                  <a:pt x="550481" y="519531"/>
                </a:lnTo>
                <a:lnTo>
                  <a:pt x="576884" y="484543"/>
                </a:lnTo>
                <a:lnTo>
                  <a:pt x="598271" y="445973"/>
                </a:lnTo>
                <a:lnTo>
                  <a:pt x="614146" y="404317"/>
                </a:lnTo>
                <a:lnTo>
                  <a:pt x="624027" y="360070"/>
                </a:lnTo>
                <a:lnTo>
                  <a:pt x="627430" y="313715"/>
                </a:lnTo>
                <a:close/>
              </a:path>
            </a:pathLst>
          </a:custGeom>
          <a:solidFill>
            <a:srgbClr val="009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89874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3</a:t>
            </a:r>
            <a:endParaRPr sz="1150">
              <a:latin typeface="Futura Md BT"/>
              <a:cs typeface="Futura Md B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713295" y="1360096"/>
            <a:ext cx="3921125" cy="2891155"/>
            <a:chOff x="2713295" y="1360096"/>
            <a:chExt cx="3921125" cy="2891155"/>
          </a:xfrm>
        </p:grpSpPr>
        <p:sp>
          <p:nvSpPr>
            <p:cNvPr id="7" name="object 7"/>
            <p:cNvSpPr/>
            <p:nvPr/>
          </p:nvSpPr>
          <p:spPr>
            <a:xfrm>
              <a:off x="2713295" y="1360096"/>
              <a:ext cx="3921125" cy="2891155"/>
            </a:xfrm>
            <a:custGeom>
              <a:avLst/>
              <a:gdLst/>
              <a:ahLst/>
              <a:cxnLst/>
              <a:rect l="l" t="t" r="r" b="b"/>
              <a:pathLst>
                <a:path w="3921125" h="2891154">
                  <a:moveTo>
                    <a:pt x="3879367" y="0"/>
                  </a:moveTo>
                  <a:lnTo>
                    <a:pt x="41630" y="0"/>
                  </a:lnTo>
                  <a:lnTo>
                    <a:pt x="25428" y="3270"/>
                  </a:lnTo>
                  <a:lnTo>
                    <a:pt x="12195" y="12188"/>
                  </a:lnTo>
                  <a:lnTo>
                    <a:pt x="3272" y="25417"/>
                  </a:lnTo>
                  <a:lnTo>
                    <a:pt x="0" y="41617"/>
                  </a:lnTo>
                  <a:lnTo>
                    <a:pt x="0" y="2849499"/>
                  </a:lnTo>
                  <a:lnTo>
                    <a:pt x="3272" y="2865694"/>
                  </a:lnTo>
                  <a:lnTo>
                    <a:pt x="12195" y="2878923"/>
                  </a:lnTo>
                  <a:lnTo>
                    <a:pt x="25428" y="2887844"/>
                  </a:lnTo>
                  <a:lnTo>
                    <a:pt x="41630" y="2891116"/>
                  </a:lnTo>
                  <a:lnTo>
                    <a:pt x="3879367" y="2891116"/>
                  </a:lnTo>
                  <a:lnTo>
                    <a:pt x="3895567" y="2887844"/>
                  </a:lnTo>
                  <a:lnTo>
                    <a:pt x="3908796" y="2878923"/>
                  </a:lnTo>
                  <a:lnTo>
                    <a:pt x="3917715" y="2865694"/>
                  </a:lnTo>
                  <a:lnTo>
                    <a:pt x="3920985" y="2849499"/>
                  </a:lnTo>
                  <a:lnTo>
                    <a:pt x="3920985" y="41617"/>
                  </a:lnTo>
                  <a:lnTo>
                    <a:pt x="3917715" y="25417"/>
                  </a:lnTo>
                  <a:lnTo>
                    <a:pt x="3908796" y="12188"/>
                  </a:lnTo>
                  <a:lnTo>
                    <a:pt x="3895567" y="3270"/>
                  </a:lnTo>
                  <a:lnTo>
                    <a:pt x="3879367" y="0"/>
                  </a:lnTo>
                  <a:close/>
                </a:path>
              </a:pathLst>
            </a:custGeom>
            <a:solidFill>
              <a:srgbClr val="221F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804871" y="4077957"/>
              <a:ext cx="245745" cy="100330"/>
            </a:xfrm>
            <a:custGeom>
              <a:avLst/>
              <a:gdLst/>
              <a:ahLst/>
              <a:cxnLst/>
              <a:rect l="l" t="t" r="r" b="b"/>
              <a:pathLst>
                <a:path w="245744" h="100329">
                  <a:moveTo>
                    <a:pt x="89357" y="49999"/>
                  </a:moveTo>
                  <a:lnTo>
                    <a:pt x="0" y="355"/>
                  </a:lnTo>
                  <a:lnTo>
                    <a:pt x="0" y="99656"/>
                  </a:lnTo>
                  <a:lnTo>
                    <a:pt x="89357" y="49999"/>
                  </a:lnTo>
                  <a:close/>
                </a:path>
                <a:path w="245744" h="100329">
                  <a:moveTo>
                    <a:pt x="188912" y="0"/>
                  </a:moveTo>
                  <a:lnTo>
                    <a:pt x="147599" y="0"/>
                  </a:lnTo>
                  <a:lnTo>
                    <a:pt x="147599" y="100012"/>
                  </a:lnTo>
                  <a:lnTo>
                    <a:pt x="188912" y="100012"/>
                  </a:lnTo>
                  <a:lnTo>
                    <a:pt x="188912" y="0"/>
                  </a:lnTo>
                  <a:close/>
                </a:path>
                <a:path w="245744" h="100329">
                  <a:moveTo>
                    <a:pt x="245465" y="0"/>
                  </a:moveTo>
                  <a:lnTo>
                    <a:pt x="204139" y="0"/>
                  </a:lnTo>
                  <a:lnTo>
                    <a:pt x="204139" y="100012"/>
                  </a:lnTo>
                  <a:lnTo>
                    <a:pt x="245465" y="100012"/>
                  </a:lnTo>
                  <a:lnTo>
                    <a:pt x="2454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106649" y="4083229"/>
              <a:ext cx="105109" cy="8945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382929" y="4067620"/>
              <a:ext cx="159778" cy="1206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276612" y="4111891"/>
              <a:ext cx="2529840" cy="32384"/>
            </a:xfrm>
            <a:custGeom>
              <a:avLst/>
              <a:gdLst/>
              <a:ahLst/>
              <a:cxnLst/>
              <a:rect l="l" t="t" r="r" b="b"/>
              <a:pathLst>
                <a:path w="2529840" h="32385">
                  <a:moveTo>
                    <a:pt x="2529357" y="0"/>
                  </a:moveTo>
                  <a:lnTo>
                    <a:pt x="0" y="0"/>
                  </a:lnTo>
                  <a:lnTo>
                    <a:pt x="0" y="32143"/>
                  </a:lnTo>
                  <a:lnTo>
                    <a:pt x="2529357" y="32143"/>
                  </a:lnTo>
                  <a:lnTo>
                    <a:pt x="2529357" y="0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799997" y="1440776"/>
              <a:ext cx="3748058" cy="255695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276600" y="4092054"/>
              <a:ext cx="1503680" cy="72390"/>
            </a:xfrm>
            <a:custGeom>
              <a:avLst/>
              <a:gdLst/>
              <a:ahLst/>
              <a:cxnLst/>
              <a:rect l="l" t="t" r="r" b="b"/>
              <a:pathLst>
                <a:path w="1503679" h="72389">
                  <a:moveTo>
                    <a:pt x="1503159" y="0"/>
                  </a:moveTo>
                  <a:lnTo>
                    <a:pt x="1475219" y="0"/>
                  </a:lnTo>
                  <a:lnTo>
                    <a:pt x="1475219" y="19837"/>
                  </a:lnTo>
                  <a:lnTo>
                    <a:pt x="0" y="19837"/>
                  </a:lnTo>
                  <a:lnTo>
                    <a:pt x="0" y="51981"/>
                  </a:lnTo>
                  <a:lnTo>
                    <a:pt x="1475219" y="51981"/>
                  </a:lnTo>
                  <a:lnTo>
                    <a:pt x="1475219" y="71805"/>
                  </a:lnTo>
                  <a:lnTo>
                    <a:pt x="1503159" y="71805"/>
                  </a:lnTo>
                  <a:lnTo>
                    <a:pt x="15031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76731" y="4094233"/>
              <a:ext cx="174087" cy="6696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080736" y="4091843"/>
              <a:ext cx="34925" cy="72390"/>
            </a:xfrm>
            <a:custGeom>
              <a:avLst/>
              <a:gdLst/>
              <a:ahLst/>
              <a:cxnLst/>
              <a:rect l="l" t="t" r="r" b="b"/>
              <a:pathLst>
                <a:path w="34925" h="72389">
                  <a:moveTo>
                    <a:pt x="34582" y="0"/>
                  </a:moveTo>
                  <a:lnTo>
                    <a:pt x="27800" y="0"/>
                  </a:lnTo>
                  <a:lnTo>
                    <a:pt x="0" y="72224"/>
                  </a:lnTo>
                  <a:lnTo>
                    <a:pt x="6667" y="72224"/>
                  </a:lnTo>
                  <a:lnTo>
                    <a:pt x="345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143024" y="4094231"/>
              <a:ext cx="176893" cy="6696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832491" y="2803559"/>
            <a:ext cx="1682114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8765" marR="5080" indent="-266700">
              <a:lnSpc>
                <a:spcPct val="100000"/>
              </a:lnSpc>
              <a:spcBef>
                <a:spcPts val="100"/>
              </a:spcBef>
            </a:pPr>
            <a:r>
              <a:rPr sz="1150" b="1" spc="-10" dirty="0">
                <a:latin typeface="Futura Md BT"/>
                <a:cs typeface="Futura Md BT"/>
              </a:rPr>
              <a:t>Poetry </a:t>
            </a:r>
            <a:r>
              <a:rPr sz="1150" b="1" dirty="0">
                <a:latin typeface="Futura Md BT"/>
                <a:cs typeface="Futura Md BT"/>
              </a:rPr>
              <a:t>Competition </a:t>
            </a:r>
            <a:r>
              <a:rPr sz="1150" b="1" spc="-5" dirty="0">
                <a:latin typeface="Futura Md BT"/>
                <a:cs typeface="Futura Md BT"/>
              </a:rPr>
              <a:t>for  </a:t>
            </a:r>
            <a:r>
              <a:rPr sz="1150" b="1" dirty="0">
                <a:latin typeface="Futura Md BT"/>
                <a:cs typeface="Futura Md BT"/>
              </a:rPr>
              <a:t>7-11</a:t>
            </a:r>
            <a:r>
              <a:rPr sz="1150" b="1" spc="-10" dirty="0">
                <a:latin typeface="Futura Md BT"/>
                <a:cs typeface="Futura Md BT"/>
              </a:rPr>
              <a:t> Year-Olds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251998" y="2341022"/>
            <a:ext cx="843915" cy="843915"/>
          </a:xfrm>
          <a:custGeom>
            <a:avLst/>
            <a:gdLst/>
            <a:ahLst/>
            <a:cxnLst/>
            <a:rect l="l" t="t" r="r" b="b"/>
            <a:pathLst>
              <a:path w="843914" h="843914">
                <a:moveTo>
                  <a:pt x="421792" y="0"/>
                </a:moveTo>
                <a:lnTo>
                  <a:pt x="372603" y="2837"/>
                </a:lnTo>
                <a:lnTo>
                  <a:pt x="325081" y="11139"/>
                </a:lnTo>
                <a:lnTo>
                  <a:pt x="279541" y="24589"/>
                </a:lnTo>
                <a:lnTo>
                  <a:pt x="236301" y="42870"/>
                </a:lnTo>
                <a:lnTo>
                  <a:pt x="195677" y="65665"/>
                </a:lnTo>
                <a:lnTo>
                  <a:pt x="157985" y="92659"/>
                </a:lnTo>
                <a:lnTo>
                  <a:pt x="123542" y="123536"/>
                </a:lnTo>
                <a:lnTo>
                  <a:pt x="92664" y="157977"/>
                </a:lnTo>
                <a:lnTo>
                  <a:pt x="65669" y="195668"/>
                </a:lnTo>
                <a:lnTo>
                  <a:pt x="42872" y="236291"/>
                </a:lnTo>
                <a:lnTo>
                  <a:pt x="24590" y="279530"/>
                </a:lnTo>
                <a:lnTo>
                  <a:pt x="11140" y="325069"/>
                </a:lnTo>
                <a:lnTo>
                  <a:pt x="2837" y="372591"/>
                </a:lnTo>
                <a:lnTo>
                  <a:pt x="0" y="421779"/>
                </a:lnTo>
                <a:lnTo>
                  <a:pt x="2837" y="470970"/>
                </a:lnTo>
                <a:lnTo>
                  <a:pt x="11140" y="518494"/>
                </a:lnTo>
                <a:lnTo>
                  <a:pt x="24590" y="564035"/>
                </a:lnTo>
                <a:lnTo>
                  <a:pt x="42872" y="607276"/>
                </a:lnTo>
                <a:lnTo>
                  <a:pt x="65669" y="647900"/>
                </a:lnTo>
                <a:lnTo>
                  <a:pt x="92664" y="685592"/>
                </a:lnTo>
                <a:lnTo>
                  <a:pt x="123542" y="720034"/>
                </a:lnTo>
                <a:lnTo>
                  <a:pt x="157985" y="750911"/>
                </a:lnTo>
                <a:lnTo>
                  <a:pt x="195677" y="777905"/>
                </a:lnTo>
                <a:lnTo>
                  <a:pt x="236301" y="800701"/>
                </a:lnTo>
                <a:lnTo>
                  <a:pt x="279541" y="818982"/>
                </a:lnTo>
                <a:lnTo>
                  <a:pt x="325081" y="832432"/>
                </a:lnTo>
                <a:lnTo>
                  <a:pt x="372603" y="840734"/>
                </a:lnTo>
                <a:lnTo>
                  <a:pt x="421792" y="843572"/>
                </a:lnTo>
                <a:lnTo>
                  <a:pt x="470983" y="840734"/>
                </a:lnTo>
                <a:lnTo>
                  <a:pt x="518507" y="832432"/>
                </a:lnTo>
                <a:lnTo>
                  <a:pt x="564048" y="818982"/>
                </a:lnTo>
                <a:lnTo>
                  <a:pt x="607288" y="800701"/>
                </a:lnTo>
                <a:lnTo>
                  <a:pt x="647913" y="777905"/>
                </a:lnTo>
                <a:lnTo>
                  <a:pt x="685604" y="750911"/>
                </a:lnTo>
                <a:lnTo>
                  <a:pt x="720047" y="720034"/>
                </a:lnTo>
                <a:lnTo>
                  <a:pt x="750923" y="685592"/>
                </a:lnTo>
                <a:lnTo>
                  <a:pt x="777918" y="647900"/>
                </a:lnTo>
                <a:lnTo>
                  <a:pt x="800714" y="607276"/>
                </a:lnTo>
                <a:lnTo>
                  <a:pt x="818995" y="564035"/>
                </a:lnTo>
                <a:lnTo>
                  <a:pt x="832445" y="518494"/>
                </a:lnTo>
                <a:lnTo>
                  <a:pt x="840747" y="470970"/>
                </a:lnTo>
                <a:lnTo>
                  <a:pt x="843584" y="421779"/>
                </a:lnTo>
                <a:lnTo>
                  <a:pt x="840747" y="372591"/>
                </a:lnTo>
                <a:lnTo>
                  <a:pt x="832445" y="325069"/>
                </a:lnTo>
                <a:lnTo>
                  <a:pt x="818995" y="279530"/>
                </a:lnTo>
                <a:lnTo>
                  <a:pt x="800714" y="236291"/>
                </a:lnTo>
                <a:lnTo>
                  <a:pt x="777918" y="195668"/>
                </a:lnTo>
                <a:lnTo>
                  <a:pt x="750923" y="157977"/>
                </a:lnTo>
                <a:lnTo>
                  <a:pt x="720047" y="123536"/>
                </a:lnTo>
                <a:lnTo>
                  <a:pt x="685604" y="92659"/>
                </a:lnTo>
                <a:lnTo>
                  <a:pt x="647913" y="65665"/>
                </a:lnTo>
                <a:lnTo>
                  <a:pt x="607288" y="42870"/>
                </a:lnTo>
                <a:lnTo>
                  <a:pt x="564048" y="24589"/>
                </a:lnTo>
                <a:lnTo>
                  <a:pt x="518507" y="11139"/>
                </a:lnTo>
                <a:lnTo>
                  <a:pt x="470983" y="2837"/>
                </a:lnTo>
                <a:lnTo>
                  <a:pt x="421792" y="0"/>
                </a:lnTo>
                <a:close/>
              </a:path>
            </a:pathLst>
          </a:custGeom>
          <a:solidFill>
            <a:srgbClr val="40404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17304" y="2516882"/>
            <a:ext cx="446405" cy="492125"/>
          </a:xfrm>
          <a:custGeom>
            <a:avLst/>
            <a:gdLst/>
            <a:ahLst/>
            <a:cxnLst/>
            <a:rect l="l" t="t" r="r" b="b"/>
            <a:pathLst>
              <a:path w="446404" h="492125">
                <a:moveTo>
                  <a:pt x="17664" y="0"/>
                </a:moveTo>
                <a:lnTo>
                  <a:pt x="8955" y="2528"/>
                </a:lnTo>
                <a:lnTo>
                  <a:pt x="2514" y="8913"/>
                </a:lnTo>
                <a:lnTo>
                  <a:pt x="0" y="18180"/>
                </a:lnTo>
                <a:lnTo>
                  <a:pt x="0" y="473666"/>
                </a:lnTo>
                <a:lnTo>
                  <a:pt x="2514" y="482933"/>
                </a:lnTo>
                <a:lnTo>
                  <a:pt x="8955" y="489319"/>
                </a:lnTo>
                <a:lnTo>
                  <a:pt x="17664" y="491847"/>
                </a:lnTo>
                <a:lnTo>
                  <a:pt x="26987" y="489541"/>
                </a:lnTo>
                <a:lnTo>
                  <a:pt x="436829" y="261804"/>
                </a:lnTo>
                <a:lnTo>
                  <a:pt x="443837" y="254895"/>
                </a:lnTo>
                <a:lnTo>
                  <a:pt x="446173" y="245923"/>
                </a:lnTo>
                <a:lnTo>
                  <a:pt x="443837" y="236951"/>
                </a:lnTo>
                <a:lnTo>
                  <a:pt x="436829" y="230042"/>
                </a:lnTo>
                <a:lnTo>
                  <a:pt x="26987" y="2305"/>
                </a:lnTo>
                <a:lnTo>
                  <a:pt x="176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" y="548"/>
            <a:ext cx="91439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20390" y="2365753"/>
            <a:ext cx="5967730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3875" marR="5080" indent="-511809">
              <a:lnSpc>
                <a:spcPct val="100000"/>
              </a:lnSpc>
              <a:spcBef>
                <a:spcPts val="100"/>
              </a:spcBef>
            </a:pPr>
            <a:r>
              <a:rPr sz="2300" b="0" spc="-50" dirty="0">
                <a:solidFill>
                  <a:srgbClr val="000000"/>
                </a:solidFill>
                <a:latin typeface="Futura Md BT"/>
                <a:cs typeface="Futura Md BT"/>
              </a:rPr>
              <a:t>Today </a:t>
            </a:r>
            <a:r>
              <a:rPr sz="2300" b="0" spc="-5" dirty="0">
                <a:solidFill>
                  <a:srgbClr val="000000"/>
                </a:solidFill>
                <a:latin typeface="Futura Md BT"/>
                <a:cs typeface="Futura Md BT"/>
              </a:rPr>
              <a:t>you </a:t>
            </a:r>
            <a:r>
              <a:rPr sz="2300" b="0" dirty="0">
                <a:solidFill>
                  <a:srgbClr val="000000"/>
                </a:solidFill>
                <a:latin typeface="Futura Md BT"/>
                <a:cs typeface="Futura Md BT"/>
              </a:rPr>
              <a:t>will </a:t>
            </a:r>
            <a:r>
              <a:rPr sz="2300" b="0" spc="-5" dirty="0">
                <a:solidFill>
                  <a:srgbClr val="000000"/>
                </a:solidFill>
                <a:latin typeface="Futura Md BT"/>
                <a:cs typeface="Futura Md BT"/>
              </a:rPr>
              <a:t>be </a:t>
            </a:r>
            <a:r>
              <a:rPr sz="2300" b="0" dirty="0">
                <a:solidFill>
                  <a:srgbClr val="000000"/>
                </a:solidFill>
                <a:latin typeface="Futura Md BT"/>
                <a:cs typeface="Futura Md BT"/>
              </a:rPr>
              <a:t>writing a </a:t>
            </a:r>
            <a:r>
              <a:rPr sz="2300" b="0" spc="-5" dirty="0">
                <a:solidFill>
                  <a:srgbClr val="000000"/>
                </a:solidFill>
                <a:latin typeface="Futura Md BT"/>
                <a:cs typeface="Futura Md BT"/>
              </a:rPr>
              <a:t>poem inspired by  </a:t>
            </a:r>
            <a:r>
              <a:rPr sz="2300" b="0" dirty="0">
                <a:solidFill>
                  <a:srgbClr val="000000"/>
                </a:solidFill>
                <a:latin typeface="Futura Md BT"/>
                <a:cs typeface="Futura Md BT"/>
              </a:rPr>
              <a:t>a </a:t>
            </a:r>
            <a:r>
              <a:rPr sz="2300" b="0" spc="-5" dirty="0">
                <a:solidFill>
                  <a:srgbClr val="000000"/>
                </a:solidFill>
                <a:latin typeface="Futura Md BT"/>
                <a:cs typeface="Futura Md BT"/>
              </a:rPr>
              <a:t>peculiar pet that you </a:t>
            </a:r>
            <a:r>
              <a:rPr sz="2300" b="0" dirty="0">
                <a:solidFill>
                  <a:srgbClr val="000000"/>
                </a:solidFill>
                <a:latin typeface="Futura Md BT"/>
                <a:cs typeface="Futura Md BT"/>
              </a:rPr>
              <a:t>have</a:t>
            </a:r>
            <a:r>
              <a:rPr sz="2300" b="0" spc="-30" dirty="0">
                <a:solidFill>
                  <a:srgbClr val="000000"/>
                </a:solidFill>
                <a:latin typeface="Futura Md BT"/>
                <a:cs typeface="Futura Md BT"/>
              </a:rPr>
              <a:t> </a:t>
            </a:r>
            <a:r>
              <a:rPr sz="2300" b="0" spc="-5" dirty="0">
                <a:solidFill>
                  <a:srgbClr val="000000"/>
                </a:solidFill>
                <a:latin typeface="Futura Md BT"/>
                <a:cs typeface="Futura Md BT"/>
              </a:rPr>
              <a:t>created!</a:t>
            </a:r>
            <a:endParaRPr sz="2300">
              <a:latin typeface="Futura Md BT"/>
              <a:cs typeface="Futura Md B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78098" rIns="0" bIns="0" rtlCol="0">
            <a:spAutoFit/>
          </a:bodyPr>
          <a:lstStyle/>
          <a:p>
            <a:pPr marL="629920" marR="553085" algn="ctr">
              <a:lnSpc>
                <a:spcPct val="100000"/>
              </a:lnSpc>
              <a:spcBef>
                <a:spcPts val="100"/>
              </a:spcBef>
            </a:pPr>
            <a:r>
              <a:rPr spc="-65" dirty="0"/>
              <a:t>Your </a:t>
            </a:r>
            <a:r>
              <a:rPr spc="-5" dirty="0"/>
              <a:t>teacher </a:t>
            </a:r>
            <a:r>
              <a:rPr dirty="0"/>
              <a:t>may </a:t>
            </a:r>
            <a:r>
              <a:rPr spc="-5" dirty="0"/>
              <a:t>give you an idea to </a:t>
            </a:r>
            <a:r>
              <a:rPr dirty="0"/>
              <a:t>write  </a:t>
            </a:r>
            <a:r>
              <a:rPr spc="-5" dirty="0"/>
              <a:t>about </a:t>
            </a:r>
            <a:r>
              <a:rPr dirty="0"/>
              <a:t>or </a:t>
            </a:r>
            <a:r>
              <a:rPr spc="-5" dirty="0"/>
              <a:t>ask you to</a:t>
            </a:r>
            <a:r>
              <a:rPr spc="-25" dirty="0"/>
              <a:t> </a:t>
            </a:r>
            <a:r>
              <a:rPr spc="-5" dirty="0"/>
              <a:t>choose.</a:t>
            </a:r>
          </a:p>
          <a:p>
            <a:pPr marL="83820" marR="5080" algn="ctr">
              <a:lnSpc>
                <a:spcPct val="100000"/>
              </a:lnSpc>
              <a:spcBef>
                <a:spcPts val="1100"/>
              </a:spcBef>
            </a:pPr>
            <a:r>
              <a:rPr b="1" i="1" dirty="0">
                <a:latin typeface="Futura Md BT"/>
                <a:cs typeface="Futura Md BT"/>
              </a:rPr>
              <a:t>Once you have decided what your peculiar</a:t>
            </a:r>
            <a:r>
              <a:rPr b="1" i="1" spc="-114" dirty="0">
                <a:latin typeface="Futura Md BT"/>
                <a:cs typeface="Futura Md BT"/>
              </a:rPr>
              <a:t> </a:t>
            </a:r>
            <a:r>
              <a:rPr b="1" i="1" dirty="0">
                <a:latin typeface="Futura Md BT"/>
                <a:cs typeface="Futura Md BT"/>
              </a:rPr>
              <a:t>pet  </a:t>
            </a:r>
            <a:r>
              <a:rPr b="1" i="1" spc="-5" dirty="0">
                <a:latin typeface="Futura Md BT"/>
                <a:cs typeface="Futura Md BT"/>
              </a:rPr>
              <a:t>is, </a:t>
            </a:r>
            <a:r>
              <a:rPr b="1" i="1" dirty="0">
                <a:latin typeface="Futura Md BT"/>
                <a:cs typeface="Futura Md BT"/>
              </a:rPr>
              <a:t>draw a quick sketch on your </a:t>
            </a:r>
            <a:r>
              <a:rPr b="1" i="1" spc="-5" dirty="0">
                <a:latin typeface="Futura Md BT"/>
                <a:cs typeface="Futura Md BT"/>
              </a:rPr>
              <a:t>entry</a:t>
            </a:r>
            <a:r>
              <a:rPr b="1" i="1" spc="-90" dirty="0">
                <a:latin typeface="Futura Md BT"/>
                <a:cs typeface="Futura Md BT"/>
              </a:rPr>
              <a:t> </a:t>
            </a:r>
            <a:r>
              <a:rPr b="1" i="1" spc="-5" dirty="0">
                <a:latin typeface="Futura Md BT"/>
                <a:cs typeface="Futura Md BT"/>
              </a:rPr>
              <a:t>form.</a:t>
            </a:r>
          </a:p>
        </p:txBody>
      </p:sp>
      <p:sp>
        <p:nvSpPr>
          <p:cNvPr id="5" name="object 5"/>
          <p:cNvSpPr/>
          <p:nvPr/>
        </p:nvSpPr>
        <p:spPr>
          <a:xfrm>
            <a:off x="7028869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E600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089868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4</a:t>
            </a:r>
            <a:endParaRPr sz="115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82762" y="1562924"/>
            <a:ext cx="4857115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41375" marR="5080" indent="-829310">
              <a:lnSpc>
                <a:spcPct val="100000"/>
              </a:lnSpc>
              <a:spcBef>
                <a:spcPts val="100"/>
              </a:spcBef>
            </a:pPr>
            <a:r>
              <a:rPr sz="2800" spc="-15" dirty="0">
                <a:solidFill>
                  <a:srgbClr val="009FE2"/>
                </a:solidFill>
              </a:rPr>
              <a:t>Poetry </a:t>
            </a:r>
            <a:r>
              <a:rPr sz="2800" spc="-5" dirty="0">
                <a:solidFill>
                  <a:srgbClr val="009FE2"/>
                </a:solidFill>
              </a:rPr>
              <a:t>types are </a:t>
            </a:r>
            <a:r>
              <a:rPr sz="2800" dirty="0">
                <a:solidFill>
                  <a:srgbClr val="009FE2"/>
                </a:solidFill>
              </a:rPr>
              <a:t>styles </a:t>
            </a:r>
            <a:r>
              <a:rPr sz="2800" spc="-5" dirty="0">
                <a:solidFill>
                  <a:srgbClr val="009FE2"/>
                </a:solidFill>
              </a:rPr>
              <a:t>that  you </a:t>
            </a:r>
            <a:r>
              <a:rPr sz="2800" dirty="0">
                <a:solidFill>
                  <a:srgbClr val="009FE2"/>
                </a:solidFill>
              </a:rPr>
              <a:t>can </a:t>
            </a:r>
            <a:r>
              <a:rPr sz="2800" spc="-5" dirty="0">
                <a:solidFill>
                  <a:srgbClr val="009FE2"/>
                </a:solidFill>
              </a:rPr>
              <a:t>write</a:t>
            </a:r>
            <a:r>
              <a:rPr sz="2800" spc="-35" dirty="0">
                <a:solidFill>
                  <a:srgbClr val="009FE2"/>
                </a:solidFill>
              </a:rPr>
              <a:t> </a:t>
            </a:r>
            <a:r>
              <a:rPr sz="2800" dirty="0">
                <a:solidFill>
                  <a:srgbClr val="009FE2"/>
                </a:solidFill>
              </a:rPr>
              <a:t>in...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1133066" y="2533203"/>
            <a:ext cx="6701790" cy="3470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Futura Md BT"/>
                <a:cs typeface="Futura Md BT"/>
              </a:rPr>
              <a:t>There </a:t>
            </a:r>
            <a:r>
              <a:rPr sz="1900" spc="-5" dirty="0">
                <a:latin typeface="Futura Md BT"/>
                <a:cs typeface="Futura Md BT"/>
              </a:rPr>
              <a:t>are lots </a:t>
            </a:r>
            <a:r>
              <a:rPr sz="1900" dirty="0">
                <a:latin typeface="Futura Md BT"/>
                <a:cs typeface="Futura Md BT"/>
              </a:rPr>
              <a:t>of </a:t>
            </a:r>
            <a:r>
              <a:rPr sz="1900" spc="-5" dirty="0">
                <a:latin typeface="Futura Md BT"/>
                <a:cs typeface="Futura Md BT"/>
              </a:rPr>
              <a:t>poetic forms to choose from, but </a:t>
            </a:r>
            <a:r>
              <a:rPr sz="1900" dirty="0">
                <a:latin typeface="Futura Md BT"/>
                <a:cs typeface="Futura Md BT"/>
              </a:rPr>
              <a:t>here </a:t>
            </a:r>
            <a:r>
              <a:rPr sz="1900" spc="-5" dirty="0">
                <a:latin typeface="Futura Md BT"/>
                <a:cs typeface="Futura Md BT"/>
              </a:rPr>
              <a:t>are </a:t>
            </a:r>
            <a:r>
              <a:rPr sz="1900" dirty="0">
                <a:latin typeface="Futura Md BT"/>
                <a:cs typeface="Futura Md BT"/>
              </a:rPr>
              <a:t>3  we’ve</a:t>
            </a:r>
            <a:r>
              <a:rPr sz="1900" spc="-5" dirty="0">
                <a:latin typeface="Futura Md BT"/>
                <a:cs typeface="Futura Md BT"/>
              </a:rPr>
              <a:t> </a:t>
            </a:r>
            <a:r>
              <a:rPr sz="1900" dirty="0">
                <a:latin typeface="Futura Md BT"/>
                <a:cs typeface="Futura Md BT"/>
              </a:rPr>
              <a:t>shortlisted:</a:t>
            </a:r>
            <a:endParaRPr sz="19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100"/>
              </a:spcBef>
            </a:pPr>
            <a:r>
              <a:rPr sz="1900" b="1" i="1" spc="-5" dirty="0">
                <a:latin typeface="Futura Md BT"/>
                <a:cs typeface="Futura Md BT"/>
              </a:rPr>
              <a:t>Rhymes</a:t>
            </a:r>
            <a:endParaRPr sz="19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100"/>
              </a:spcBef>
            </a:pPr>
            <a:r>
              <a:rPr sz="1900" spc="-5" dirty="0">
                <a:latin typeface="Futura Md BT"/>
                <a:cs typeface="Futura Md BT"/>
              </a:rPr>
              <a:t>Do you know </a:t>
            </a:r>
            <a:r>
              <a:rPr sz="1900" dirty="0">
                <a:latin typeface="Futura Md BT"/>
                <a:cs typeface="Futura Md BT"/>
              </a:rPr>
              <a:t>what a </a:t>
            </a:r>
            <a:r>
              <a:rPr sz="1900" spc="-5" dirty="0">
                <a:latin typeface="Futura Md BT"/>
                <a:cs typeface="Futura Md BT"/>
              </a:rPr>
              <a:t>rhyme and </a:t>
            </a:r>
            <a:r>
              <a:rPr sz="1900" dirty="0">
                <a:latin typeface="Futura Md BT"/>
                <a:cs typeface="Futura Md BT"/>
              </a:rPr>
              <a:t>a </a:t>
            </a:r>
            <a:r>
              <a:rPr sz="1900" spc="-5" dirty="0">
                <a:latin typeface="Futura Md BT"/>
                <a:cs typeface="Futura Md BT"/>
              </a:rPr>
              <a:t>half rhyme</a:t>
            </a:r>
            <a:r>
              <a:rPr sz="1900" spc="-20" dirty="0">
                <a:latin typeface="Futura Md BT"/>
                <a:cs typeface="Futura Md BT"/>
              </a:rPr>
              <a:t> </a:t>
            </a:r>
            <a:r>
              <a:rPr sz="1900" spc="-5" dirty="0">
                <a:latin typeface="Futura Md BT"/>
                <a:cs typeface="Futura Md BT"/>
              </a:rPr>
              <a:t>are?</a:t>
            </a:r>
            <a:endParaRPr sz="1900">
              <a:latin typeface="Futura Md BT"/>
              <a:cs typeface="Futura Md BT"/>
            </a:endParaRPr>
          </a:p>
          <a:p>
            <a:pPr marL="12700" marR="446405">
              <a:lnSpc>
                <a:spcPct val="100000"/>
              </a:lnSpc>
              <a:spcBef>
                <a:spcPts val="1100"/>
              </a:spcBef>
            </a:pPr>
            <a:r>
              <a:rPr sz="1900" spc="-5" dirty="0">
                <a:latin typeface="Futura Md BT"/>
                <a:cs typeface="Futura Md BT"/>
              </a:rPr>
              <a:t>In case you </a:t>
            </a:r>
            <a:r>
              <a:rPr sz="1900" spc="-20" dirty="0">
                <a:latin typeface="Futura Md BT"/>
                <a:cs typeface="Futura Md BT"/>
              </a:rPr>
              <a:t>didn’t </a:t>
            </a:r>
            <a:r>
              <a:rPr sz="1900" spc="-35" dirty="0">
                <a:latin typeface="Futura Md BT"/>
                <a:cs typeface="Futura Md BT"/>
              </a:rPr>
              <a:t>know, </a:t>
            </a:r>
            <a:r>
              <a:rPr sz="1900" dirty="0">
                <a:latin typeface="Futura Md BT"/>
                <a:cs typeface="Futura Md BT"/>
              </a:rPr>
              <a:t>a half </a:t>
            </a:r>
            <a:r>
              <a:rPr sz="1900" spc="-5" dirty="0">
                <a:latin typeface="Futura Md BT"/>
                <a:cs typeface="Futura Md BT"/>
              </a:rPr>
              <a:t>rhyme is </a:t>
            </a:r>
            <a:r>
              <a:rPr sz="1900" dirty="0">
                <a:latin typeface="Futura Md BT"/>
                <a:cs typeface="Futura Md BT"/>
              </a:rPr>
              <a:t>a similar </a:t>
            </a:r>
            <a:r>
              <a:rPr sz="1900" spc="-5" dirty="0">
                <a:latin typeface="Futura Md BT"/>
                <a:cs typeface="Futura Md BT"/>
              </a:rPr>
              <a:t>but </a:t>
            </a:r>
            <a:r>
              <a:rPr sz="1900" dirty="0">
                <a:latin typeface="Futura Md BT"/>
                <a:cs typeface="Futura Md BT"/>
              </a:rPr>
              <a:t>not  </a:t>
            </a:r>
            <a:r>
              <a:rPr sz="1900" spc="-5" dirty="0">
                <a:latin typeface="Futura Md BT"/>
                <a:cs typeface="Futura Md BT"/>
              </a:rPr>
              <a:t>identical</a:t>
            </a:r>
            <a:r>
              <a:rPr sz="1900" spc="-10" dirty="0">
                <a:latin typeface="Futura Md BT"/>
                <a:cs typeface="Futura Md BT"/>
              </a:rPr>
              <a:t> </a:t>
            </a:r>
            <a:r>
              <a:rPr sz="1900" dirty="0">
                <a:latin typeface="Futura Md BT"/>
                <a:cs typeface="Futura Md BT"/>
              </a:rPr>
              <a:t>sound.</a:t>
            </a:r>
            <a:endParaRPr sz="1900">
              <a:latin typeface="Futura Md BT"/>
              <a:cs typeface="Futura Md BT"/>
            </a:endParaRPr>
          </a:p>
          <a:p>
            <a:pPr marL="12700" marR="2464435">
              <a:lnSpc>
                <a:spcPts val="3379"/>
              </a:lnSpc>
              <a:spcBef>
                <a:spcPts val="295"/>
              </a:spcBef>
            </a:pPr>
            <a:r>
              <a:rPr sz="1900" dirty="0">
                <a:latin typeface="Futura Md BT"/>
                <a:cs typeface="Futura Md BT"/>
              </a:rPr>
              <a:t>E.g. </a:t>
            </a:r>
            <a:r>
              <a:rPr sz="1900" spc="-15" dirty="0">
                <a:latin typeface="Futura Md BT"/>
                <a:cs typeface="Futura Md BT"/>
              </a:rPr>
              <a:t>‘Egyptian’ </a:t>
            </a:r>
            <a:r>
              <a:rPr sz="1900" spc="-5" dirty="0">
                <a:latin typeface="Futura Md BT"/>
                <a:cs typeface="Futura Md BT"/>
              </a:rPr>
              <a:t>and </a:t>
            </a:r>
            <a:r>
              <a:rPr sz="1900" spc="-20" dirty="0">
                <a:latin typeface="Futura Md BT"/>
                <a:cs typeface="Futura Md BT"/>
              </a:rPr>
              <a:t>‘description’ </a:t>
            </a:r>
            <a:r>
              <a:rPr sz="1900" spc="-5" dirty="0">
                <a:latin typeface="Futura Md BT"/>
                <a:cs typeface="Futura Md BT"/>
              </a:rPr>
              <a:t>rhyme  but</a:t>
            </a:r>
            <a:endParaRPr sz="19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900" spc="-15" dirty="0">
                <a:latin typeface="Futura Md BT"/>
                <a:cs typeface="Futura Md BT"/>
              </a:rPr>
              <a:t>‘Egyptian’ </a:t>
            </a:r>
            <a:r>
              <a:rPr sz="1900" spc="-5" dirty="0">
                <a:latin typeface="Futura Md BT"/>
                <a:cs typeface="Futura Md BT"/>
              </a:rPr>
              <a:t>and </a:t>
            </a:r>
            <a:r>
              <a:rPr sz="1900" spc="-15" dirty="0">
                <a:latin typeface="Futura Md BT"/>
                <a:cs typeface="Futura Md BT"/>
              </a:rPr>
              <a:t>‘kitchen’ </a:t>
            </a:r>
            <a:r>
              <a:rPr sz="1900" spc="-5" dirty="0">
                <a:latin typeface="Futura Md BT"/>
                <a:cs typeface="Futura Md BT"/>
              </a:rPr>
              <a:t>are </a:t>
            </a:r>
            <a:r>
              <a:rPr sz="1900" dirty="0">
                <a:latin typeface="Futura Md BT"/>
                <a:cs typeface="Futura Md BT"/>
              </a:rPr>
              <a:t>a half</a:t>
            </a:r>
            <a:r>
              <a:rPr sz="1900" spc="35" dirty="0">
                <a:latin typeface="Futura Md BT"/>
                <a:cs typeface="Futura Md BT"/>
              </a:rPr>
              <a:t> </a:t>
            </a:r>
            <a:r>
              <a:rPr sz="1900" spc="-5" dirty="0">
                <a:latin typeface="Futura Md BT"/>
                <a:cs typeface="Futura Md BT"/>
              </a:rPr>
              <a:t>rhyme.</a:t>
            </a:r>
            <a:endParaRPr sz="1900">
              <a:latin typeface="Futura Md BT"/>
              <a:cs typeface="Futura Md B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028869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009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89861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5</a:t>
            </a:r>
            <a:endParaRPr sz="115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5446" y="2609787"/>
            <a:ext cx="3869054" cy="26238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1003935">
              <a:lnSpc>
                <a:spcPct val="101800"/>
              </a:lnSpc>
              <a:spcBef>
                <a:spcPts val="60"/>
              </a:spcBef>
              <a:buFont typeface="Futura Md BT"/>
              <a:buAutoNum type="arabicPeriod"/>
              <a:tabLst>
                <a:tab pos="271145" algn="l"/>
              </a:tabLst>
            </a:pPr>
            <a:r>
              <a:rPr sz="1800" spc="-5" dirty="0">
                <a:latin typeface="Futura Md BT"/>
                <a:cs typeface="Futura Md BT"/>
              </a:rPr>
              <a:t>I’m </a:t>
            </a:r>
            <a:r>
              <a:rPr sz="1800" dirty="0">
                <a:latin typeface="Futura Md BT"/>
                <a:cs typeface="Futura Md BT"/>
              </a:rPr>
              <a:t>a </a:t>
            </a:r>
            <a:r>
              <a:rPr sz="1800" spc="-5" dirty="0">
                <a:latin typeface="Futura Md BT"/>
                <a:cs typeface="Futura Md BT"/>
              </a:rPr>
              <a:t>giant purple puppy  </a:t>
            </a:r>
            <a:r>
              <a:rPr sz="1800" dirty="0">
                <a:latin typeface="Futura Md BT"/>
                <a:cs typeface="Futura Md BT"/>
              </a:rPr>
              <a:t>With a soft, </a:t>
            </a:r>
            <a:r>
              <a:rPr sz="1800" spc="-5" dirty="0">
                <a:latin typeface="Futura Md BT"/>
                <a:cs typeface="Futura Md BT"/>
              </a:rPr>
              <a:t>furry</a:t>
            </a:r>
            <a:r>
              <a:rPr sz="1800" spc="-50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tummy</a:t>
            </a:r>
            <a:endParaRPr sz="180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Futura Md BT"/>
              <a:buAutoNum type="arabicPeriod"/>
            </a:pPr>
            <a:endParaRPr sz="3000">
              <a:latin typeface="Futura Md BT"/>
              <a:cs typeface="Futura Md BT"/>
            </a:endParaRPr>
          </a:p>
          <a:p>
            <a:pPr marL="12700" marR="5080">
              <a:lnSpc>
                <a:spcPct val="101800"/>
              </a:lnSpc>
              <a:buFont typeface="Futura Md BT"/>
              <a:buAutoNum type="arabicPeriod"/>
              <a:tabLst>
                <a:tab pos="296545" algn="l"/>
              </a:tabLst>
            </a:pPr>
            <a:r>
              <a:rPr sz="1800" spc="-5" dirty="0">
                <a:latin typeface="Futura Md BT"/>
                <a:cs typeface="Futura Md BT"/>
              </a:rPr>
              <a:t>Bob the giraffe is floating in </a:t>
            </a:r>
            <a:r>
              <a:rPr sz="1800" dirty="0">
                <a:latin typeface="Futura Md BT"/>
                <a:cs typeface="Futura Md BT"/>
              </a:rPr>
              <a:t>space  </a:t>
            </a:r>
            <a:r>
              <a:rPr sz="1800" spc="10" dirty="0">
                <a:latin typeface="Futura Md BT"/>
                <a:cs typeface="Futura Md BT"/>
              </a:rPr>
              <a:t>It’s </a:t>
            </a:r>
            <a:r>
              <a:rPr sz="1800" dirty="0">
                <a:latin typeface="Futura Md BT"/>
                <a:cs typeface="Futura Md BT"/>
              </a:rPr>
              <a:t>such </a:t>
            </a:r>
            <a:r>
              <a:rPr sz="1800" spc="-5" dirty="0">
                <a:latin typeface="Futura Md BT"/>
                <a:cs typeface="Futura Md BT"/>
              </a:rPr>
              <a:t>an amazing</a:t>
            </a:r>
            <a:r>
              <a:rPr sz="1800" spc="-25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place</a:t>
            </a:r>
            <a:endParaRPr sz="180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Futura Md BT"/>
              <a:buAutoNum type="arabicPeriod"/>
            </a:pPr>
            <a:endParaRPr sz="3050">
              <a:latin typeface="Futura Md BT"/>
              <a:cs typeface="Futura Md BT"/>
            </a:endParaRPr>
          </a:p>
          <a:p>
            <a:pPr marL="12700" marR="478790">
              <a:lnSpc>
                <a:spcPct val="101800"/>
              </a:lnSpc>
              <a:buFont typeface="Futura Md BT"/>
              <a:buAutoNum type="arabicPeriod"/>
              <a:tabLst>
                <a:tab pos="296545" algn="l"/>
              </a:tabLst>
            </a:pPr>
            <a:r>
              <a:rPr sz="1800" spc="-5" dirty="0">
                <a:latin typeface="Futura Md BT"/>
                <a:cs typeface="Futura Md BT"/>
              </a:rPr>
              <a:t>I’m </a:t>
            </a:r>
            <a:r>
              <a:rPr sz="1800" dirty="0">
                <a:latin typeface="Futura Md BT"/>
                <a:cs typeface="Futura Md BT"/>
              </a:rPr>
              <a:t>a </a:t>
            </a:r>
            <a:r>
              <a:rPr sz="1800" spc="-5" dirty="0">
                <a:latin typeface="Futura Md BT"/>
                <a:cs typeface="Futura Md BT"/>
              </a:rPr>
              <a:t>ferocious dragon Viking  And </a:t>
            </a:r>
            <a:r>
              <a:rPr sz="1800" dirty="0">
                <a:latin typeface="Futura Md BT"/>
                <a:cs typeface="Futura Md BT"/>
              </a:rPr>
              <a:t>my </a:t>
            </a:r>
            <a:r>
              <a:rPr sz="1800" spc="-5" dirty="0">
                <a:latin typeface="Futura Md BT"/>
                <a:cs typeface="Futura Md BT"/>
              </a:rPr>
              <a:t>life is very</a:t>
            </a:r>
            <a:r>
              <a:rPr sz="1800" spc="-35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exciting!</a:t>
            </a:r>
            <a:endParaRPr sz="1800">
              <a:latin typeface="Futura Md BT"/>
              <a:cs typeface="Futura Md B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91165" y="2609559"/>
            <a:ext cx="3310890" cy="16078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232410">
              <a:lnSpc>
                <a:spcPct val="101800"/>
              </a:lnSpc>
              <a:spcBef>
                <a:spcPts val="60"/>
              </a:spcBef>
              <a:buFont typeface="Futura Md BT"/>
              <a:buAutoNum type="arabicPeriod" startAt="4"/>
              <a:tabLst>
                <a:tab pos="296545" algn="l"/>
              </a:tabLst>
            </a:pPr>
            <a:r>
              <a:rPr sz="1800" spc="-5" dirty="0">
                <a:latin typeface="Futura Md BT"/>
                <a:cs typeface="Futura Md BT"/>
              </a:rPr>
              <a:t>I’m </a:t>
            </a:r>
            <a:r>
              <a:rPr sz="1800" dirty="0">
                <a:latin typeface="Futura Md BT"/>
                <a:cs typeface="Futura Md BT"/>
              </a:rPr>
              <a:t>a snake-scorpion </a:t>
            </a:r>
            <a:r>
              <a:rPr sz="1800" spc="-5" dirty="0">
                <a:latin typeface="Futura Md BT"/>
                <a:cs typeface="Futura Md BT"/>
              </a:rPr>
              <a:t>baby  </a:t>
            </a:r>
            <a:r>
              <a:rPr sz="1800" dirty="0">
                <a:latin typeface="Futura Md BT"/>
                <a:cs typeface="Futura Md BT"/>
              </a:rPr>
              <a:t>I </a:t>
            </a:r>
            <a:r>
              <a:rPr sz="1800" spc="-5" dirty="0">
                <a:latin typeface="Futura Md BT"/>
                <a:cs typeface="Futura Md BT"/>
              </a:rPr>
              <a:t>like to eat bugs</a:t>
            </a:r>
            <a:r>
              <a:rPr sz="1800" spc="-30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daily</a:t>
            </a:r>
            <a:endParaRPr sz="180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Futura Md BT"/>
              <a:buAutoNum type="arabicPeriod" startAt="4"/>
            </a:pPr>
            <a:endParaRPr sz="3100">
              <a:latin typeface="Futura Md BT"/>
              <a:cs typeface="Futura Md BT"/>
            </a:endParaRPr>
          </a:p>
          <a:p>
            <a:pPr marL="295910" indent="-283845">
              <a:lnSpc>
                <a:spcPct val="100000"/>
              </a:lnSpc>
              <a:buFont typeface="Futura Md BT"/>
              <a:buAutoNum type="arabicPeriod" startAt="4"/>
              <a:tabLst>
                <a:tab pos="296545" algn="l"/>
              </a:tabLst>
            </a:pPr>
            <a:r>
              <a:rPr sz="1800" spc="-5" dirty="0">
                <a:latin typeface="Futura Md BT"/>
                <a:cs typeface="Futura Md BT"/>
              </a:rPr>
              <a:t>Hello I’m Doctor</a:t>
            </a:r>
            <a:r>
              <a:rPr sz="1800" spc="-20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Lion</a:t>
            </a:r>
            <a:endParaRPr sz="18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800" spc="-5" dirty="0">
                <a:latin typeface="Futura Md BT"/>
                <a:cs typeface="Futura Md BT"/>
              </a:rPr>
              <a:t>In the air ambulance I’m</a:t>
            </a:r>
            <a:r>
              <a:rPr sz="1800" spc="-65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flying!</a:t>
            </a:r>
            <a:endParaRPr sz="1800">
              <a:latin typeface="Futura Md BT"/>
              <a:cs typeface="Futura Md B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18245" y="1557957"/>
            <a:ext cx="4737735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5745" marR="5080" indent="-233679">
              <a:lnSpc>
                <a:spcPct val="100000"/>
              </a:lnSpc>
              <a:spcBef>
                <a:spcPts val="100"/>
              </a:spcBef>
            </a:pPr>
            <a:r>
              <a:rPr sz="2800" dirty="0"/>
              <a:t>Can </a:t>
            </a:r>
            <a:r>
              <a:rPr sz="2800" spc="-5" dirty="0"/>
              <a:t>you guess if these are  </a:t>
            </a:r>
            <a:r>
              <a:rPr sz="2800" dirty="0"/>
              <a:t>half rhymes </a:t>
            </a:r>
            <a:r>
              <a:rPr sz="2800" spc="-5" dirty="0"/>
              <a:t>or</a:t>
            </a:r>
            <a:r>
              <a:rPr sz="2800" spc="-65" dirty="0"/>
              <a:t> </a:t>
            </a:r>
            <a:r>
              <a:rPr sz="2800" dirty="0"/>
              <a:t>rhymes?</a:t>
            </a:r>
            <a:endParaRPr sz="2800"/>
          </a:p>
        </p:txBody>
      </p:sp>
      <p:sp>
        <p:nvSpPr>
          <p:cNvPr id="5" name="object 5"/>
          <p:cNvSpPr/>
          <p:nvPr/>
        </p:nvSpPr>
        <p:spPr>
          <a:xfrm>
            <a:off x="7028869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E600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089861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6</a:t>
            </a:r>
            <a:endParaRPr sz="115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28863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009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089868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7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04827" y="2502179"/>
            <a:ext cx="301244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solidFill>
                  <a:srgbClr val="009FE2"/>
                </a:solidFill>
              </a:rPr>
              <a:t>Narrative</a:t>
            </a:r>
            <a:r>
              <a:rPr sz="2800" spc="-75" dirty="0">
                <a:solidFill>
                  <a:srgbClr val="009FE2"/>
                </a:solidFill>
              </a:rPr>
              <a:t> </a:t>
            </a:r>
            <a:r>
              <a:rPr sz="2800" spc="-15" dirty="0">
                <a:solidFill>
                  <a:srgbClr val="009FE2"/>
                </a:solidFill>
              </a:rPr>
              <a:t>Poetry</a:t>
            </a:r>
            <a:endParaRPr sz="2800"/>
          </a:p>
        </p:txBody>
      </p:sp>
      <p:sp>
        <p:nvSpPr>
          <p:cNvPr id="5" name="object 5"/>
          <p:cNvSpPr txBox="1"/>
          <p:nvPr/>
        </p:nvSpPr>
        <p:spPr>
          <a:xfrm>
            <a:off x="1133066" y="3045736"/>
            <a:ext cx="6373495" cy="1183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Futura Md BT"/>
                <a:cs typeface="Futura Md BT"/>
              </a:rPr>
              <a:t>A narrative </a:t>
            </a:r>
            <a:r>
              <a:rPr sz="1900" spc="-5" dirty="0">
                <a:latin typeface="Futura Md BT"/>
                <a:cs typeface="Futura Md BT"/>
              </a:rPr>
              <a:t>poem is </a:t>
            </a:r>
            <a:r>
              <a:rPr sz="1900" dirty="0">
                <a:latin typeface="Futura Md BT"/>
                <a:cs typeface="Futura Md BT"/>
              </a:rPr>
              <a:t>a </a:t>
            </a:r>
            <a:r>
              <a:rPr sz="1900" spc="-5" dirty="0">
                <a:latin typeface="Futura Md BT"/>
                <a:cs typeface="Futura Md BT"/>
              </a:rPr>
              <a:t>type </a:t>
            </a:r>
            <a:r>
              <a:rPr sz="1900" dirty="0">
                <a:latin typeface="Futura Md BT"/>
                <a:cs typeface="Futura Md BT"/>
              </a:rPr>
              <a:t>of </a:t>
            </a:r>
            <a:r>
              <a:rPr sz="1900" spc="-5" dirty="0">
                <a:latin typeface="Futura Md BT"/>
                <a:cs typeface="Futura Md BT"/>
              </a:rPr>
              <a:t>poem that tells </a:t>
            </a:r>
            <a:r>
              <a:rPr sz="1900" dirty="0">
                <a:latin typeface="Futura Md BT"/>
                <a:cs typeface="Futura Md BT"/>
              </a:rPr>
              <a:t>a </a:t>
            </a:r>
            <a:r>
              <a:rPr sz="1900" spc="-30" dirty="0">
                <a:latin typeface="Futura Md BT"/>
                <a:cs typeface="Futura Md BT"/>
              </a:rPr>
              <a:t>story. </a:t>
            </a:r>
            <a:r>
              <a:rPr sz="1900" spc="-5" dirty="0">
                <a:latin typeface="Futura Md BT"/>
                <a:cs typeface="Futura Md BT"/>
              </a:rPr>
              <a:t>They  don't </a:t>
            </a:r>
            <a:r>
              <a:rPr sz="1900" dirty="0">
                <a:latin typeface="Futura Md BT"/>
                <a:cs typeface="Futura Md BT"/>
              </a:rPr>
              <a:t>have </a:t>
            </a:r>
            <a:r>
              <a:rPr sz="1900" spc="-5" dirty="0">
                <a:latin typeface="Futura Md BT"/>
                <a:cs typeface="Futura Md BT"/>
              </a:rPr>
              <a:t>to rhyme and are almost story-like except they  </a:t>
            </a:r>
            <a:r>
              <a:rPr sz="1900" dirty="0">
                <a:latin typeface="Futura Md BT"/>
                <a:cs typeface="Futura Md BT"/>
              </a:rPr>
              <a:t>usually use </a:t>
            </a:r>
            <a:r>
              <a:rPr sz="1900" spc="-5" dirty="0">
                <a:latin typeface="Futura Md BT"/>
                <a:cs typeface="Futura Md BT"/>
              </a:rPr>
              <a:t>poetic techniques, description and verses </a:t>
            </a:r>
            <a:r>
              <a:rPr sz="1900" dirty="0">
                <a:latin typeface="Futura Md BT"/>
                <a:cs typeface="Futura Md BT"/>
              </a:rPr>
              <a:t>or  shorter</a:t>
            </a:r>
            <a:r>
              <a:rPr sz="1900" spc="-5" dirty="0">
                <a:latin typeface="Futura Md BT"/>
                <a:cs typeface="Futura Md BT"/>
              </a:rPr>
              <a:t> </a:t>
            </a:r>
            <a:r>
              <a:rPr sz="1900" dirty="0">
                <a:latin typeface="Futura Md BT"/>
                <a:cs typeface="Futura Md BT"/>
              </a:rPr>
              <a:t>sentences.</a:t>
            </a:r>
            <a:endParaRPr sz="190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28863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E600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089854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8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4880" marR="5080" indent="-586105">
              <a:lnSpc>
                <a:spcPct val="100000"/>
              </a:lnSpc>
              <a:spcBef>
                <a:spcPts val="100"/>
              </a:spcBef>
            </a:pPr>
            <a:r>
              <a:rPr sz="2800" dirty="0"/>
              <a:t>Here </a:t>
            </a:r>
            <a:r>
              <a:rPr sz="2800" spc="-5" dirty="0"/>
              <a:t>is an </a:t>
            </a:r>
            <a:r>
              <a:rPr sz="2800" spc="-10" dirty="0"/>
              <a:t>example </a:t>
            </a:r>
            <a:r>
              <a:rPr sz="2800" spc="-5" dirty="0"/>
              <a:t>of</a:t>
            </a:r>
            <a:r>
              <a:rPr sz="2800" spc="-60" dirty="0"/>
              <a:t> </a:t>
            </a:r>
            <a:r>
              <a:rPr sz="2800" dirty="0"/>
              <a:t>a  narrative</a:t>
            </a:r>
            <a:r>
              <a:rPr sz="2800" spc="-20" dirty="0"/>
              <a:t> </a:t>
            </a:r>
            <a:r>
              <a:rPr sz="2800" spc="-5" dirty="0"/>
              <a:t>poem...</a:t>
            </a:r>
            <a:endParaRPr sz="2800"/>
          </a:p>
        </p:txBody>
      </p:sp>
      <p:sp>
        <p:nvSpPr>
          <p:cNvPr id="6" name="object 6"/>
          <p:cNvSpPr txBox="1"/>
          <p:nvPr/>
        </p:nvSpPr>
        <p:spPr>
          <a:xfrm>
            <a:off x="1156803" y="2544163"/>
            <a:ext cx="4578985" cy="3378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89635">
              <a:lnSpc>
                <a:spcPct val="107800"/>
              </a:lnSpc>
              <a:spcBef>
                <a:spcPts val="100"/>
              </a:spcBef>
            </a:pPr>
            <a:r>
              <a:rPr sz="1700" dirty="0">
                <a:latin typeface="Futura Md BT"/>
                <a:cs typeface="Futura Md BT"/>
              </a:rPr>
              <a:t>I </a:t>
            </a:r>
            <a:r>
              <a:rPr sz="1700" spc="-5" dirty="0">
                <a:latin typeface="Futura Md BT"/>
                <a:cs typeface="Futura Md BT"/>
              </a:rPr>
              <a:t>took </a:t>
            </a:r>
            <a:r>
              <a:rPr sz="1700" dirty="0">
                <a:latin typeface="Futura Md BT"/>
                <a:cs typeface="Futura Md BT"/>
              </a:rPr>
              <a:t>my </a:t>
            </a:r>
            <a:r>
              <a:rPr sz="1700" spc="-5" dirty="0">
                <a:latin typeface="Futura Md BT"/>
                <a:cs typeface="Futura Md BT"/>
              </a:rPr>
              <a:t>Hydro Hippo </a:t>
            </a:r>
            <a:r>
              <a:rPr sz="1700" dirty="0">
                <a:latin typeface="Futura Md BT"/>
                <a:cs typeface="Futura Md BT"/>
              </a:rPr>
              <a:t>out </a:t>
            </a:r>
            <a:r>
              <a:rPr sz="1700" spc="-5" dirty="0">
                <a:latin typeface="Futura Md BT"/>
                <a:cs typeface="Futura Md BT"/>
              </a:rPr>
              <a:t>for </a:t>
            </a:r>
            <a:r>
              <a:rPr sz="1700" dirty="0">
                <a:latin typeface="Futura Md BT"/>
                <a:cs typeface="Futura Md BT"/>
              </a:rPr>
              <a:t>a walk  </a:t>
            </a:r>
            <a:r>
              <a:rPr sz="1700" spc="-5" dirty="0">
                <a:latin typeface="Futura Md BT"/>
                <a:cs typeface="Futura Md BT"/>
              </a:rPr>
              <a:t>It boosted </a:t>
            </a:r>
            <a:r>
              <a:rPr sz="1700" dirty="0">
                <a:latin typeface="Futura Md BT"/>
                <a:cs typeface="Futura Md BT"/>
              </a:rPr>
              <a:t>up </a:t>
            </a:r>
            <a:r>
              <a:rPr sz="1700" spc="-5" dirty="0">
                <a:latin typeface="Futura Md BT"/>
                <a:cs typeface="Futura Md BT"/>
              </a:rPr>
              <a:t>its </a:t>
            </a:r>
            <a:r>
              <a:rPr sz="1700" dirty="0">
                <a:latin typeface="Futura Md BT"/>
                <a:cs typeface="Futura Md BT"/>
              </a:rPr>
              <a:t>hydro </a:t>
            </a:r>
            <a:r>
              <a:rPr sz="1700" spc="-5" dirty="0">
                <a:latin typeface="Futura Md BT"/>
                <a:cs typeface="Futura Md BT"/>
              </a:rPr>
              <a:t>engine and  Vroom! </a:t>
            </a:r>
            <a:r>
              <a:rPr sz="1700" dirty="0">
                <a:latin typeface="Futura Md BT"/>
                <a:cs typeface="Futura Md BT"/>
              </a:rPr>
              <a:t>Whoosh! </a:t>
            </a:r>
            <a:r>
              <a:rPr sz="1700" spc="-50" dirty="0">
                <a:latin typeface="Futura Md BT"/>
                <a:cs typeface="Futura Md BT"/>
              </a:rPr>
              <a:t>We </a:t>
            </a:r>
            <a:r>
              <a:rPr sz="1700" dirty="0">
                <a:latin typeface="Futura Md BT"/>
                <a:cs typeface="Futura Md BT"/>
              </a:rPr>
              <a:t>were</a:t>
            </a:r>
            <a:r>
              <a:rPr sz="1700" spc="20" dirty="0">
                <a:latin typeface="Futura Md BT"/>
                <a:cs typeface="Futura Md BT"/>
              </a:rPr>
              <a:t> </a:t>
            </a:r>
            <a:r>
              <a:rPr sz="1700" dirty="0">
                <a:latin typeface="Futura Md BT"/>
                <a:cs typeface="Futura Md BT"/>
              </a:rPr>
              <a:t>off!</a:t>
            </a:r>
            <a:endParaRPr sz="1700">
              <a:latin typeface="Futura Md BT"/>
              <a:cs typeface="Futura Md BT"/>
            </a:endParaRPr>
          </a:p>
          <a:p>
            <a:pPr marL="12700" marR="1654810">
              <a:lnSpc>
                <a:spcPct val="107800"/>
              </a:lnSpc>
            </a:pPr>
            <a:r>
              <a:rPr sz="1700" spc="-5" dirty="0">
                <a:latin typeface="Futura Md BT"/>
                <a:cs typeface="Futura Md BT"/>
              </a:rPr>
              <a:t>Zooming by trees and houses  Bumping </a:t>
            </a:r>
            <a:r>
              <a:rPr sz="1700" dirty="0">
                <a:latin typeface="Futura Md BT"/>
                <a:cs typeface="Futura Md BT"/>
              </a:rPr>
              <a:t>over</a:t>
            </a:r>
            <a:r>
              <a:rPr sz="1700" spc="-15" dirty="0">
                <a:latin typeface="Futura Md BT"/>
                <a:cs typeface="Futura Md BT"/>
              </a:rPr>
              <a:t> </a:t>
            </a:r>
            <a:r>
              <a:rPr sz="1700" spc="-5" dirty="0">
                <a:latin typeface="Futura Md BT"/>
                <a:cs typeface="Futura Md BT"/>
              </a:rPr>
              <a:t>paths</a:t>
            </a:r>
            <a:endParaRPr sz="17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1700" dirty="0">
                <a:latin typeface="Futura Md BT"/>
                <a:cs typeface="Futura Md BT"/>
              </a:rPr>
              <a:t>Splash!</a:t>
            </a:r>
            <a:endParaRPr sz="17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1700" spc="-50" dirty="0">
                <a:latin typeface="Futura Md BT"/>
                <a:cs typeface="Futura Md BT"/>
              </a:rPr>
              <a:t>We </a:t>
            </a:r>
            <a:r>
              <a:rPr sz="1700" dirty="0">
                <a:latin typeface="Futura Md BT"/>
                <a:cs typeface="Futura Md BT"/>
              </a:rPr>
              <a:t>were </a:t>
            </a:r>
            <a:r>
              <a:rPr sz="1700" spc="-5" dirty="0">
                <a:latin typeface="Futura Md BT"/>
                <a:cs typeface="Futura Md BT"/>
              </a:rPr>
              <a:t>in the</a:t>
            </a:r>
            <a:r>
              <a:rPr sz="1700" spc="30" dirty="0">
                <a:latin typeface="Futura Md BT"/>
                <a:cs typeface="Futura Md BT"/>
              </a:rPr>
              <a:t> </a:t>
            </a:r>
            <a:r>
              <a:rPr sz="1700" spc="-5" dirty="0">
                <a:latin typeface="Futura Md BT"/>
                <a:cs typeface="Futura Md BT"/>
              </a:rPr>
              <a:t>river!</a:t>
            </a:r>
            <a:endParaRPr sz="1700">
              <a:latin typeface="Futura Md BT"/>
              <a:cs typeface="Futura Md BT"/>
            </a:endParaRPr>
          </a:p>
          <a:p>
            <a:pPr marL="12700" marR="1858010">
              <a:lnSpc>
                <a:spcPct val="107800"/>
              </a:lnSpc>
            </a:pPr>
            <a:r>
              <a:rPr sz="1700" dirty="0">
                <a:latin typeface="Futura Md BT"/>
                <a:cs typeface="Futura Md BT"/>
              </a:rPr>
              <a:t>My </a:t>
            </a:r>
            <a:r>
              <a:rPr sz="1700" spc="-5" dirty="0">
                <a:latin typeface="Futura Md BT"/>
                <a:cs typeface="Futura Md BT"/>
              </a:rPr>
              <a:t>Hydro Hippo chilled </a:t>
            </a:r>
            <a:r>
              <a:rPr sz="1700" dirty="0">
                <a:latin typeface="Futura Md BT"/>
                <a:cs typeface="Futura Md BT"/>
              </a:rPr>
              <a:t>out  </a:t>
            </a:r>
            <a:r>
              <a:rPr sz="1700" spc="-50" dirty="0">
                <a:latin typeface="Futura Md BT"/>
                <a:cs typeface="Futura Md BT"/>
              </a:rPr>
              <a:t>We </a:t>
            </a:r>
            <a:r>
              <a:rPr sz="1700" spc="-5" dirty="0">
                <a:latin typeface="Futura Md BT"/>
                <a:cs typeface="Futura Md BT"/>
              </a:rPr>
              <a:t>bobbed along for </a:t>
            </a:r>
            <a:r>
              <a:rPr sz="1700" dirty="0">
                <a:latin typeface="Futura Md BT"/>
                <a:cs typeface="Futura Md BT"/>
              </a:rPr>
              <a:t>a </a:t>
            </a:r>
            <a:r>
              <a:rPr sz="1700" spc="-5" dirty="0">
                <a:latin typeface="Futura Md BT"/>
                <a:cs typeface="Futura Md BT"/>
              </a:rPr>
              <a:t>bit  </a:t>
            </a:r>
            <a:r>
              <a:rPr sz="1700" dirty="0">
                <a:latin typeface="Futura Md BT"/>
                <a:cs typeface="Futura Md BT"/>
              </a:rPr>
              <a:t>Then...</a:t>
            </a:r>
            <a:endParaRPr sz="17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1700" spc="-5" dirty="0">
                <a:latin typeface="Futura Md BT"/>
                <a:cs typeface="Futura Md BT"/>
              </a:rPr>
              <a:t>Vroom!</a:t>
            </a:r>
            <a:r>
              <a:rPr sz="1700" spc="-10" dirty="0">
                <a:latin typeface="Futura Md BT"/>
                <a:cs typeface="Futura Md BT"/>
              </a:rPr>
              <a:t> </a:t>
            </a:r>
            <a:r>
              <a:rPr sz="1700" dirty="0">
                <a:latin typeface="Futura Md BT"/>
                <a:cs typeface="Futura Md BT"/>
              </a:rPr>
              <a:t>Whoosh!</a:t>
            </a:r>
            <a:endParaRPr sz="17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1700" dirty="0">
                <a:latin typeface="Futura Md BT"/>
                <a:cs typeface="Futura Md BT"/>
              </a:rPr>
              <a:t>My </a:t>
            </a:r>
            <a:r>
              <a:rPr sz="1700" spc="-5" dirty="0">
                <a:latin typeface="Futura Md BT"/>
                <a:cs typeface="Futura Md BT"/>
              </a:rPr>
              <a:t>clothes </a:t>
            </a:r>
            <a:r>
              <a:rPr sz="1700" dirty="0">
                <a:latin typeface="Futura Md BT"/>
                <a:cs typeface="Futura Md BT"/>
              </a:rPr>
              <a:t>were </a:t>
            </a:r>
            <a:r>
              <a:rPr sz="1700" spc="-5" dirty="0">
                <a:latin typeface="Futura Md BT"/>
                <a:cs typeface="Futura Md BT"/>
              </a:rPr>
              <a:t>dry by the time </a:t>
            </a:r>
            <a:r>
              <a:rPr sz="1700" dirty="0">
                <a:latin typeface="Futura Md BT"/>
                <a:cs typeface="Futura Md BT"/>
              </a:rPr>
              <a:t>we </a:t>
            </a:r>
            <a:r>
              <a:rPr sz="1700" spc="-5" dirty="0">
                <a:latin typeface="Futura Md BT"/>
                <a:cs typeface="Futura Md BT"/>
              </a:rPr>
              <a:t>got</a:t>
            </a:r>
            <a:r>
              <a:rPr sz="1700" spc="-55" dirty="0">
                <a:latin typeface="Futura Md BT"/>
                <a:cs typeface="Futura Md BT"/>
              </a:rPr>
              <a:t> </a:t>
            </a:r>
            <a:r>
              <a:rPr sz="1700" dirty="0">
                <a:latin typeface="Futura Md BT"/>
                <a:cs typeface="Futura Md BT"/>
              </a:rPr>
              <a:t>home!</a:t>
            </a:r>
            <a:endParaRPr sz="170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28863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009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089854" y="454017"/>
            <a:ext cx="534670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9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804691" y="1464636"/>
            <a:ext cx="157099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solidFill>
                  <a:srgbClr val="009FE2"/>
                </a:solidFill>
              </a:rPr>
              <a:t>Acrostics</a:t>
            </a:r>
            <a:endParaRPr sz="2800"/>
          </a:p>
        </p:txBody>
      </p:sp>
      <p:sp>
        <p:nvSpPr>
          <p:cNvPr id="5" name="object 5"/>
          <p:cNvSpPr txBox="1"/>
          <p:nvPr/>
        </p:nvSpPr>
        <p:spPr>
          <a:xfrm>
            <a:off x="1112080" y="1995493"/>
            <a:ext cx="6786245" cy="4266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900" spc="-5" dirty="0">
                <a:latin typeface="Futura Md BT"/>
                <a:cs typeface="Futura Md BT"/>
              </a:rPr>
              <a:t>By </a:t>
            </a:r>
            <a:r>
              <a:rPr sz="1900" dirty="0">
                <a:latin typeface="Futura Md BT"/>
                <a:cs typeface="Futura Md BT"/>
              </a:rPr>
              <a:t>writing </a:t>
            </a:r>
            <a:r>
              <a:rPr sz="1900" spc="-5" dirty="0">
                <a:latin typeface="Futura Md BT"/>
                <a:cs typeface="Futura Md BT"/>
              </a:rPr>
              <a:t>the </a:t>
            </a:r>
            <a:r>
              <a:rPr sz="1900" dirty="0">
                <a:latin typeface="Futura Md BT"/>
                <a:cs typeface="Futura Md BT"/>
              </a:rPr>
              <a:t>name of </a:t>
            </a:r>
            <a:r>
              <a:rPr sz="1900" spc="-5" dirty="0">
                <a:latin typeface="Futura Md BT"/>
                <a:cs typeface="Futura Md BT"/>
              </a:rPr>
              <a:t>your peculiar pet as the acrostic </a:t>
            </a:r>
            <a:r>
              <a:rPr sz="1900" dirty="0">
                <a:latin typeface="Futura Md BT"/>
                <a:cs typeface="Futura Md BT"/>
              </a:rPr>
              <a:t>word,  </a:t>
            </a:r>
            <a:r>
              <a:rPr sz="1900" spc="-5" dirty="0">
                <a:latin typeface="Futura Md BT"/>
                <a:cs typeface="Futura Md BT"/>
              </a:rPr>
              <a:t>you can then </a:t>
            </a:r>
            <a:r>
              <a:rPr sz="1900" dirty="0">
                <a:latin typeface="Futura Md BT"/>
                <a:cs typeface="Futura Md BT"/>
              </a:rPr>
              <a:t>have </a:t>
            </a:r>
            <a:r>
              <a:rPr sz="1900" spc="-5" dirty="0">
                <a:latin typeface="Futura Md BT"/>
                <a:cs typeface="Futura Md BT"/>
              </a:rPr>
              <a:t>fun telling the reader about</a:t>
            </a:r>
            <a:r>
              <a:rPr sz="1900" spc="-10" dirty="0">
                <a:latin typeface="Futura Md BT"/>
                <a:cs typeface="Futura Md BT"/>
              </a:rPr>
              <a:t> </a:t>
            </a:r>
            <a:r>
              <a:rPr sz="1900" spc="-5" dirty="0">
                <a:latin typeface="Futura Md BT"/>
                <a:cs typeface="Futura Md BT"/>
              </a:rPr>
              <a:t>it...</a:t>
            </a:r>
            <a:endParaRPr sz="190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00">
              <a:latin typeface="Futura Md BT"/>
              <a:cs typeface="Futura Md BT"/>
            </a:endParaRPr>
          </a:p>
          <a:p>
            <a:pPr marL="19685">
              <a:lnSpc>
                <a:spcPct val="100000"/>
              </a:lnSpc>
            </a:pPr>
            <a:r>
              <a:rPr sz="1700" spc="-15" dirty="0">
                <a:latin typeface="Futura Md BT"/>
                <a:cs typeface="Futura Md BT"/>
              </a:rPr>
              <a:t>E.g.</a:t>
            </a:r>
            <a:endParaRPr sz="1700">
              <a:latin typeface="Futura Md BT"/>
              <a:cs typeface="Futura Md BT"/>
            </a:endParaRPr>
          </a:p>
          <a:p>
            <a:pPr marL="55880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1700" b="1" dirty="0">
                <a:latin typeface="Futura Md BT"/>
                <a:cs typeface="Futura Md BT"/>
              </a:rPr>
              <a:t>D	</a:t>
            </a:r>
            <a:r>
              <a:rPr sz="1700" spc="-5" dirty="0">
                <a:latin typeface="Futura Md BT"/>
                <a:cs typeface="Futura Md BT"/>
              </a:rPr>
              <a:t>inocorn is </a:t>
            </a:r>
            <a:r>
              <a:rPr sz="1700" dirty="0">
                <a:latin typeface="Futura Md BT"/>
                <a:cs typeface="Futura Md BT"/>
              </a:rPr>
              <a:t>a </a:t>
            </a:r>
            <a:r>
              <a:rPr sz="1700" spc="-5" dirty="0">
                <a:latin typeface="Futura Md BT"/>
                <a:cs typeface="Futura Md BT"/>
              </a:rPr>
              <a:t>very </a:t>
            </a:r>
            <a:r>
              <a:rPr sz="1700" dirty="0">
                <a:latin typeface="Futura Md BT"/>
                <a:cs typeface="Futura Md BT"/>
              </a:rPr>
              <a:t>special</a:t>
            </a:r>
            <a:r>
              <a:rPr sz="1700" spc="-10" dirty="0">
                <a:latin typeface="Futura Md BT"/>
                <a:cs typeface="Futura Md BT"/>
              </a:rPr>
              <a:t> </a:t>
            </a:r>
            <a:r>
              <a:rPr sz="1700" spc="-5" dirty="0">
                <a:latin typeface="Futura Md BT"/>
                <a:cs typeface="Futura Md BT"/>
              </a:rPr>
              <a:t>pet</a:t>
            </a:r>
            <a:endParaRPr sz="1700">
              <a:latin typeface="Futura Md BT"/>
              <a:cs typeface="Futura Md BT"/>
            </a:endParaRPr>
          </a:p>
          <a:p>
            <a:pPr marL="100330">
              <a:lnSpc>
                <a:spcPct val="100000"/>
              </a:lnSpc>
              <a:spcBef>
                <a:spcPts val="160"/>
              </a:spcBef>
              <a:tabLst>
                <a:tab pos="397510" algn="l"/>
              </a:tabLst>
            </a:pPr>
            <a:r>
              <a:rPr sz="1700" b="1" dirty="0">
                <a:latin typeface="Futura Md BT"/>
                <a:cs typeface="Futura Md BT"/>
              </a:rPr>
              <a:t>I	</a:t>
            </a:r>
            <a:r>
              <a:rPr sz="1700" dirty="0">
                <a:latin typeface="Futura Md BT"/>
                <a:cs typeface="Futura Md BT"/>
              </a:rPr>
              <a:t>t </a:t>
            </a:r>
            <a:r>
              <a:rPr sz="1700" spc="-5" dirty="0">
                <a:latin typeface="Futura Md BT"/>
                <a:cs typeface="Futura Md BT"/>
              </a:rPr>
              <a:t>lives in the</a:t>
            </a:r>
            <a:r>
              <a:rPr sz="1700" spc="-15" dirty="0">
                <a:latin typeface="Futura Md BT"/>
                <a:cs typeface="Futura Md BT"/>
              </a:rPr>
              <a:t> </a:t>
            </a:r>
            <a:r>
              <a:rPr sz="1700" dirty="0">
                <a:latin typeface="Futura Md BT"/>
                <a:cs typeface="Futura Md BT"/>
              </a:rPr>
              <a:t>shed</a:t>
            </a:r>
            <a:endParaRPr sz="1700">
              <a:latin typeface="Futura Md BT"/>
              <a:cs typeface="Futura Md BT"/>
            </a:endParaRPr>
          </a:p>
          <a:p>
            <a:pPr marL="396875" indent="-350520">
              <a:lnSpc>
                <a:spcPct val="100000"/>
              </a:lnSpc>
              <a:spcBef>
                <a:spcPts val="160"/>
              </a:spcBef>
              <a:buFont typeface="Futura Md BT"/>
              <a:buAutoNum type="alphaUcPeriod" startAt="14"/>
              <a:tabLst>
                <a:tab pos="396875" algn="l"/>
                <a:tab pos="397510" algn="l"/>
              </a:tabLst>
            </a:pPr>
            <a:r>
              <a:rPr sz="1700" spc="-10" dirty="0">
                <a:latin typeface="Futura Md BT"/>
                <a:cs typeface="Futura Md BT"/>
              </a:rPr>
              <a:t>ight-time </a:t>
            </a:r>
            <a:r>
              <a:rPr sz="1700" spc="-5" dirty="0">
                <a:latin typeface="Futura Md BT"/>
                <a:cs typeface="Futura Md BT"/>
              </a:rPr>
              <a:t>is </a:t>
            </a:r>
            <a:r>
              <a:rPr sz="1700" dirty="0">
                <a:latin typeface="Futura Md BT"/>
                <a:cs typeface="Futura Md BT"/>
              </a:rPr>
              <a:t>when </a:t>
            </a:r>
            <a:r>
              <a:rPr sz="1700" spc="-5" dirty="0">
                <a:latin typeface="Futura Md BT"/>
                <a:cs typeface="Futura Md BT"/>
              </a:rPr>
              <a:t>it comes </a:t>
            </a:r>
            <a:r>
              <a:rPr sz="1700" dirty="0">
                <a:latin typeface="Futura Md BT"/>
                <a:cs typeface="Futura Md BT"/>
              </a:rPr>
              <a:t>out </a:t>
            </a:r>
            <a:r>
              <a:rPr sz="1700" spc="-5" dirty="0">
                <a:latin typeface="Futura Md BT"/>
                <a:cs typeface="Futura Md BT"/>
              </a:rPr>
              <a:t>to play</a:t>
            </a:r>
            <a:endParaRPr sz="1700">
              <a:latin typeface="Futura Md BT"/>
              <a:cs typeface="Futura Md BT"/>
            </a:endParaRPr>
          </a:p>
          <a:p>
            <a:pPr marL="396875" indent="-351155">
              <a:lnSpc>
                <a:spcPct val="100000"/>
              </a:lnSpc>
              <a:spcBef>
                <a:spcPts val="160"/>
              </a:spcBef>
              <a:buFont typeface="Futura Md BT"/>
              <a:buAutoNum type="alphaUcPeriod" startAt="14"/>
              <a:tabLst>
                <a:tab pos="396875" algn="l"/>
                <a:tab pos="397510" algn="l"/>
              </a:tabLst>
            </a:pPr>
            <a:r>
              <a:rPr sz="1700" dirty="0">
                <a:latin typeface="Futura Md BT"/>
                <a:cs typeface="Futura Md BT"/>
              </a:rPr>
              <a:t>h </a:t>
            </a:r>
            <a:r>
              <a:rPr sz="1700" spc="-5" dirty="0">
                <a:latin typeface="Futura Md BT"/>
                <a:cs typeface="Futura Md BT"/>
              </a:rPr>
              <a:t>it </a:t>
            </a:r>
            <a:r>
              <a:rPr sz="1700" dirty="0">
                <a:latin typeface="Futura Md BT"/>
                <a:cs typeface="Futura Md BT"/>
              </a:rPr>
              <a:t>shines </a:t>
            </a:r>
            <a:r>
              <a:rPr sz="1700" spc="-5" dirty="0">
                <a:latin typeface="Futura Md BT"/>
                <a:cs typeface="Futura Md BT"/>
              </a:rPr>
              <a:t>and shimmers in the </a:t>
            </a:r>
            <a:r>
              <a:rPr sz="1700" dirty="0">
                <a:latin typeface="Futura Md BT"/>
                <a:cs typeface="Futura Md BT"/>
              </a:rPr>
              <a:t>moonlight</a:t>
            </a:r>
            <a:endParaRPr sz="1700">
              <a:latin typeface="Futura Md BT"/>
              <a:cs typeface="Futura Md BT"/>
            </a:endParaRPr>
          </a:p>
          <a:p>
            <a:pPr marL="71120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1700" b="1" dirty="0">
                <a:latin typeface="Futura Md BT"/>
                <a:cs typeface="Futura Md BT"/>
              </a:rPr>
              <a:t>C	</a:t>
            </a:r>
            <a:r>
              <a:rPr sz="1700" dirty="0">
                <a:latin typeface="Futura Md BT"/>
                <a:cs typeface="Futura Md BT"/>
              </a:rPr>
              <a:t>ome </a:t>
            </a:r>
            <a:r>
              <a:rPr sz="1700" spc="-5" dirty="0">
                <a:latin typeface="Futura Md BT"/>
                <a:cs typeface="Futura Md BT"/>
              </a:rPr>
              <a:t>and see it!</a:t>
            </a:r>
            <a:endParaRPr sz="1700">
              <a:latin typeface="Futura Md BT"/>
              <a:cs typeface="Futura Md BT"/>
            </a:endParaRPr>
          </a:p>
          <a:p>
            <a:pPr marL="46355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1700" b="1" dirty="0">
                <a:latin typeface="Futura Md BT"/>
                <a:cs typeface="Futura Md BT"/>
              </a:rPr>
              <a:t>O	</a:t>
            </a:r>
            <a:r>
              <a:rPr sz="1700" spc="-5" dirty="0">
                <a:latin typeface="Futura Md BT"/>
                <a:cs typeface="Futura Md BT"/>
              </a:rPr>
              <a:t>range eyes and blue</a:t>
            </a:r>
            <a:r>
              <a:rPr sz="1700" dirty="0">
                <a:latin typeface="Futura Md BT"/>
                <a:cs typeface="Futura Md BT"/>
              </a:rPr>
              <a:t> </a:t>
            </a:r>
            <a:r>
              <a:rPr sz="1700" spc="-5" dirty="0">
                <a:latin typeface="Futura Md BT"/>
                <a:cs typeface="Futura Md BT"/>
              </a:rPr>
              <a:t>claws</a:t>
            </a:r>
            <a:endParaRPr sz="1700">
              <a:latin typeface="Futura Md BT"/>
              <a:cs typeface="Futura Md BT"/>
            </a:endParaRPr>
          </a:p>
          <a:p>
            <a:pPr marL="69850">
              <a:lnSpc>
                <a:spcPct val="100000"/>
              </a:lnSpc>
              <a:spcBef>
                <a:spcPts val="160"/>
              </a:spcBef>
              <a:tabLst>
                <a:tab pos="397510" algn="l"/>
              </a:tabLst>
            </a:pPr>
            <a:r>
              <a:rPr sz="1700" b="1" dirty="0">
                <a:latin typeface="Futura Md BT"/>
                <a:cs typeface="Futura Md BT"/>
              </a:rPr>
              <a:t>R	</a:t>
            </a:r>
            <a:r>
              <a:rPr sz="1700" dirty="0">
                <a:latin typeface="Futura Md BT"/>
                <a:cs typeface="Futura Md BT"/>
              </a:rPr>
              <a:t>oar! </a:t>
            </a:r>
            <a:r>
              <a:rPr sz="1700" spc="-5" dirty="0">
                <a:latin typeface="Futura Md BT"/>
                <a:cs typeface="Futura Md BT"/>
              </a:rPr>
              <a:t>It calls to </a:t>
            </a:r>
            <a:r>
              <a:rPr sz="1700" dirty="0">
                <a:latin typeface="Futura Md BT"/>
                <a:cs typeface="Futura Md BT"/>
              </a:rPr>
              <a:t>me when </a:t>
            </a:r>
            <a:r>
              <a:rPr sz="1700" spc="10" dirty="0">
                <a:latin typeface="Futura Md BT"/>
                <a:cs typeface="Futura Md BT"/>
              </a:rPr>
              <a:t>it’s </a:t>
            </a:r>
            <a:r>
              <a:rPr sz="1700" spc="-5" dirty="0">
                <a:latin typeface="Futura Md BT"/>
                <a:cs typeface="Futura Md BT"/>
              </a:rPr>
              <a:t>time to</a:t>
            </a:r>
            <a:r>
              <a:rPr sz="1700" spc="-25" dirty="0">
                <a:latin typeface="Futura Md BT"/>
                <a:cs typeface="Futura Md BT"/>
              </a:rPr>
              <a:t> </a:t>
            </a:r>
            <a:r>
              <a:rPr sz="1700" spc="-5" dirty="0">
                <a:latin typeface="Futura Md BT"/>
                <a:cs typeface="Futura Md BT"/>
              </a:rPr>
              <a:t>play</a:t>
            </a:r>
            <a:endParaRPr sz="1700">
              <a:latin typeface="Futura Md BT"/>
              <a:cs typeface="Futura Md BT"/>
            </a:endParaRPr>
          </a:p>
          <a:p>
            <a:pPr marL="46990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1700" b="1" dirty="0">
                <a:latin typeface="Futura Md BT"/>
                <a:cs typeface="Futura Md BT"/>
              </a:rPr>
              <a:t>N	</a:t>
            </a:r>
            <a:r>
              <a:rPr sz="1700" dirty="0">
                <a:latin typeface="Futura Md BT"/>
                <a:cs typeface="Futura Md BT"/>
              </a:rPr>
              <a:t>o one </a:t>
            </a:r>
            <a:r>
              <a:rPr sz="1700" spc="-5" dirty="0">
                <a:latin typeface="Futura Md BT"/>
                <a:cs typeface="Futura Md BT"/>
              </a:rPr>
              <a:t>else </a:t>
            </a:r>
            <a:r>
              <a:rPr sz="1700" dirty="0">
                <a:latin typeface="Futura Md BT"/>
                <a:cs typeface="Futura Md BT"/>
              </a:rPr>
              <a:t>has a </a:t>
            </a:r>
            <a:r>
              <a:rPr sz="1700" spc="-5" dirty="0">
                <a:latin typeface="Futura Md BT"/>
                <a:cs typeface="Futura Md BT"/>
              </a:rPr>
              <a:t>Dinocorn, </a:t>
            </a:r>
            <a:r>
              <a:rPr sz="1700" spc="10" dirty="0">
                <a:latin typeface="Futura Md BT"/>
                <a:cs typeface="Futura Md BT"/>
              </a:rPr>
              <a:t>it’s </a:t>
            </a:r>
            <a:r>
              <a:rPr sz="1700" dirty="0">
                <a:latin typeface="Futura Md BT"/>
                <a:cs typeface="Futura Md BT"/>
              </a:rPr>
              <a:t>my </a:t>
            </a:r>
            <a:r>
              <a:rPr sz="1700" spc="-5" dirty="0">
                <a:latin typeface="Futura Md BT"/>
                <a:cs typeface="Futura Md BT"/>
              </a:rPr>
              <a:t>very </a:t>
            </a:r>
            <a:r>
              <a:rPr sz="1700" dirty="0">
                <a:latin typeface="Futura Md BT"/>
                <a:cs typeface="Futura Md BT"/>
              </a:rPr>
              <a:t>special</a:t>
            </a:r>
            <a:r>
              <a:rPr sz="1700" spc="-25" dirty="0">
                <a:latin typeface="Futura Md BT"/>
                <a:cs typeface="Futura Md BT"/>
              </a:rPr>
              <a:t> </a:t>
            </a:r>
            <a:r>
              <a:rPr sz="1700" spc="-5" dirty="0">
                <a:latin typeface="Futura Md BT"/>
                <a:cs typeface="Futura Md BT"/>
              </a:rPr>
              <a:t>pet.</a:t>
            </a:r>
            <a:endParaRPr sz="170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Futura Md BT"/>
              <a:cs typeface="Futura Md BT"/>
            </a:endParaRPr>
          </a:p>
          <a:p>
            <a:pPr marL="12700" marR="1158875">
              <a:lnSpc>
                <a:spcPct val="100000"/>
              </a:lnSpc>
            </a:pPr>
            <a:r>
              <a:rPr sz="1900" b="1" i="1" dirty="0">
                <a:latin typeface="Futura Md BT"/>
                <a:cs typeface="Futura Md BT"/>
              </a:rPr>
              <a:t>Now write down on your worksheet </a:t>
            </a:r>
            <a:r>
              <a:rPr sz="1900" b="1" i="1" spc="-5" dirty="0">
                <a:latin typeface="Futura Md BT"/>
                <a:cs typeface="Futura Md BT"/>
              </a:rPr>
              <a:t>the type</a:t>
            </a:r>
            <a:r>
              <a:rPr sz="1900" b="1" i="1" spc="-110" dirty="0">
                <a:latin typeface="Futura Md BT"/>
                <a:cs typeface="Futura Md BT"/>
              </a:rPr>
              <a:t> </a:t>
            </a:r>
            <a:r>
              <a:rPr sz="1900" b="1" i="1" dirty="0">
                <a:latin typeface="Futura Md BT"/>
                <a:cs typeface="Futura Md BT"/>
              </a:rPr>
              <a:t>of  poem you are </a:t>
            </a:r>
            <a:r>
              <a:rPr sz="1900" b="1" i="1" spc="-5" dirty="0">
                <a:latin typeface="Futura Md BT"/>
                <a:cs typeface="Futura Md BT"/>
              </a:rPr>
              <a:t>going to</a:t>
            </a:r>
            <a:r>
              <a:rPr sz="1900" b="1" i="1" spc="-30" dirty="0">
                <a:latin typeface="Futura Md BT"/>
                <a:cs typeface="Futura Md BT"/>
              </a:rPr>
              <a:t> </a:t>
            </a:r>
            <a:r>
              <a:rPr sz="1900" b="1" i="1" dirty="0">
                <a:latin typeface="Futura Md BT"/>
                <a:cs typeface="Futura Md BT"/>
              </a:rPr>
              <a:t>write.</a:t>
            </a:r>
            <a:endParaRPr sz="190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28863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E600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043774" y="454017"/>
            <a:ext cx="626745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0" dirty="0">
                <a:solidFill>
                  <a:srgbClr val="FFFFFF"/>
                </a:solidFill>
                <a:latin typeface="Futura Md BT"/>
                <a:cs typeface="Futura Md BT"/>
              </a:rPr>
              <a:t>10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5446" y="2538560"/>
            <a:ext cx="7508240" cy="37668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23495">
              <a:lnSpc>
                <a:spcPct val="101800"/>
              </a:lnSpc>
              <a:spcBef>
                <a:spcPts val="60"/>
              </a:spcBef>
            </a:pPr>
            <a:r>
              <a:rPr sz="1800" spc="-5" dirty="0">
                <a:latin typeface="Futura Md BT"/>
                <a:cs typeface="Futura Md BT"/>
              </a:rPr>
              <a:t>Here are </a:t>
            </a:r>
            <a:r>
              <a:rPr sz="1800" dirty="0">
                <a:latin typeface="Futura Md BT"/>
                <a:cs typeface="Futura Md BT"/>
              </a:rPr>
              <a:t>our </a:t>
            </a:r>
            <a:r>
              <a:rPr sz="1800" spc="-5" dirty="0">
                <a:latin typeface="Futura Md BT"/>
                <a:cs typeface="Futura Md BT"/>
              </a:rPr>
              <a:t>top </a:t>
            </a:r>
            <a:r>
              <a:rPr sz="1800" dirty="0">
                <a:latin typeface="Futura Md BT"/>
                <a:cs typeface="Futura Md BT"/>
              </a:rPr>
              <a:t>3 </a:t>
            </a:r>
            <a:r>
              <a:rPr sz="1800" spc="-5" dirty="0">
                <a:latin typeface="Futura Md BT"/>
                <a:cs typeface="Futura Md BT"/>
              </a:rPr>
              <a:t>techniques that complement </a:t>
            </a:r>
            <a:r>
              <a:rPr sz="1800" dirty="0">
                <a:latin typeface="Futura Md BT"/>
                <a:cs typeface="Futura Md BT"/>
              </a:rPr>
              <a:t>writing </a:t>
            </a:r>
            <a:r>
              <a:rPr sz="1800" spc="-5" dirty="0">
                <a:latin typeface="Futura Md BT"/>
                <a:cs typeface="Futura Md BT"/>
              </a:rPr>
              <a:t>from </a:t>
            </a:r>
            <a:r>
              <a:rPr sz="1800" dirty="0">
                <a:latin typeface="Futura Md BT"/>
                <a:cs typeface="Futura Md BT"/>
              </a:rPr>
              <a:t>a </a:t>
            </a:r>
            <a:r>
              <a:rPr sz="1800" spc="-5" dirty="0">
                <a:latin typeface="Futura Md BT"/>
                <a:cs typeface="Futura Md BT"/>
              </a:rPr>
              <a:t>different  perspective:</a:t>
            </a:r>
            <a:endParaRPr sz="1800">
              <a:latin typeface="Futura Md BT"/>
              <a:cs typeface="Futura Md BT"/>
            </a:endParaRPr>
          </a:p>
          <a:p>
            <a:pPr marL="12700" marR="5080">
              <a:lnSpc>
                <a:spcPct val="101800"/>
              </a:lnSpc>
              <a:spcBef>
                <a:spcPts val="1000"/>
              </a:spcBef>
              <a:buAutoNum type="arabicPeriod"/>
              <a:tabLst>
                <a:tab pos="298450" algn="l"/>
              </a:tabLst>
            </a:pPr>
            <a:r>
              <a:rPr sz="1800" b="1" dirty="0">
                <a:latin typeface="Futura Md BT"/>
                <a:cs typeface="Futura Md BT"/>
              </a:rPr>
              <a:t>Imagery </a:t>
            </a:r>
            <a:r>
              <a:rPr sz="1800" dirty="0">
                <a:latin typeface="Futura Md BT"/>
                <a:cs typeface="Futura Md BT"/>
              </a:rPr>
              <a:t>- using </a:t>
            </a:r>
            <a:r>
              <a:rPr sz="1800" spc="-5" dirty="0">
                <a:latin typeface="Futura Md BT"/>
                <a:cs typeface="Futura Md BT"/>
              </a:rPr>
              <a:t>description, particularly </a:t>
            </a:r>
            <a:r>
              <a:rPr sz="1800" dirty="0">
                <a:latin typeface="Futura Md BT"/>
                <a:cs typeface="Futura Md BT"/>
              </a:rPr>
              <a:t>senses, </a:t>
            </a:r>
            <a:r>
              <a:rPr sz="1800" spc="-5" dirty="0">
                <a:latin typeface="Futura Md BT"/>
                <a:cs typeface="Futura Md BT"/>
              </a:rPr>
              <a:t>to paint </a:t>
            </a:r>
            <a:r>
              <a:rPr sz="1800" dirty="0">
                <a:latin typeface="Futura Md BT"/>
                <a:cs typeface="Futura Md BT"/>
              </a:rPr>
              <a:t>a </a:t>
            </a:r>
            <a:r>
              <a:rPr sz="1800" spc="-5" dirty="0">
                <a:latin typeface="Futura Md BT"/>
                <a:cs typeface="Futura Md BT"/>
              </a:rPr>
              <a:t>picture in  the </a:t>
            </a:r>
            <a:r>
              <a:rPr sz="1800" spc="5" dirty="0">
                <a:latin typeface="Futura Md BT"/>
                <a:cs typeface="Futura Md BT"/>
              </a:rPr>
              <a:t>reader’s </a:t>
            </a:r>
            <a:r>
              <a:rPr sz="1800" dirty="0">
                <a:latin typeface="Futura Md BT"/>
                <a:cs typeface="Futura Md BT"/>
              </a:rPr>
              <a:t>mind.</a:t>
            </a:r>
            <a:r>
              <a:rPr sz="1800" spc="-10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E.g.</a:t>
            </a:r>
            <a:endParaRPr sz="180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800" dirty="0">
                <a:solidFill>
                  <a:srgbClr val="BD1521"/>
                </a:solidFill>
                <a:latin typeface="Futura Md BT"/>
                <a:cs typeface="Futura Md BT"/>
              </a:rPr>
              <a:t>The were-rabbit was </a:t>
            </a:r>
            <a:r>
              <a:rPr sz="1800" spc="-5" dirty="0">
                <a:solidFill>
                  <a:srgbClr val="BD1521"/>
                </a:solidFill>
                <a:latin typeface="Futura Md BT"/>
                <a:cs typeface="Futura Md BT"/>
              </a:rPr>
              <a:t>fluffy but </a:t>
            </a:r>
            <a:r>
              <a:rPr sz="1800" dirty="0">
                <a:solidFill>
                  <a:srgbClr val="BD1521"/>
                </a:solidFill>
                <a:latin typeface="Futura Md BT"/>
                <a:cs typeface="Futura Md BT"/>
              </a:rPr>
              <a:t>huge with </a:t>
            </a:r>
            <a:r>
              <a:rPr sz="1800" spc="-5" dirty="0">
                <a:solidFill>
                  <a:srgbClr val="BD1521"/>
                </a:solidFill>
                <a:latin typeface="Futura Md BT"/>
                <a:cs typeface="Futura Md BT"/>
              </a:rPr>
              <a:t>fangs as long as your</a:t>
            </a:r>
            <a:r>
              <a:rPr sz="1800" spc="-15" dirty="0">
                <a:solidFill>
                  <a:srgbClr val="BD1521"/>
                </a:solidFill>
                <a:latin typeface="Futura Md BT"/>
                <a:cs typeface="Futura Md BT"/>
              </a:rPr>
              <a:t> </a:t>
            </a:r>
            <a:r>
              <a:rPr sz="1800" spc="-5" dirty="0">
                <a:solidFill>
                  <a:srgbClr val="BD1521"/>
                </a:solidFill>
                <a:latin typeface="Futura Md BT"/>
                <a:cs typeface="Futura Md BT"/>
              </a:rPr>
              <a:t>arm!</a:t>
            </a:r>
            <a:endParaRPr sz="1800">
              <a:latin typeface="Futura Md BT"/>
              <a:cs typeface="Futura Md BT"/>
            </a:endParaRPr>
          </a:p>
          <a:p>
            <a:pPr marL="12700" marR="418465">
              <a:lnSpc>
                <a:spcPct val="101800"/>
              </a:lnSpc>
              <a:spcBef>
                <a:spcPts val="1000"/>
              </a:spcBef>
              <a:buAutoNum type="arabicPeriod" startAt="2"/>
              <a:tabLst>
                <a:tab pos="298450" algn="l"/>
              </a:tabLst>
            </a:pPr>
            <a:r>
              <a:rPr sz="1800" b="1" spc="-5" dirty="0">
                <a:latin typeface="Futura Md BT"/>
                <a:cs typeface="Futura Md BT"/>
              </a:rPr>
              <a:t>Simile </a:t>
            </a:r>
            <a:r>
              <a:rPr sz="1800" dirty="0">
                <a:latin typeface="Futura Md BT"/>
                <a:cs typeface="Futura Md BT"/>
              </a:rPr>
              <a:t>- </a:t>
            </a:r>
            <a:r>
              <a:rPr sz="1800" spc="-5" dirty="0">
                <a:latin typeface="Futura Md BT"/>
                <a:cs typeface="Futura Md BT"/>
              </a:rPr>
              <a:t>describing </a:t>
            </a:r>
            <a:r>
              <a:rPr sz="1800" dirty="0">
                <a:latin typeface="Futura Md BT"/>
                <a:cs typeface="Futura Md BT"/>
              </a:rPr>
              <a:t>something </a:t>
            </a:r>
            <a:r>
              <a:rPr sz="1800" spc="-5" dirty="0">
                <a:latin typeface="Futura Md BT"/>
                <a:cs typeface="Futura Md BT"/>
              </a:rPr>
              <a:t>like </a:t>
            </a:r>
            <a:r>
              <a:rPr sz="1800" dirty="0">
                <a:latin typeface="Futura Md BT"/>
                <a:cs typeface="Futura Md BT"/>
              </a:rPr>
              <a:t>or </a:t>
            </a:r>
            <a:r>
              <a:rPr sz="1800" spc="-5" dirty="0">
                <a:latin typeface="Futura Md BT"/>
                <a:cs typeface="Futura Md BT"/>
              </a:rPr>
              <a:t>as </a:t>
            </a:r>
            <a:r>
              <a:rPr sz="1800" dirty="0">
                <a:latin typeface="Futura Md BT"/>
                <a:cs typeface="Futura Md BT"/>
              </a:rPr>
              <a:t>something </a:t>
            </a:r>
            <a:r>
              <a:rPr sz="1800" spc="-5" dirty="0">
                <a:latin typeface="Futura Md BT"/>
                <a:cs typeface="Futura Md BT"/>
              </a:rPr>
              <a:t>else. E.g. </a:t>
            </a:r>
            <a:r>
              <a:rPr sz="1800" spc="-5" dirty="0">
                <a:solidFill>
                  <a:srgbClr val="36A9E0"/>
                </a:solidFill>
                <a:latin typeface="Futura Md BT"/>
                <a:cs typeface="Futura Md BT"/>
              </a:rPr>
              <a:t> </a:t>
            </a:r>
            <a:r>
              <a:rPr sz="1800" spc="-10" dirty="0">
                <a:solidFill>
                  <a:srgbClr val="36A9E0"/>
                </a:solidFill>
                <a:latin typeface="Futura Md BT"/>
                <a:cs typeface="Futura Md BT"/>
              </a:rPr>
              <a:t>Roger </a:t>
            </a:r>
            <a:r>
              <a:rPr sz="1800" spc="-5" dirty="0">
                <a:solidFill>
                  <a:srgbClr val="36A9E0"/>
                </a:solidFill>
                <a:latin typeface="Futura Md BT"/>
                <a:cs typeface="Futura Md BT"/>
              </a:rPr>
              <a:t>the </a:t>
            </a:r>
            <a:r>
              <a:rPr sz="1800" spc="-35" dirty="0">
                <a:solidFill>
                  <a:srgbClr val="36A9E0"/>
                </a:solidFill>
                <a:latin typeface="Futura Md BT"/>
                <a:cs typeface="Futura Md BT"/>
              </a:rPr>
              <a:t>T-rex </a:t>
            </a:r>
            <a:r>
              <a:rPr sz="1800" dirty="0">
                <a:solidFill>
                  <a:srgbClr val="36A9E0"/>
                </a:solidFill>
                <a:latin typeface="Futura Md BT"/>
                <a:cs typeface="Futura Md BT"/>
              </a:rPr>
              <a:t>was </a:t>
            </a:r>
            <a:r>
              <a:rPr sz="1800" spc="-5" dirty="0">
                <a:solidFill>
                  <a:srgbClr val="36A9E0"/>
                </a:solidFill>
                <a:latin typeface="Futura Md BT"/>
                <a:cs typeface="Futura Md BT"/>
              </a:rPr>
              <a:t>friendly like </a:t>
            </a:r>
            <a:r>
              <a:rPr sz="1800" dirty="0">
                <a:solidFill>
                  <a:srgbClr val="36A9E0"/>
                </a:solidFill>
                <a:latin typeface="Futura Md BT"/>
                <a:cs typeface="Futura Md BT"/>
              </a:rPr>
              <a:t>a </a:t>
            </a:r>
            <a:r>
              <a:rPr sz="1800" spc="-30" dirty="0">
                <a:solidFill>
                  <a:srgbClr val="36A9E0"/>
                </a:solidFill>
                <a:latin typeface="Futura Md BT"/>
                <a:cs typeface="Futura Md BT"/>
              </a:rPr>
              <a:t>puppy, </a:t>
            </a:r>
            <a:r>
              <a:rPr sz="1800" spc="-5" dirty="0">
                <a:solidFill>
                  <a:srgbClr val="36A9E0"/>
                </a:solidFill>
                <a:latin typeface="Futura Md BT"/>
                <a:cs typeface="Futura Md BT"/>
              </a:rPr>
              <a:t>as loud as thunder and as  terrifying as </a:t>
            </a:r>
            <a:r>
              <a:rPr sz="1800" dirty="0">
                <a:solidFill>
                  <a:srgbClr val="36A9E0"/>
                </a:solidFill>
                <a:latin typeface="Futura Md BT"/>
                <a:cs typeface="Futura Md BT"/>
              </a:rPr>
              <a:t>a </a:t>
            </a:r>
            <a:r>
              <a:rPr sz="1800" spc="-5" dirty="0">
                <a:solidFill>
                  <a:srgbClr val="36A9E0"/>
                </a:solidFill>
                <a:latin typeface="Futura Md BT"/>
                <a:cs typeface="Futura Md BT"/>
              </a:rPr>
              <a:t>thousand</a:t>
            </a:r>
            <a:r>
              <a:rPr sz="1800" spc="-10" dirty="0">
                <a:solidFill>
                  <a:srgbClr val="36A9E0"/>
                </a:solidFill>
                <a:latin typeface="Futura Md BT"/>
                <a:cs typeface="Futura Md BT"/>
              </a:rPr>
              <a:t> </a:t>
            </a:r>
            <a:r>
              <a:rPr sz="1800" dirty="0">
                <a:solidFill>
                  <a:srgbClr val="36A9E0"/>
                </a:solidFill>
                <a:latin typeface="Futura Md BT"/>
                <a:cs typeface="Futura Md BT"/>
              </a:rPr>
              <a:t>spiders!</a:t>
            </a:r>
            <a:endParaRPr sz="1800">
              <a:latin typeface="Futura Md BT"/>
              <a:cs typeface="Futura Md BT"/>
            </a:endParaRPr>
          </a:p>
          <a:p>
            <a:pPr marL="12700" marR="168275">
              <a:lnSpc>
                <a:spcPct val="101800"/>
              </a:lnSpc>
              <a:spcBef>
                <a:spcPts val="1105"/>
              </a:spcBef>
              <a:buAutoNum type="arabicPeriod" startAt="2"/>
              <a:tabLst>
                <a:tab pos="298450" algn="l"/>
              </a:tabLst>
            </a:pPr>
            <a:r>
              <a:rPr sz="1800" b="1" dirty="0">
                <a:latin typeface="Futura Md BT"/>
                <a:cs typeface="Futura Md BT"/>
              </a:rPr>
              <a:t>Onomatopoeia </a:t>
            </a:r>
            <a:r>
              <a:rPr sz="1800" dirty="0">
                <a:latin typeface="Futura Md BT"/>
                <a:cs typeface="Futura Md BT"/>
              </a:rPr>
              <a:t>- a word </a:t>
            </a:r>
            <a:r>
              <a:rPr sz="1800" spc="-5" dirty="0">
                <a:latin typeface="Futura Md BT"/>
                <a:cs typeface="Futura Md BT"/>
              </a:rPr>
              <a:t>that </a:t>
            </a:r>
            <a:r>
              <a:rPr sz="1800" dirty="0">
                <a:latin typeface="Futura Md BT"/>
                <a:cs typeface="Futura Md BT"/>
              </a:rPr>
              <a:t>names a sound, </a:t>
            </a:r>
            <a:r>
              <a:rPr sz="1800" spc="-5" dirty="0">
                <a:latin typeface="Futura Md BT"/>
                <a:cs typeface="Futura Md BT"/>
              </a:rPr>
              <a:t>but also </a:t>
            </a:r>
            <a:r>
              <a:rPr sz="1800" dirty="0">
                <a:latin typeface="Futura Md BT"/>
                <a:cs typeface="Futura Md BT"/>
              </a:rPr>
              <a:t>sounds</a:t>
            </a:r>
            <a:r>
              <a:rPr sz="1800" spc="-95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like  that </a:t>
            </a:r>
            <a:r>
              <a:rPr sz="1800" dirty="0">
                <a:latin typeface="Futura Md BT"/>
                <a:cs typeface="Futura Md BT"/>
              </a:rPr>
              <a:t>sound!</a:t>
            </a:r>
            <a:r>
              <a:rPr sz="1800" spc="-5" dirty="0">
                <a:latin typeface="Futura Md BT"/>
                <a:cs typeface="Futura Md BT"/>
              </a:rPr>
              <a:t> E.g.</a:t>
            </a:r>
            <a:endParaRPr sz="1800">
              <a:latin typeface="Futura Md BT"/>
              <a:cs typeface="Futura Md BT"/>
            </a:endParaRPr>
          </a:p>
          <a:p>
            <a:pPr marL="12700" marR="629285">
              <a:lnSpc>
                <a:spcPct val="101800"/>
              </a:lnSpc>
            </a:pPr>
            <a:r>
              <a:rPr sz="1800" dirty="0">
                <a:solidFill>
                  <a:srgbClr val="302783"/>
                </a:solidFill>
                <a:latin typeface="Futura Md BT"/>
                <a:cs typeface="Futura Md BT"/>
              </a:rPr>
              <a:t>Stomp! Stomp! </a:t>
            </a:r>
            <a:r>
              <a:rPr sz="1800" spc="-5" dirty="0">
                <a:solidFill>
                  <a:srgbClr val="302783"/>
                </a:solidFill>
                <a:latin typeface="Futura Md BT"/>
                <a:cs typeface="Futura Md BT"/>
              </a:rPr>
              <a:t>Zanloo the </a:t>
            </a:r>
            <a:r>
              <a:rPr sz="1800" spc="-10" dirty="0">
                <a:solidFill>
                  <a:srgbClr val="302783"/>
                </a:solidFill>
                <a:latin typeface="Futura Md BT"/>
                <a:cs typeface="Futura Md BT"/>
              </a:rPr>
              <a:t>badger-horse </a:t>
            </a:r>
            <a:r>
              <a:rPr sz="1800" dirty="0">
                <a:solidFill>
                  <a:srgbClr val="302783"/>
                </a:solidFill>
                <a:latin typeface="Futura Md BT"/>
                <a:cs typeface="Futura Md BT"/>
              </a:rPr>
              <a:t>was on her way </a:t>
            </a:r>
            <a:r>
              <a:rPr sz="1800" spc="-5" dirty="0">
                <a:solidFill>
                  <a:srgbClr val="302783"/>
                </a:solidFill>
                <a:latin typeface="Futura Md BT"/>
                <a:cs typeface="Futura Md BT"/>
              </a:rPr>
              <a:t>to cause  trouble</a:t>
            </a:r>
            <a:r>
              <a:rPr sz="1800" spc="-10" dirty="0">
                <a:solidFill>
                  <a:srgbClr val="302783"/>
                </a:solidFill>
                <a:latin typeface="Futura Md BT"/>
                <a:cs typeface="Futura Md BT"/>
              </a:rPr>
              <a:t> </a:t>
            </a:r>
            <a:r>
              <a:rPr sz="1800" spc="-5" dirty="0">
                <a:solidFill>
                  <a:srgbClr val="302783"/>
                </a:solidFill>
                <a:latin typeface="Futura Md BT"/>
                <a:cs typeface="Futura Md BT"/>
              </a:rPr>
              <a:t>again!</a:t>
            </a:r>
            <a:endParaRPr sz="1800">
              <a:latin typeface="Futura Md BT"/>
              <a:cs typeface="Futura Md B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545" marR="5080" indent="321945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Poetic </a:t>
            </a:r>
            <a:r>
              <a:rPr spc="-5" dirty="0"/>
              <a:t>techniques are writing tools that  </a:t>
            </a:r>
            <a:r>
              <a:rPr spc="-30" dirty="0"/>
              <a:t>make </a:t>
            </a:r>
            <a:r>
              <a:rPr spc="-5" dirty="0"/>
              <a:t>your poem more interesting to</a:t>
            </a:r>
            <a:r>
              <a:rPr spc="-35" dirty="0"/>
              <a:t> </a:t>
            </a:r>
            <a:r>
              <a:rPr dirty="0"/>
              <a:t>read.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28863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009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043253" y="454017"/>
            <a:ext cx="628015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11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53133" y="1802320"/>
            <a:ext cx="6644640" cy="11379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>
              <a:lnSpc>
                <a:spcPct val="101800"/>
              </a:lnSpc>
              <a:spcBef>
                <a:spcPts val="60"/>
              </a:spcBef>
            </a:pP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Here are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some sentences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about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our </a:t>
            </a:r>
            <a:r>
              <a:rPr sz="1800" b="0" spc="-40" dirty="0">
                <a:solidFill>
                  <a:srgbClr val="000000"/>
                </a:solidFill>
                <a:latin typeface="Futura Md BT"/>
                <a:cs typeface="Futura Md BT"/>
              </a:rPr>
              <a:t>Young </a:t>
            </a:r>
            <a:r>
              <a:rPr sz="1800" b="0" spc="-15" dirty="0">
                <a:solidFill>
                  <a:srgbClr val="000000"/>
                </a:solidFill>
                <a:latin typeface="Futura Md BT"/>
                <a:cs typeface="Futura Md BT"/>
              </a:rPr>
              <a:t>Writers’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peculiar pet  called Barney (he’s an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octopus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that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works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in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a shop),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can you  guess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whether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these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sentences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are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a simile, </a:t>
            </a:r>
            <a:r>
              <a:rPr sz="1800" b="0" spc="-5" dirty="0">
                <a:solidFill>
                  <a:srgbClr val="000000"/>
                </a:solidFill>
                <a:latin typeface="Futura Md BT"/>
                <a:cs typeface="Futura Md BT"/>
              </a:rPr>
              <a:t>imagery </a:t>
            </a:r>
            <a:r>
              <a:rPr sz="1800" b="0" dirty="0">
                <a:solidFill>
                  <a:srgbClr val="000000"/>
                </a:solidFill>
                <a:latin typeface="Futura Md BT"/>
                <a:cs typeface="Futura Md BT"/>
              </a:rPr>
              <a:t>or  onomatopoeia?:</a:t>
            </a:r>
            <a:endParaRPr sz="1800">
              <a:latin typeface="Futura Md BT"/>
              <a:cs typeface="Futura Md B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12080" y="2914688"/>
            <a:ext cx="6647815" cy="3018790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510540" indent="-318135">
              <a:lnSpc>
                <a:spcPct val="100000"/>
              </a:lnSpc>
              <a:spcBef>
                <a:spcPts val="1140"/>
              </a:spcBef>
              <a:buFont typeface="Futura Md BT"/>
              <a:buAutoNum type="arabicPeriod"/>
              <a:tabLst>
                <a:tab pos="511175" algn="l"/>
              </a:tabLst>
            </a:pPr>
            <a:r>
              <a:rPr sz="1800" spc="-5" dirty="0">
                <a:latin typeface="Futura Md BT"/>
                <a:cs typeface="Futura Md BT"/>
              </a:rPr>
              <a:t>Barney is as </a:t>
            </a:r>
            <a:r>
              <a:rPr sz="1800" dirty="0">
                <a:latin typeface="Futura Md BT"/>
                <a:cs typeface="Futura Md BT"/>
              </a:rPr>
              <a:t>slippery </a:t>
            </a:r>
            <a:r>
              <a:rPr sz="1800" spc="-5" dirty="0">
                <a:latin typeface="Futura Md BT"/>
                <a:cs typeface="Futura Md BT"/>
              </a:rPr>
              <a:t>as an</a:t>
            </a:r>
            <a:r>
              <a:rPr sz="1800" dirty="0">
                <a:latin typeface="Futura Md BT"/>
                <a:cs typeface="Futura Md BT"/>
              </a:rPr>
              <a:t> </a:t>
            </a:r>
            <a:r>
              <a:rPr sz="1800" spc="-5" dirty="0">
                <a:latin typeface="Futura Md BT"/>
                <a:cs typeface="Futura Md BT"/>
              </a:rPr>
              <a:t>eel.</a:t>
            </a:r>
            <a:endParaRPr sz="1800">
              <a:latin typeface="Futura Md BT"/>
              <a:cs typeface="Futura Md BT"/>
            </a:endParaRPr>
          </a:p>
          <a:p>
            <a:pPr marL="510540" indent="-318135">
              <a:lnSpc>
                <a:spcPct val="100000"/>
              </a:lnSpc>
              <a:spcBef>
                <a:spcPts val="1040"/>
              </a:spcBef>
              <a:buFont typeface="Futura Md BT"/>
              <a:buAutoNum type="arabicPeriod"/>
              <a:tabLst>
                <a:tab pos="511175" algn="l"/>
              </a:tabLst>
            </a:pPr>
            <a:r>
              <a:rPr sz="1800" spc="-5" dirty="0">
                <a:latin typeface="Futura Md BT"/>
                <a:cs typeface="Futura Md BT"/>
              </a:rPr>
              <a:t>Gloop! Gloop! Goes Barney as </a:t>
            </a:r>
            <a:r>
              <a:rPr sz="1800" dirty="0">
                <a:latin typeface="Futura Md BT"/>
                <a:cs typeface="Futura Md BT"/>
              </a:rPr>
              <a:t>he slides </a:t>
            </a:r>
            <a:r>
              <a:rPr sz="1800" spc="-5" dirty="0">
                <a:latin typeface="Futura Md BT"/>
                <a:cs typeface="Futura Md BT"/>
              </a:rPr>
              <a:t>through the</a:t>
            </a:r>
            <a:r>
              <a:rPr sz="1800" spc="-65" dirty="0">
                <a:latin typeface="Futura Md BT"/>
                <a:cs typeface="Futura Md BT"/>
              </a:rPr>
              <a:t> </a:t>
            </a:r>
            <a:r>
              <a:rPr sz="1800" dirty="0">
                <a:latin typeface="Futura Md BT"/>
                <a:cs typeface="Futura Md BT"/>
              </a:rPr>
              <a:t>store.</a:t>
            </a:r>
            <a:endParaRPr sz="1800">
              <a:latin typeface="Futura Md BT"/>
              <a:cs typeface="Futura Md BT"/>
            </a:endParaRPr>
          </a:p>
          <a:p>
            <a:pPr marL="193040" marR="86360">
              <a:lnSpc>
                <a:spcPct val="101800"/>
              </a:lnSpc>
              <a:spcBef>
                <a:spcPts val="1000"/>
              </a:spcBef>
              <a:buFont typeface="Futura Md BT"/>
              <a:buAutoNum type="arabicPeriod"/>
              <a:tabLst>
                <a:tab pos="511175" algn="l"/>
              </a:tabLst>
            </a:pPr>
            <a:r>
              <a:rPr sz="1800" spc="-5" dirty="0">
                <a:latin typeface="Futura Md BT"/>
                <a:cs typeface="Futura Md BT"/>
              </a:rPr>
              <a:t>Barney </a:t>
            </a:r>
            <a:r>
              <a:rPr sz="1800" dirty="0">
                <a:latin typeface="Futura Md BT"/>
                <a:cs typeface="Futura Md BT"/>
              </a:rPr>
              <a:t>smiled </a:t>
            </a:r>
            <a:r>
              <a:rPr sz="1800" spc="-5" dirty="0">
                <a:latin typeface="Futura Md BT"/>
                <a:cs typeface="Futura Md BT"/>
              </a:rPr>
              <a:t>as </a:t>
            </a:r>
            <a:r>
              <a:rPr sz="1800" dirty="0">
                <a:latin typeface="Futura Md BT"/>
                <a:cs typeface="Futura Md BT"/>
              </a:rPr>
              <a:t>he’s scanned </a:t>
            </a:r>
            <a:r>
              <a:rPr sz="1800" spc="-5" dirty="0">
                <a:latin typeface="Futura Md BT"/>
                <a:cs typeface="Futura Md BT"/>
              </a:rPr>
              <a:t>the items through the till.  He loved </a:t>
            </a:r>
            <a:r>
              <a:rPr sz="1800" dirty="0">
                <a:latin typeface="Futura Md BT"/>
                <a:cs typeface="Futura Md BT"/>
              </a:rPr>
              <a:t>wearing his </a:t>
            </a:r>
            <a:r>
              <a:rPr sz="1800" spc="-5" dirty="0">
                <a:latin typeface="Futura Md BT"/>
                <a:cs typeface="Futura Md BT"/>
              </a:rPr>
              <a:t>purple </a:t>
            </a:r>
            <a:r>
              <a:rPr sz="1800" dirty="0">
                <a:latin typeface="Futura Md BT"/>
                <a:cs typeface="Futura Md BT"/>
              </a:rPr>
              <a:t>uniform </a:t>
            </a:r>
            <a:r>
              <a:rPr sz="1800" spc="-5" dirty="0">
                <a:latin typeface="Futura Md BT"/>
                <a:cs typeface="Futura Md BT"/>
              </a:rPr>
              <a:t>and baseball cap... and  </a:t>
            </a:r>
            <a:r>
              <a:rPr sz="1800" dirty="0">
                <a:latin typeface="Futura Md BT"/>
                <a:cs typeface="Futura Md BT"/>
              </a:rPr>
              <a:t>he </a:t>
            </a:r>
            <a:r>
              <a:rPr sz="1800" spc="-5" dirty="0">
                <a:latin typeface="Futura Md BT"/>
                <a:cs typeface="Futura Md BT"/>
              </a:rPr>
              <a:t>loved </a:t>
            </a:r>
            <a:r>
              <a:rPr sz="1800" dirty="0">
                <a:latin typeface="Futura Md BT"/>
                <a:cs typeface="Futura Md BT"/>
              </a:rPr>
              <a:t>scanning shopping </a:t>
            </a:r>
            <a:r>
              <a:rPr sz="1800" spc="-5" dirty="0">
                <a:latin typeface="Futura Md BT"/>
                <a:cs typeface="Futura Md BT"/>
              </a:rPr>
              <a:t>as fast as possible </a:t>
            </a:r>
            <a:r>
              <a:rPr sz="1800" dirty="0">
                <a:latin typeface="Futura Md BT"/>
                <a:cs typeface="Futura Md BT"/>
              </a:rPr>
              <a:t>with his 8  strong</a:t>
            </a:r>
            <a:r>
              <a:rPr sz="1800" spc="-5" dirty="0">
                <a:latin typeface="Futura Md BT"/>
                <a:cs typeface="Futura Md BT"/>
              </a:rPr>
              <a:t> tentacles!</a:t>
            </a:r>
            <a:endParaRPr sz="180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300">
              <a:latin typeface="Futura Md BT"/>
              <a:cs typeface="Futura Md BT"/>
            </a:endParaRPr>
          </a:p>
          <a:p>
            <a:pPr marL="12700" marR="1022350">
              <a:lnSpc>
                <a:spcPct val="100000"/>
              </a:lnSpc>
            </a:pPr>
            <a:r>
              <a:rPr sz="1900" b="1" i="1" dirty="0">
                <a:latin typeface="Futura Md BT"/>
                <a:cs typeface="Futura Md BT"/>
              </a:rPr>
              <a:t>Now write down on your worksheet any</a:t>
            </a:r>
            <a:r>
              <a:rPr sz="1900" b="1" i="1" spc="-120" dirty="0">
                <a:latin typeface="Futura Md BT"/>
                <a:cs typeface="Futura Md BT"/>
              </a:rPr>
              <a:t> </a:t>
            </a:r>
            <a:r>
              <a:rPr sz="1900" b="1" i="1" dirty="0">
                <a:latin typeface="Futura Md BT"/>
                <a:cs typeface="Futura Md BT"/>
              </a:rPr>
              <a:t>poetry  </a:t>
            </a:r>
            <a:r>
              <a:rPr sz="1900" b="1" i="1" spc="-5" dirty="0">
                <a:latin typeface="Futura Md BT"/>
                <a:cs typeface="Futura Md BT"/>
              </a:rPr>
              <a:t>techniques </a:t>
            </a:r>
            <a:r>
              <a:rPr sz="1900" b="1" i="1" dirty="0">
                <a:latin typeface="Futura Md BT"/>
                <a:cs typeface="Futura Md BT"/>
              </a:rPr>
              <a:t>you are </a:t>
            </a:r>
            <a:r>
              <a:rPr sz="1900" b="1" i="1" spc="-5" dirty="0">
                <a:latin typeface="Futura Md BT"/>
                <a:cs typeface="Futura Md BT"/>
              </a:rPr>
              <a:t>going to </a:t>
            </a:r>
            <a:r>
              <a:rPr sz="1900" b="1" i="1" dirty="0">
                <a:latin typeface="Futura Md BT"/>
                <a:cs typeface="Futura Md BT"/>
              </a:rPr>
              <a:t>use in your</a:t>
            </a:r>
            <a:r>
              <a:rPr sz="1900" b="1" i="1" spc="-85" dirty="0">
                <a:latin typeface="Futura Md BT"/>
                <a:cs typeface="Futura Md BT"/>
              </a:rPr>
              <a:t> </a:t>
            </a:r>
            <a:r>
              <a:rPr sz="1900" b="1" i="1" dirty="0">
                <a:latin typeface="Futura Md BT"/>
                <a:cs typeface="Futura Md BT"/>
              </a:rPr>
              <a:t>poem.</a:t>
            </a:r>
            <a:endParaRPr sz="190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28863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E600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043240" y="454017"/>
            <a:ext cx="628015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12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566453" y="2820224"/>
            <a:ext cx="608901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/>
              <a:t>Now you are </a:t>
            </a:r>
            <a:r>
              <a:rPr sz="2800" dirty="0"/>
              <a:t>ready </a:t>
            </a:r>
            <a:r>
              <a:rPr sz="2800" spc="-5" dirty="0"/>
              <a:t>to get</a:t>
            </a:r>
            <a:r>
              <a:rPr sz="2800" spc="-80" dirty="0"/>
              <a:t> </a:t>
            </a:r>
            <a:r>
              <a:rPr sz="2800" spc="-5" dirty="0"/>
              <a:t>writing!</a:t>
            </a:r>
            <a:endParaRPr sz="2800"/>
          </a:p>
        </p:txBody>
      </p:sp>
      <p:sp>
        <p:nvSpPr>
          <p:cNvPr id="6" name="object 6"/>
          <p:cNvSpPr txBox="1"/>
          <p:nvPr/>
        </p:nvSpPr>
        <p:spPr>
          <a:xfrm>
            <a:off x="1154682" y="3224069"/>
            <a:ext cx="6911340" cy="884555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1900" spc="-5" dirty="0">
                <a:latin typeface="Futura Md BT"/>
                <a:cs typeface="Futura Md BT"/>
              </a:rPr>
              <a:t>If you </a:t>
            </a:r>
            <a:r>
              <a:rPr sz="1900" dirty="0">
                <a:latin typeface="Futura Md BT"/>
                <a:cs typeface="Futura Md BT"/>
              </a:rPr>
              <a:t>have </a:t>
            </a:r>
            <a:r>
              <a:rPr sz="1900" spc="-5" dirty="0">
                <a:latin typeface="Futura Md BT"/>
                <a:cs typeface="Futura Md BT"/>
              </a:rPr>
              <a:t>any questions, </a:t>
            </a:r>
            <a:r>
              <a:rPr sz="1900" dirty="0">
                <a:latin typeface="Futura Md BT"/>
                <a:cs typeface="Futura Md BT"/>
              </a:rPr>
              <a:t>now </a:t>
            </a:r>
            <a:r>
              <a:rPr sz="1900" spc="-5" dirty="0">
                <a:latin typeface="Futura Md BT"/>
                <a:cs typeface="Futura Md BT"/>
              </a:rPr>
              <a:t>is the time to ask your</a:t>
            </a:r>
            <a:r>
              <a:rPr sz="1900" spc="-40" dirty="0">
                <a:latin typeface="Futura Md BT"/>
                <a:cs typeface="Futura Md BT"/>
              </a:rPr>
              <a:t> </a:t>
            </a:r>
            <a:r>
              <a:rPr sz="1900" spc="-5" dirty="0">
                <a:latin typeface="Futura Md BT"/>
                <a:cs typeface="Futura Md BT"/>
              </a:rPr>
              <a:t>teacher!</a:t>
            </a:r>
            <a:endParaRPr sz="190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1100"/>
              </a:spcBef>
            </a:pPr>
            <a:r>
              <a:rPr sz="1900" spc="10" dirty="0">
                <a:latin typeface="Futura Md BT"/>
                <a:cs typeface="Futura Md BT"/>
              </a:rPr>
              <a:t>It’s </a:t>
            </a:r>
            <a:r>
              <a:rPr sz="1900" spc="-5" dirty="0">
                <a:latin typeface="Futura Md BT"/>
                <a:cs typeface="Futura Md BT"/>
              </a:rPr>
              <a:t>time to </a:t>
            </a:r>
            <a:r>
              <a:rPr sz="1900" dirty="0">
                <a:latin typeface="Futura Md BT"/>
                <a:cs typeface="Futura Md BT"/>
              </a:rPr>
              <a:t>write </a:t>
            </a:r>
            <a:r>
              <a:rPr sz="1900" spc="-5" dirty="0">
                <a:latin typeface="Futura Md BT"/>
                <a:cs typeface="Futura Md BT"/>
              </a:rPr>
              <a:t>your </a:t>
            </a:r>
            <a:r>
              <a:rPr sz="1900" b="1" spc="-5" dirty="0">
                <a:latin typeface="Futura Md BT"/>
                <a:cs typeface="Futura Md BT"/>
              </a:rPr>
              <a:t>peculiar pet</a:t>
            </a:r>
            <a:r>
              <a:rPr sz="1900" b="1" spc="-60" dirty="0">
                <a:latin typeface="Futura Md BT"/>
                <a:cs typeface="Futura Md BT"/>
              </a:rPr>
              <a:t> </a:t>
            </a:r>
            <a:r>
              <a:rPr sz="1900" spc="-5" dirty="0">
                <a:latin typeface="Futura Md BT"/>
                <a:cs typeface="Futura Md BT"/>
              </a:rPr>
              <a:t>poem!</a:t>
            </a:r>
            <a:endParaRPr sz="190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28863" y="254919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715" y="0"/>
                </a:moveTo>
                <a:lnTo>
                  <a:pt x="267355" y="3401"/>
                </a:lnTo>
                <a:lnTo>
                  <a:pt x="223108" y="13281"/>
                </a:lnTo>
                <a:lnTo>
                  <a:pt x="181458" y="29156"/>
                </a:lnTo>
                <a:lnTo>
                  <a:pt x="142891" y="50540"/>
                </a:lnTo>
                <a:lnTo>
                  <a:pt x="107892" y="76947"/>
                </a:lnTo>
                <a:lnTo>
                  <a:pt x="76947" y="107892"/>
                </a:lnTo>
                <a:lnTo>
                  <a:pt x="50540" y="142891"/>
                </a:lnTo>
                <a:lnTo>
                  <a:pt x="29156" y="181458"/>
                </a:lnTo>
                <a:lnTo>
                  <a:pt x="13281" y="223108"/>
                </a:lnTo>
                <a:lnTo>
                  <a:pt x="3401" y="267355"/>
                </a:lnTo>
                <a:lnTo>
                  <a:pt x="0" y="313715"/>
                </a:lnTo>
                <a:lnTo>
                  <a:pt x="3401" y="360075"/>
                </a:lnTo>
                <a:lnTo>
                  <a:pt x="13281" y="404322"/>
                </a:lnTo>
                <a:lnTo>
                  <a:pt x="29156" y="445972"/>
                </a:lnTo>
                <a:lnTo>
                  <a:pt x="50540" y="484539"/>
                </a:lnTo>
                <a:lnTo>
                  <a:pt x="76947" y="519538"/>
                </a:lnTo>
                <a:lnTo>
                  <a:pt x="107892" y="550483"/>
                </a:lnTo>
                <a:lnTo>
                  <a:pt x="142891" y="576890"/>
                </a:lnTo>
                <a:lnTo>
                  <a:pt x="181458" y="598274"/>
                </a:lnTo>
                <a:lnTo>
                  <a:pt x="223108" y="614148"/>
                </a:lnTo>
                <a:lnTo>
                  <a:pt x="267355" y="624029"/>
                </a:lnTo>
                <a:lnTo>
                  <a:pt x="313715" y="627430"/>
                </a:lnTo>
                <a:lnTo>
                  <a:pt x="360072" y="624029"/>
                </a:lnTo>
                <a:lnTo>
                  <a:pt x="404318" y="614148"/>
                </a:lnTo>
                <a:lnTo>
                  <a:pt x="445966" y="598274"/>
                </a:lnTo>
                <a:lnTo>
                  <a:pt x="484533" y="576890"/>
                </a:lnTo>
                <a:lnTo>
                  <a:pt x="519532" y="550483"/>
                </a:lnTo>
                <a:lnTo>
                  <a:pt x="550479" y="519538"/>
                </a:lnTo>
                <a:lnTo>
                  <a:pt x="576887" y="484539"/>
                </a:lnTo>
                <a:lnTo>
                  <a:pt x="598272" y="445972"/>
                </a:lnTo>
                <a:lnTo>
                  <a:pt x="614147" y="404322"/>
                </a:lnTo>
                <a:lnTo>
                  <a:pt x="624029" y="360075"/>
                </a:lnTo>
                <a:lnTo>
                  <a:pt x="627430" y="313715"/>
                </a:lnTo>
                <a:lnTo>
                  <a:pt x="624029" y="267355"/>
                </a:lnTo>
                <a:lnTo>
                  <a:pt x="614147" y="223108"/>
                </a:lnTo>
                <a:lnTo>
                  <a:pt x="598272" y="181458"/>
                </a:lnTo>
                <a:lnTo>
                  <a:pt x="576887" y="142891"/>
                </a:lnTo>
                <a:lnTo>
                  <a:pt x="550479" y="107892"/>
                </a:lnTo>
                <a:lnTo>
                  <a:pt x="519532" y="76947"/>
                </a:lnTo>
                <a:lnTo>
                  <a:pt x="484533" y="50540"/>
                </a:lnTo>
                <a:lnTo>
                  <a:pt x="445966" y="29156"/>
                </a:lnTo>
                <a:lnTo>
                  <a:pt x="404318" y="13281"/>
                </a:lnTo>
                <a:lnTo>
                  <a:pt x="360072" y="3401"/>
                </a:lnTo>
                <a:lnTo>
                  <a:pt x="313715" y="0"/>
                </a:lnTo>
                <a:close/>
              </a:path>
            </a:pathLst>
          </a:custGeom>
          <a:solidFill>
            <a:srgbClr val="009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043240" y="454017"/>
            <a:ext cx="628015" cy="2044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50" b="1" spc="5" dirty="0">
                <a:solidFill>
                  <a:srgbClr val="FFFFFF"/>
                </a:solidFill>
                <a:latin typeface="Futura Md BT"/>
                <a:cs typeface="Futura Md BT"/>
              </a:rPr>
              <a:t>Slide</a:t>
            </a:r>
            <a:r>
              <a:rPr sz="1150" b="1" spc="-60" dirty="0">
                <a:solidFill>
                  <a:srgbClr val="FFFFFF"/>
                </a:solidFill>
                <a:latin typeface="Futura Md BT"/>
                <a:cs typeface="Futura Md BT"/>
              </a:rPr>
              <a:t> </a:t>
            </a:r>
            <a:r>
              <a:rPr sz="1150" b="1" spc="15" dirty="0">
                <a:solidFill>
                  <a:srgbClr val="FFFFFF"/>
                </a:solidFill>
                <a:latin typeface="Futura Md BT"/>
                <a:cs typeface="Futura Md BT"/>
              </a:rPr>
              <a:t>13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49065" y="2641326"/>
            <a:ext cx="470344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30" dirty="0">
                <a:solidFill>
                  <a:srgbClr val="009FE2"/>
                </a:solidFill>
              </a:rPr>
              <a:t>It’s </a:t>
            </a:r>
            <a:r>
              <a:rPr sz="2800" spc="-5" dirty="0">
                <a:solidFill>
                  <a:srgbClr val="009FE2"/>
                </a:solidFill>
              </a:rPr>
              <a:t>peer assessment</a:t>
            </a:r>
            <a:r>
              <a:rPr sz="2800" spc="-120" dirty="0">
                <a:solidFill>
                  <a:srgbClr val="009FE2"/>
                </a:solidFill>
              </a:rPr>
              <a:t> </a:t>
            </a:r>
            <a:r>
              <a:rPr sz="2800" spc="-5" dirty="0">
                <a:solidFill>
                  <a:srgbClr val="009FE2"/>
                </a:solidFill>
              </a:rPr>
              <a:t>time!</a:t>
            </a:r>
            <a:endParaRPr sz="2800"/>
          </a:p>
        </p:txBody>
      </p:sp>
      <p:sp>
        <p:nvSpPr>
          <p:cNvPr id="5" name="object 5"/>
          <p:cNvSpPr txBox="1"/>
          <p:nvPr/>
        </p:nvSpPr>
        <p:spPr>
          <a:xfrm>
            <a:off x="1086758" y="3184884"/>
            <a:ext cx="7028180" cy="1323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Futura Md BT"/>
                <a:cs typeface="Futura Md BT"/>
              </a:rPr>
              <a:t>Share </a:t>
            </a:r>
            <a:r>
              <a:rPr sz="1900" spc="-5" dirty="0">
                <a:latin typeface="Futura Md BT"/>
                <a:cs typeface="Futura Md BT"/>
              </a:rPr>
              <a:t>your </a:t>
            </a:r>
            <a:r>
              <a:rPr sz="1900" dirty="0">
                <a:latin typeface="Futura Md BT"/>
                <a:cs typeface="Futura Md BT"/>
              </a:rPr>
              <a:t>work with a </a:t>
            </a:r>
            <a:r>
              <a:rPr sz="1900" spc="-30" dirty="0">
                <a:latin typeface="Futura Md BT"/>
                <a:cs typeface="Futura Md BT"/>
              </a:rPr>
              <a:t>partner. </a:t>
            </a:r>
            <a:r>
              <a:rPr sz="1900" spc="-5" dirty="0">
                <a:latin typeface="Futura Md BT"/>
                <a:cs typeface="Futura Md BT"/>
              </a:rPr>
              <a:t>They are to give you </a:t>
            </a:r>
            <a:r>
              <a:rPr sz="1900" dirty="0">
                <a:latin typeface="Futura Md BT"/>
                <a:cs typeface="Futura Md BT"/>
              </a:rPr>
              <a:t>a  suggestion on how </a:t>
            </a:r>
            <a:r>
              <a:rPr sz="1900" spc="-5" dirty="0">
                <a:latin typeface="Futura Md BT"/>
                <a:cs typeface="Futura Md BT"/>
              </a:rPr>
              <a:t>to improve your poem and let you know  </a:t>
            </a:r>
            <a:r>
              <a:rPr sz="1900" dirty="0">
                <a:latin typeface="Futura Md BT"/>
                <a:cs typeface="Futura Md BT"/>
              </a:rPr>
              <a:t>what </a:t>
            </a:r>
            <a:r>
              <a:rPr sz="1900" spc="-5" dirty="0">
                <a:latin typeface="Futura Md BT"/>
                <a:cs typeface="Futura Md BT"/>
              </a:rPr>
              <a:t>they liked about it. </a:t>
            </a:r>
            <a:r>
              <a:rPr sz="1900" spc="-70" dirty="0">
                <a:latin typeface="Futura Md BT"/>
                <a:cs typeface="Futura Md BT"/>
              </a:rPr>
              <a:t>You </a:t>
            </a:r>
            <a:r>
              <a:rPr sz="1900" spc="-5" dirty="0">
                <a:latin typeface="Futura Md BT"/>
                <a:cs typeface="Futura Md BT"/>
              </a:rPr>
              <a:t>then do the </a:t>
            </a:r>
            <a:r>
              <a:rPr sz="1900" dirty="0">
                <a:latin typeface="Futura Md BT"/>
                <a:cs typeface="Futura Md BT"/>
              </a:rPr>
              <a:t>same </a:t>
            </a:r>
            <a:r>
              <a:rPr sz="1900" spc="-5" dirty="0">
                <a:latin typeface="Futura Md BT"/>
                <a:cs typeface="Futura Md BT"/>
              </a:rPr>
              <a:t>for your</a:t>
            </a:r>
            <a:r>
              <a:rPr sz="1900" spc="30" dirty="0">
                <a:latin typeface="Futura Md BT"/>
                <a:cs typeface="Futura Md BT"/>
              </a:rPr>
              <a:t> </a:t>
            </a:r>
            <a:r>
              <a:rPr sz="1900" spc="-30" dirty="0">
                <a:latin typeface="Futura Md BT"/>
                <a:cs typeface="Futura Md BT"/>
              </a:rPr>
              <a:t>partner.</a:t>
            </a:r>
            <a:endParaRPr sz="1900">
              <a:latin typeface="Futura Md BT"/>
              <a:cs typeface="Futura Md BT"/>
            </a:endParaRPr>
          </a:p>
          <a:p>
            <a:pPr marL="1270" algn="ctr">
              <a:lnSpc>
                <a:spcPct val="100000"/>
              </a:lnSpc>
              <a:spcBef>
                <a:spcPts val="1100"/>
              </a:spcBef>
            </a:pPr>
            <a:r>
              <a:rPr sz="1900" spc="-5" dirty="0">
                <a:latin typeface="Futura Md BT"/>
                <a:cs typeface="Futura Md BT"/>
              </a:rPr>
              <a:t>Edit your </a:t>
            </a:r>
            <a:r>
              <a:rPr sz="1900" dirty="0">
                <a:latin typeface="Futura Md BT"/>
                <a:cs typeface="Futura Md BT"/>
              </a:rPr>
              <a:t>work </a:t>
            </a:r>
            <a:r>
              <a:rPr sz="1900" spc="-5" dirty="0">
                <a:latin typeface="Futura Md BT"/>
                <a:cs typeface="Futura Md BT"/>
              </a:rPr>
              <a:t>if</a:t>
            </a:r>
            <a:r>
              <a:rPr sz="1900" spc="-20" dirty="0">
                <a:latin typeface="Futura Md BT"/>
                <a:cs typeface="Futura Md BT"/>
              </a:rPr>
              <a:t> </a:t>
            </a:r>
            <a:r>
              <a:rPr sz="1900" dirty="0">
                <a:latin typeface="Futura Md BT"/>
                <a:cs typeface="Futura Md BT"/>
              </a:rPr>
              <a:t>necessary!</a:t>
            </a:r>
            <a:endParaRPr sz="190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329" y="7180"/>
            <a:ext cx="9124670" cy="6850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68097" y="3625043"/>
            <a:ext cx="4396740" cy="1067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200" b="1" spc="-40" dirty="0">
                <a:latin typeface="Futura Md BT"/>
                <a:cs typeface="Futura Md BT"/>
              </a:rPr>
              <a:t>We </a:t>
            </a:r>
            <a:r>
              <a:rPr sz="2200" b="1" dirty="0">
                <a:latin typeface="Futura Md BT"/>
                <a:cs typeface="Futura Md BT"/>
              </a:rPr>
              <a:t>hope </a:t>
            </a:r>
            <a:r>
              <a:rPr sz="2200" b="1" spc="-5" dirty="0">
                <a:latin typeface="Futura Md BT"/>
                <a:cs typeface="Futura Md BT"/>
              </a:rPr>
              <a:t>you </a:t>
            </a:r>
            <a:r>
              <a:rPr sz="2200" b="1" dirty="0">
                <a:latin typeface="Futura Md BT"/>
                <a:cs typeface="Futura Md BT"/>
              </a:rPr>
              <a:t>enjoyed </a:t>
            </a:r>
            <a:r>
              <a:rPr sz="2200" b="1" spc="-5" dirty="0">
                <a:latin typeface="Futura Md BT"/>
                <a:cs typeface="Futura Md BT"/>
              </a:rPr>
              <a:t>writing</a:t>
            </a:r>
            <a:r>
              <a:rPr sz="2200" b="1" spc="-55" dirty="0">
                <a:latin typeface="Futura Md BT"/>
                <a:cs typeface="Futura Md BT"/>
              </a:rPr>
              <a:t> </a:t>
            </a:r>
            <a:r>
              <a:rPr sz="2200" b="1" dirty="0">
                <a:latin typeface="Futura Md BT"/>
                <a:cs typeface="Futura Md BT"/>
              </a:rPr>
              <a:t>a  </a:t>
            </a:r>
            <a:r>
              <a:rPr sz="2200" b="1" spc="-5" dirty="0">
                <a:latin typeface="Futura Md BT"/>
                <a:cs typeface="Futura Md BT"/>
              </a:rPr>
              <a:t>poem for Peculiar</a:t>
            </a:r>
            <a:r>
              <a:rPr sz="2200" b="1" spc="-30" dirty="0">
                <a:latin typeface="Futura Md BT"/>
                <a:cs typeface="Futura Md BT"/>
              </a:rPr>
              <a:t> </a:t>
            </a:r>
            <a:r>
              <a:rPr sz="2200" b="1" spc="-10" dirty="0">
                <a:latin typeface="Futura Md BT"/>
                <a:cs typeface="Futura Md BT"/>
              </a:rPr>
              <a:t>Pets!</a:t>
            </a:r>
            <a:endParaRPr sz="220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765"/>
              </a:spcBef>
            </a:pPr>
            <a:r>
              <a:rPr sz="1800" b="1" spc="-10" dirty="0">
                <a:solidFill>
                  <a:srgbClr val="E6007D"/>
                </a:solidFill>
                <a:latin typeface="Futura Md BT"/>
                <a:cs typeface="Futura Md BT"/>
                <a:hlinkClick r:id="rId3"/>
              </a:rPr>
              <a:t>www.youngwriters.co.uk</a:t>
            </a:r>
            <a:endParaRPr sz="180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6007D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853</Words>
  <Application>Microsoft Office PowerPoint</Application>
  <PresentationFormat>On-screen Show (4:3)</PresentationFormat>
  <Paragraphs>87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Calibri</vt:lpstr>
      <vt:lpstr>Futura Md BT</vt:lpstr>
      <vt:lpstr>Office Theme</vt:lpstr>
      <vt:lpstr>Poetry Competition for  7-11 Year-Olds</vt:lpstr>
      <vt:lpstr>Today you are going to:</vt:lpstr>
      <vt:lpstr>PowerPoint Presentation</vt:lpstr>
      <vt:lpstr>Today you will be writing a poem inspired by  a peculiar pet that you have created!</vt:lpstr>
      <vt:lpstr>Poetry types are styles that  you can write in...</vt:lpstr>
      <vt:lpstr>Can you guess if these are  half rhymes or rhymes?</vt:lpstr>
      <vt:lpstr>Narrative Poetry</vt:lpstr>
      <vt:lpstr>Here is an example of a  narrative poem...</vt:lpstr>
      <vt:lpstr>Acrostics</vt:lpstr>
      <vt:lpstr>Poetic techniques are writing tools that  make your poem more interesting to read.</vt:lpstr>
      <vt:lpstr>Here are some sentences about our Young Writers’ peculiar pet  called Barney (he’s an octopus that works in a shop), can you  guess whether these sentences are a simile, imagery or  onomatopoeia?:</vt:lpstr>
      <vt:lpstr>Now you are ready to get writing!</vt:lpstr>
      <vt:lpstr>It’s peer assessment time!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Peculiar Pets Powerpoint</dc:title>
  <dc:creator>Stella Wilson</dc:creator>
  <cp:lastModifiedBy>Stella Wilson</cp:lastModifiedBy>
  <cp:revision>1</cp:revision>
  <dcterms:created xsi:type="dcterms:W3CDTF">2020-09-01T08:26:45Z</dcterms:created>
  <dcterms:modified xsi:type="dcterms:W3CDTF">2020-09-09T09:45:13Z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2020-09-01T00:00:00Z</vt:filetime>
  </property>
  <property fmtid="{D5CDD505-2E9C-101B-9397-08002B2CF9AE}" pid="3" name="Creator">
    <vt:lpwstr>Adobe Illustrator 24.3 (Windows)</vt:lpwstr>
  </property>
  <property fmtid="{D5CDD505-2E9C-101B-9397-08002B2CF9AE}" pid="4" name="LastSaved">
    <vt:filetime>2020-09-01T00:00:00Z</vt:filetime>
  </property>
</Properties>
</file>