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13"/>
  </p:notesMasterIdLst>
  <p:sldIdLst>
    <p:sldId id="258" r:id="rId2"/>
    <p:sldId id="291" r:id="rId3"/>
    <p:sldId id="292" r:id="rId4"/>
    <p:sldId id="325" r:id="rId5"/>
    <p:sldId id="273" r:id="rId6"/>
    <p:sldId id="282" r:id="rId7"/>
    <p:sldId id="327" r:id="rId8"/>
    <p:sldId id="323" r:id="rId9"/>
    <p:sldId id="328" r:id="rId10"/>
    <p:sldId id="324" r:id="rId11"/>
    <p:sldId id="319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A14D"/>
    <a:srgbClr val="BDB9E5"/>
    <a:srgbClr val="B873C4"/>
    <a:srgbClr val="ADF762"/>
    <a:srgbClr val="FEFFEF"/>
    <a:srgbClr val="FBFED9"/>
    <a:srgbClr val="FFF5F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2642"/>
    <p:restoredTop sz="92913"/>
  </p:normalViewPr>
  <p:slideViewPr>
    <p:cSldViewPr snapToGrid="0" snapToObjects="1">
      <p:cViewPr varScale="1">
        <p:scale>
          <a:sx n="66" d="100"/>
          <a:sy n="66" d="100"/>
        </p:scale>
        <p:origin x="576" y="1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notesMaster" Target="notesMasters/notesMaster1.xml"/><Relationship Id="rId14" Type="http://schemas.openxmlformats.org/officeDocument/2006/relationships/presProps" Target="presProps.xml"/><Relationship Id="rId15" Type="http://schemas.openxmlformats.org/officeDocument/2006/relationships/viewProps" Target="viewProps.xml"/><Relationship Id="rId16" Type="http://schemas.openxmlformats.org/officeDocument/2006/relationships/theme" Target="theme/theme1.xml"/><Relationship Id="rId17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AC2935A-3390-F243-AD29-A0ABEC4C83FC}" type="datetimeFigureOut">
              <a:rPr lang="en-US" smtClean="0"/>
              <a:t>1/8/19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2A3DC04-1169-C546-9210-E1CB0F69C9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1105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A3DC04-1169-C546-9210-E1CB0F69C9C3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58310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DEBDA-5C37-2D4D-87BA-0470D4F229C2}" type="datetimeFigureOut">
              <a:rPr lang="en-US" smtClean="0"/>
              <a:t>1/8/19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797864-A169-C34F-B3B8-D6A440EF4B8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DEBDA-5C37-2D4D-87BA-0470D4F229C2}" type="datetimeFigureOut">
              <a:rPr lang="en-US" smtClean="0"/>
              <a:t>1/8/19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797864-A169-C34F-B3B8-D6A440EF4B8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DEBDA-5C37-2D4D-87BA-0470D4F229C2}" type="datetimeFigureOut">
              <a:rPr lang="en-US" smtClean="0"/>
              <a:t>1/8/19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797864-A169-C34F-B3B8-D6A440EF4B8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DEBDA-5C37-2D4D-87BA-0470D4F229C2}" type="datetimeFigureOut">
              <a:rPr lang="en-US" smtClean="0"/>
              <a:t>1/8/19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797864-A169-C34F-B3B8-D6A440EF4B8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DEBDA-5C37-2D4D-87BA-0470D4F229C2}" type="datetimeFigureOut">
              <a:rPr lang="en-US" smtClean="0"/>
              <a:t>1/8/19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797864-A169-C34F-B3B8-D6A440EF4B8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DEBDA-5C37-2D4D-87BA-0470D4F229C2}" type="datetimeFigureOut">
              <a:rPr lang="en-US" smtClean="0"/>
              <a:t>1/8/19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797864-A169-C34F-B3B8-D6A440EF4B8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DEBDA-5C37-2D4D-87BA-0470D4F229C2}" type="datetimeFigureOut">
              <a:rPr lang="en-US" smtClean="0"/>
              <a:t>1/8/19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797864-A169-C34F-B3B8-D6A440EF4B8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DEBDA-5C37-2D4D-87BA-0470D4F229C2}" type="datetimeFigureOut">
              <a:rPr lang="en-US" smtClean="0"/>
              <a:t>1/8/19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797864-A169-C34F-B3B8-D6A440EF4B8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DEBDA-5C37-2D4D-87BA-0470D4F229C2}" type="datetimeFigureOut">
              <a:rPr lang="en-US" smtClean="0"/>
              <a:t>1/8/19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797864-A169-C34F-B3B8-D6A440EF4B8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DEBDA-5C37-2D4D-87BA-0470D4F229C2}" type="datetimeFigureOut">
              <a:rPr lang="en-US" smtClean="0"/>
              <a:t>1/8/19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797864-A169-C34F-B3B8-D6A440EF4B8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DEBDA-5C37-2D4D-87BA-0470D4F229C2}" type="datetimeFigureOut">
              <a:rPr lang="en-US" smtClean="0"/>
              <a:t>1/8/19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797864-A169-C34F-B3B8-D6A440EF4B8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EFF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5DEBDA-5C37-2D4D-87BA-0470D4F229C2}" type="datetimeFigureOut">
              <a:rPr lang="en-US" smtClean="0"/>
              <a:t>1/8/19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797864-A169-C34F-B3B8-D6A440EF4B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42517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633928" y="4661941"/>
            <a:ext cx="530651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accent1">
                    <a:lumMod val="75000"/>
                  </a:schemeClr>
                </a:solidFill>
              </a:rPr>
              <a:t>KS2</a:t>
            </a:r>
          </a:p>
          <a:p>
            <a:pPr algn="ctr"/>
            <a:r>
              <a:rPr lang="en-US" sz="2800" dirty="0">
                <a:solidFill>
                  <a:schemeClr val="accent1">
                    <a:lumMod val="75000"/>
                  </a:schemeClr>
                </a:solidFill>
              </a:rPr>
              <a:t>Lesson </a:t>
            </a:r>
            <a:r>
              <a:rPr lang="en-US" sz="2800" dirty="0" smtClean="0">
                <a:solidFill>
                  <a:schemeClr val="accent1">
                    <a:lumMod val="75000"/>
                  </a:schemeClr>
                </a:solidFill>
              </a:rPr>
              <a:t>4</a:t>
            </a:r>
            <a:endParaRPr lang="en-US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94553" y="1891536"/>
            <a:ext cx="8784236" cy="76944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rgbClr val="0070C0"/>
                </a:solidFill>
              </a:rPr>
              <a:t>Mindful Listening</a:t>
            </a:r>
          </a:p>
        </p:txBody>
      </p:sp>
    </p:spTree>
    <p:extLst>
      <p:ext uri="{BB962C8B-B14F-4D97-AF65-F5344CB8AC3E}">
        <p14:creationId xmlns:p14="http://schemas.microsoft.com/office/powerpoint/2010/main" val="6159328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6410" y="142240"/>
            <a:ext cx="7886700" cy="1325563"/>
          </a:xfrm>
        </p:spPr>
        <p:txBody>
          <a:bodyPr>
            <a:normAutofit/>
          </a:bodyPr>
          <a:lstStyle/>
          <a:p>
            <a:pPr algn="ctr"/>
            <a:r>
              <a:rPr lang="en-US" sz="4000" b="1" dirty="0">
                <a:solidFill>
                  <a:srgbClr val="0070C0"/>
                </a:solidFill>
                <a:latin typeface="+mn-lt"/>
              </a:rPr>
              <a:t>Unit 2 </a:t>
            </a:r>
            <a:r>
              <a:rPr lang="en-US" sz="4000" b="1">
                <a:solidFill>
                  <a:srgbClr val="0070C0"/>
                </a:solidFill>
                <a:latin typeface="+mn-lt"/>
              </a:rPr>
              <a:t>– Sharpening Your Senses </a:t>
            </a:r>
            <a:endParaRPr lang="en-US" sz="4000" b="1" dirty="0">
              <a:solidFill>
                <a:srgbClr val="0070C0"/>
              </a:solidFill>
              <a:latin typeface="+mn-lt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47262" y="1676052"/>
            <a:ext cx="865759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>
                <a:solidFill>
                  <a:srgbClr val="0070C0"/>
                </a:solidFill>
              </a:rPr>
              <a:t>In these lessons you </a:t>
            </a:r>
            <a:r>
              <a:rPr lang="en-US" sz="2800" dirty="0">
                <a:solidFill>
                  <a:srgbClr val="0070C0"/>
                </a:solidFill>
              </a:rPr>
              <a:t>will </a:t>
            </a:r>
            <a:r>
              <a:rPr lang="en-US" sz="2800" dirty="0" smtClean="0">
                <a:solidFill>
                  <a:srgbClr val="0070C0"/>
                </a:solidFill>
              </a:rPr>
              <a:t>learn how to focus your </a:t>
            </a:r>
            <a:r>
              <a:rPr lang="en-US" sz="2800" dirty="0">
                <a:solidFill>
                  <a:srgbClr val="0070C0"/>
                </a:solidFill>
              </a:rPr>
              <a:t>attention </a:t>
            </a:r>
            <a:r>
              <a:rPr lang="en-US" sz="2800" dirty="0" smtClean="0">
                <a:solidFill>
                  <a:srgbClr val="0070C0"/>
                </a:solidFill>
              </a:rPr>
              <a:t>by concentrating on one sense at a time</a:t>
            </a:r>
            <a:endParaRPr lang="en-US" sz="2800" dirty="0">
              <a:solidFill>
                <a:srgbClr val="0070C0"/>
              </a:solidFill>
            </a:endParaRPr>
          </a:p>
        </p:txBody>
      </p:sp>
      <p:pic>
        <p:nvPicPr>
          <p:cNvPr id="16" name="Picture 15" descr="Screen Shot 2017-06-28 at 12.41.40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410" y="3452008"/>
            <a:ext cx="7962649" cy="238879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800195" y="3524297"/>
            <a:ext cx="2285999" cy="1030556"/>
          </a:xfrm>
          <a:prstGeom prst="rect">
            <a:avLst/>
          </a:prstGeom>
          <a:noFill/>
          <a:ln w="57150">
            <a:solidFill>
              <a:srgbClr val="002060"/>
            </a:solidFill>
            <a:prstDash val="dash"/>
          </a:ln>
        </p:spPr>
        <p:txBody>
          <a:bodyPr wrap="square" rtlCol="0">
            <a:sp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2189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122118" y="127910"/>
            <a:ext cx="2540000" cy="707886"/>
          </a:xfrm>
          <a:prstGeom prst="rect">
            <a:avLst/>
          </a:prstGeom>
          <a:noFill/>
          <a:ln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rgbClr val="0070C0"/>
                </a:solidFill>
              </a:rPr>
              <a:t>Lesson 4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0" y="821493"/>
            <a:ext cx="8784236" cy="70788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rgbClr val="0070C0"/>
                </a:solidFill>
              </a:rPr>
              <a:t>Mindful Listening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92798" y="4831139"/>
            <a:ext cx="828802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In this lesson we will be focusing our attention on different sounds. We will practise really listening to the sounds to sharpen our focus. This practice helps </a:t>
            </a:r>
            <a:r>
              <a:rPr lang="en-GB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us to be </a:t>
            </a:r>
            <a:r>
              <a:rPr lang="en-GB" sz="2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mindful in </a:t>
            </a:r>
            <a:r>
              <a:rPr lang="en-GB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the way we hear and respond to others </a:t>
            </a:r>
            <a:endParaRPr lang="en-US" sz="2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1186" y="1869177"/>
            <a:ext cx="2600932" cy="26221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9710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0" y="821493"/>
            <a:ext cx="8784236" cy="70788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rgbClr val="0070C0"/>
                </a:solidFill>
              </a:rPr>
              <a:t>Mindful Listening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8979" y="66334"/>
            <a:ext cx="29472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0070C0"/>
                </a:solidFill>
              </a:rPr>
              <a:t>Reviewing </a:t>
            </a:r>
            <a:r>
              <a:rPr lang="en-US" b="1" dirty="0">
                <a:solidFill>
                  <a:srgbClr val="0070C0"/>
                </a:solidFill>
              </a:rPr>
              <a:t>prior </a:t>
            </a:r>
            <a:r>
              <a:rPr lang="en-US" b="1" dirty="0" smtClean="0">
                <a:solidFill>
                  <a:srgbClr val="0070C0"/>
                </a:solidFill>
              </a:rPr>
              <a:t>knowledge</a:t>
            </a:r>
            <a:endParaRPr lang="en-US" b="1" dirty="0">
              <a:solidFill>
                <a:srgbClr val="0070C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4555588"/>
            <a:ext cx="914400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How </a:t>
            </a:r>
            <a:r>
              <a:rPr lang="en-GB" sz="2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do you think listening </a:t>
            </a:r>
            <a:r>
              <a:rPr lang="en-GB" sz="2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mindfully </a:t>
            </a:r>
            <a:r>
              <a:rPr lang="en-GB" sz="2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can help </a:t>
            </a:r>
            <a:r>
              <a:rPr lang="en-GB" sz="2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us?</a:t>
            </a:r>
          </a:p>
          <a:p>
            <a:pPr marL="457200" indent="-457200" algn="ctr">
              <a:buFontTx/>
              <a:buChar char="-"/>
            </a:pPr>
            <a:r>
              <a:rPr lang="en-GB" sz="2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At home?</a:t>
            </a:r>
          </a:p>
          <a:p>
            <a:pPr marL="457200" indent="-457200" algn="ctr">
              <a:buFontTx/>
              <a:buChar char="-"/>
            </a:pPr>
            <a:r>
              <a:rPr lang="en-GB" sz="2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At school?</a:t>
            </a:r>
            <a:endParaRPr lang="en-GB" sz="28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ctr"/>
            <a:r>
              <a:rPr lang="en-GB" sz="2800" dirty="0">
                <a:solidFill>
                  <a:srgbClr val="0070C0"/>
                </a:solidFill>
              </a:rPr>
              <a:t>Other?</a:t>
            </a:r>
            <a:endParaRPr lang="en-US" sz="2800" dirty="0">
              <a:solidFill>
                <a:srgbClr val="0070C0"/>
              </a:solidFill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4144" y="1564548"/>
            <a:ext cx="3905610" cy="2797173"/>
          </a:xfrm>
          <a:prstGeom prst="rect">
            <a:avLst/>
          </a:prstGeom>
          <a:ln>
            <a:solidFill>
              <a:srgbClr val="FF0000"/>
            </a:solidFill>
          </a:ln>
        </p:spPr>
      </p:pic>
    </p:spTree>
    <p:extLst>
      <p:ext uri="{BB962C8B-B14F-4D97-AF65-F5344CB8AC3E}">
        <p14:creationId xmlns:p14="http://schemas.microsoft.com/office/powerpoint/2010/main" val="15701561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450073" y="360560"/>
            <a:ext cx="558338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4000" b="1" dirty="0">
                <a:solidFill>
                  <a:srgbClr val="0070C0"/>
                </a:solidFill>
              </a:rPr>
              <a:t>Why – Mindful Listening?</a:t>
            </a:r>
            <a:endParaRPr lang="en-US" sz="4000" b="1" dirty="0">
              <a:solidFill>
                <a:srgbClr val="0070C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30199" y="4803853"/>
            <a:ext cx="848344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By </a:t>
            </a:r>
            <a:r>
              <a:rPr lang="en-US" sz="2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concentrating </a:t>
            </a:r>
            <a:r>
              <a:rPr lang="en-US" sz="2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on specific </a:t>
            </a:r>
            <a:r>
              <a:rPr lang="en-US" sz="2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sounds, </a:t>
            </a:r>
            <a:r>
              <a:rPr lang="en-US" sz="2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we </a:t>
            </a:r>
            <a:r>
              <a:rPr lang="en-US" sz="2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learn how to </a:t>
            </a:r>
            <a:r>
              <a:rPr lang="en-US" sz="2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direct our attention to where it is needed</a:t>
            </a:r>
            <a:r>
              <a:rPr lang="en-US" sz="2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. When there are lots of sounds, it is useful to be able to pick out and focus on just one at a time.</a:t>
            </a:r>
            <a:endParaRPr lang="en-US" sz="28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76390" y="1166374"/>
            <a:ext cx="79910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When </a:t>
            </a:r>
            <a:r>
              <a:rPr lang="en-US" sz="2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we </a:t>
            </a:r>
            <a:r>
              <a:rPr lang="en-US" sz="2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listen mindfully we </a:t>
            </a:r>
            <a:r>
              <a:rPr lang="en-US" sz="2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become more focused and </a:t>
            </a:r>
            <a:r>
              <a:rPr lang="en-US" sz="2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aware of the environment around us</a:t>
            </a:r>
            <a:endParaRPr lang="en-US" sz="28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659218" y="6488668"/>
            <a:ext cx="24847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dirty="0">
                <a:solidFill>
                  <a:srgbClr val="0070C0"/>
                </a:solidFill>
              </a:rPr>
              <a:t>Refer to P.52-3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8979" y="66334"/>
            <a:ext cx="23907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>
                <a:solidFill>
                  <a:srgbClr val="0070C0"/>
                </a:solidFill>
              </a:rPr>
              <a:t>Lesson background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5500" y="2298700"/>
            <a:ext cx="2400300" cy="2260600"/>
          </a:xfrm>
          <a:prstGeom prst="rect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252581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0" y="1406479"/>
            <a:ext cx="8897815" cy="58785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The reticular activating system (RAS) is the brain’s sensory filter</a:t>
            </a:r>
            <a:r>
              <a:rPr lang="en-US" sz="22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.</a:t>
            </a:r>
          </a:p>
          <a:p>
            <a:pPr algn="ctr"/>
            <a:endParaRPr lang="en-US" sz="22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ctr"/>
            <a:endParaRPr lang="en-US" sz="22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ctr"/>
            <a:endParaRPr lang="en-US" sz="220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ctr"/>
            <a:endParaRPr lang="en-US" sz="22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ctr"/>
            <a:endParaRPr lang="en-US" sz="220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ctr"/>
            <a:endParaRPr lang="en-US" sz="22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ctr"/>
            <a:r>
              <a:rPr lang="en-US" sz="2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We </a:t>
            </a:r>
            <a:r>
              <a:rPr lang="en-US" sz="22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get sensory information from </a:t>
            </a:r>
            <a:r>
              <a:rPr lang="en-US" sz="2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the world around us all the time </a:t>
            </a:r>
            <a:r>
              <a:rPr lang="en-US" sz="22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/>
            </a:r>
            <a:br>
              <a:rPr lang="en-US" sz="22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</a:br>
            <a:r>
              <a:rPr lang="en-US" sz="22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(</a:t>
            </a:r>
            <a:r>
              <a:rPr lang="en-US" sz="2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sounds, taste, touch</a:t>
            </a:r>
            <a:r>
              <a:rPr lang="en-US" sz="22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)</a:t>
            </a:r>
          </a:p>
          <a:p>
            <a:pPr algn="ctr"/>
            <a:endParaRPr lang="en-US" sz="22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ctr"/>
            <a:r>
              <a:rPr lang="en-US" sz="2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The brain cannot process all </a:t>
            </a:r>
            <a:r>
              <a:rPr lang="en-US" sz="22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this </a:t>
            </a:r>
            <a:r>
              <a:rPr lang="en-US" sz="2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sensory information coming in all at </a:t>
            </a:r>
            <a:r>
              <a:rPr lang="en-US" sz="22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once, so the RAS sorts and sifts the inputs so that we can make sense of some of the information and ignore other information we don’t need.</a:t>
            </a:r>
          </a:p>
          <a:p>
            <a:pPr algn="ctr"/>
            <a:endParaRPr lang="en-US" sz="22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ctr"/>
            <a:r>
              <a:rPr lang="en-US" sz="22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The RAS helps the brain to be </a:t>
            </a:r>
            <a:r>
              <a:rPr lang="en-US" sz="2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focused and alert. </a:t>
            </a:r>
          </a:p>
          <a:p>
            <a:pPr algn="ctr"/>
            <a:endParaRPr lang="en-US" sz="22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ctr"/>
            <a:endParaRPr lang="en-US" sz="22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659218" y="6470185"/>
            <a:ext cx="24847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dirty="0">
                <a:solidFill>
                  <a:srgbClr val="0070C0"/>
                </a:solidFill>
              </a:rPr>
              <a:t>Refer to P.53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9554" y="1973731"/>
            <a:ext cx="1898706" cy="1695592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sp>
        <p:nvSpPr>
          <p:cNvPr id="13" name="TextBox 12"/>
          <p:cNvSpPr txBox="1"/>
          <p:nvPr/>
        </p:nvSpPr>
        <p:spPr>
          <a:xfrm>
            <a:off x="-1" y="83040"/>
            <a:ext cx="28803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070C0"/>
                </a:solidFill>
              </a:rPr>
              <a:t>Brain </a:t>
            </a:r>
            <a:r>
              <a:rPr lang="en-US" b="1" dirty="0" smtClean="0">
                <a:solidFill>
                  <a:srgbClr val="0070C0"/>
                </a:solidFill>
              </a:rPr>
              <a:t>research</a:t>
            </a:r>
            <a:endParaRPr lang="en-US" b="1" dirty="0">
              <a:solidFill>
                <a:srgbClr val="0070C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828935" y="267706"/>
            <a:ext cx="5427511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0070C0"/>
                </a:solidFill>
              </a:rPr>
              <a:t>What’s happening in our brain </a:t>
            </a:r>
          </a:p>
          <a:p>
            <a:pPr algn="ctr"/>
            <a:r>
              <a:rPr lang="en-US" sz="3200" b="1" dirty="0" smtClean="0">
                <a:solidFill>
                  <a:srgbClr val="0070C0"/>
                </a:solidFill>
              </a:rPr>
              <a:t>when we listen mindfully?</a:t>
            </a:r>
          </a:p>
        </p:txBody>
      </p:sp>
    </p:spTree>
    <p:extLst>
      <p:ext uri="{BB962C8B-B14F-4D97-AF65-F5344CB8AC3E}">
        <p14:creationId xmlns:p14="http://schemas.microsoft.com/office/powerpoint/2010/main" val="1854628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-1" y="3794909"/>
            <a:ext cx="9143999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The </a:t>
            </a:r>
            <a:r>
              <a:rPr lang="en-US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RAS is like a sieve. </a:t>
            </a:r>
          </a:p>
          <a:p>
            <a:pPr algn="ctr"/>
            <a:endParaRPr lang="en-US" sz="1200" b="1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ctr"/>
            <a:r>
              <a:rPr lang="en-US" sz="2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Can you think of some of the sounds that the RAS lets through that are useful for us to hear </a:t>
            </a:r>
          </a:p>
          <a:p>
            <a:pPr marL="342900" indent="-342900" algn="ctr">
              <a:buFontTx/>
              <a:buChar char="-"/>
            </a:pPr>
            <a:r>
              <a:rPr lang="en-US" sz="2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at school?</a:t>
            </a:r>
          </a:p>
          <a:p>
            <a:pPr marL="342900" indent="-342900" algn="ctr">
              <a:buFontTx/>
              <a:buChar char="-"/>
            </a:pPr>
            <a:r>
              <a:rPr lang="en-US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o</a:t>
            </a:r>
            <a:r>
              <a:rPr lang="en-US" sz="2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utside all around us?</a:t>
            </a:r>
          </a:p>
          <a:p>
            <a:pPr algn="ctr"/>
            <a:r>
              <a:rPr lang="en-US" sz="2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What are some of the sounds we don’t want to focus on at school?</a:t>
            </a:r>
          </a:p>
          <a:p>
            <a:pPr algn="ctr"/>
            <a:r>
              <a:rPr lang="en-US" sz="2400" b="1" dirty="0" smtClean="0">
                <a:solidFill>
                  <a:srgbClr val="0070C0"/>
                </a:solidFill>
              </a:rPr>
              <a:t>Other?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659218" y="6370795"/>
            <a:ext cx="24847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mtClean="0">
                <a:solidFill>
                  <a:srgbClr val="0070C0"/>
                </a:solidFill>
              </a:rPr>
              <a:t>Refer to P.53 to adapt</a:t>
            </a:r>
            <a:endParaRPr lang="en-US">
              <a:solidFill>
                <a:srgbClr val="0070C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-1" y="63162"/>
            <a:ext cx="288031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smtClean="0">
                <a:solidFill>
                  <a:srgbClr val="0070C0"/>
                </a:solidFill>
              </a:rPr>
              <a:t>Brain Research</a:t>
            </a:r>
            <a:endParaRPr lang="en-US" sz="1600" b="1" dirty="0">
              <a:solidFill>
                <a:srgbClr val="0070C0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2348" y="1625629"/>
            <a:ext cx="4559300" cy="2039855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1828935" y="267706"/>
            <a:ext cx="5427511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0070C0"/>
                </a:solidFill>
              </a:rPr>
              <a:t>What’s happening in our brain </a:t>
            </a:r>
          </a:p>
          <a:p>
            <a:pPr algn="ctr"/>
            <a:r>
              <a:rPr lang="en-US" sz="3200" b="1" dirty="0" smtClean="0">
                <a:solidFill>
                  <a:srgbClr val="0070C0"/>
                </a:solidFill>
              </a:rPr>
              <a:t>when we listen mindfully?</a:t>
            </a:r>
          </a:p>
        </p:txBody>
      </p:sp>
    </p:spTree>
    <p:extLst>
      <p:ext uri="{BB962C8B-B14F-4D97-AF65-F5344CB8AC3E}">
        <p14:creationId xmlns:p14="http://schemas.microsoft.com/office/powerpoint/2010/main" val="602958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1776550" y="154182"/>
            <a:ext cx="5627393" cy="646331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0070C0"/>
                </a:solidFill>
                <a:latin typeface="Calibri" charset="0"/>
                <a:ea typeface="Calibri" charset="0"/>
                <a:cs typeface="Calibri" charset="0"/>
              </a:rPr>
              <a:t>Our Learning/Main Activity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580184" y="1755821"/>
            <a:ext cx="3300958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>
                <a:solidFill>
                  <a:schemeClr val="tx1">
                    <a:lumMod val="50000"/>
                    <a:lumOff val="50000"/>
                  </a:schemeClr>
                </a:solidFill>
                <a:latin typeface="Calibri" charset="0"/>
                <a:ea typeface="Calibri" charset="0"/>
                <a:cs typeface="Calibri" charset="0"/>
              </a:rPr>
              <a:t>Use/adapt the ideas in lesson 4 to develop a main activity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187858" y="6488668"/>
            <a:ext cx="29561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dirty="0">
                <a:solidFill>
                  <a:srgbClr val="0070C0"/>
                </a:solidFill>
              </a:rPr>
              <a:t>Refer to P.56</a:t>
            </a:r>
            <a:r>
              <a:rPr lang="en-US">
                <a:solidFill>
                  <a:srgbClr val="0070C0"/>
                </a:solidFill>
              </a:rPr>
              <a:t>, </a:t>
            </a:r>
            <a:r>
              <a:rPr lang="en-US" smtClean="0">
                <a:solidFill>
                  <a:srgbClr val="0070C0"/>
                </a:solidFill>
              </a:rPr>
              <a:t>P.154</a:t>
            </a:r>
            <a:endParaRPr lang="en-US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9618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6187858" y="6187869"/>
            <a:ext cx="29561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dirty="0" smtClean="0">
                <a:solidFill>
                  <a:srgbClr val="0070C0"/>
                </a:solidFill>
              </a:rPr>
              <a:t>Refer to P.56, P.154</a:t>
            </a:r>
            <a:endParaRPr lang="en-US" dirty="0">
              <a:solidFill>
                <a:srgbClr val="0070C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94296" y="92046"/>
            <a:ext cx="7013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0070C0"/>
                </a:solidFill>
              </a:rPr>
              <a:t>E.G</a:t>
            </a:r>
            <a:endParaRPr lang="en-US" sz="2400" b="1" dirty="0">
              <a:solidFill>
                <a:srgbClr val="0070C0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48622" y="1370585"/>
            <a:ext cx="607407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Listen to/guess the sounds </a:t>
            </a:r>
          </a:p>
          <a:p>
            <a:r>
              <a:rPr lang="en-US" sz="2000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(use/adapt ideas from guide)</a:t>
            </a:r>
          </a:p>
          <a:p>
            <a:endParaRPr lang="en-US" sz="28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r>
              <a:rPr lang="en-US" sz="2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Listen to the sounds as mindfully as you can?</a:t>
            </a:r>
          </a:p>
          <a:p>
            <a:endParaRPr lang="en-US" sz="28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r>
              <a:rPr lang="en-US" sz="2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What do you think the sounds are?</a:t>
            </a:r>
          </a:p>
          <a:p>
            <a:endParaRPr lang="en-US" sz="28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r>
              <a:rPr lang="en-US" sz="2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What parts of your brain are you using to listen to/</a:t>
            </a:r>
            <a:r>
              <a:rPr lang="en-US" sz="2800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recognise</a:t>
            </a:r>
            <a:r>
              <a:rPr lang="en-US" sz="2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the sounds</a:t>
            </a:r>
          </a:p>
          <a:p>
            <a:endParaRPr lang="en-US" sz="28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776550" y="154182"/>
            <a:ext cx="5627393" cy="646331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>
                <a:solidFill>
                  <a:srgbClr val="0070C0"/>
                </a:solidFill>
                <a:latin typeface="Calibri" charset="0"/>
                <a:ea typeface="Calibri" charset="0"/>
                <a:cs typeface="Calibri" charset="0"/>
              </a:rPr>
              <a:t>Our Learning/Main Activity</a:t>
            </a:r>
            <a:endParaRPr lang="en-US" sz="3600" b="1" dirty="0">
              <a:solidFill>
                <a:srgbClr val="0070C0"/>
              </a:solidFill>
              <a:latin typeface="Calibri" charset="0"/>
              <a:ea typeface="Calibri" charset="0"/>
              <a:cs typeface="Calibri" charset="0"/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2698" y="2205141"/>
            <a:ext cx="2486461" cy="25781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48622" y="6045539"/>
            <a:ext cx="51974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You may choose to use an online </a:t>
            </a:r>
            <a:r>
              <a:rPr lang="en-US" i="1" dirty="0" smtClean="0"/>
              <a:t>sound </a:t>
            </a:r>
            <a:r>
              <a:rPr lang="en-US" i="1" dirty="0"/>
              <a:t>game </a:t>
            </a:r>
          </a:p>
        </p:txBody>
      </p:sp>
    </p:spTree>
    <p:extLst>
      <p:ext uri="{BB962C8B-B14F-4D97-AF65-F5344CB8AC3E}">
        <p14:creationId xmlns:p14="http://schemas.microsoft.com/office/powerpoint/2010/main" val="1756959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16811" y="1610138"/>
            <a:ext cx="663460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sz="2400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endParaRPr lang="en-US" sz="24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2598473" y="347007"/>
            <a:ext cx="3627620" cy="646331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0070C0"/>
                </a:solidFill>
                <a:latin typeface="Calibri" charset="0"/>
                <a:ea typeface="Calibri" charset="0"/>
                <a:cs typeface="Calibri" charset="0"/>
              </a:rPr>
              <a:t>Reflect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94980" y="1794103"/>
            <a:ext cx="663460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>
                <a:solidFill>
                  <a:schemeClr val="tx1">
                    <a:lumMod val="50000"/>
                    <a:lumOff val="50000"/>
                  </a:schemeClr>
                </a:solidFill>
                <a:latin typeface="Calibri" charset="0"/>
                <a:ea typeface="Calibri" charset="0"/>
                <a:cs typeface="Calibri" charset="0"/>
              </a:rPr>
              <a:t>This </a:t>
            </a:r>
            <a:r>
              <a:rPr lang="en-GB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Calibri" charset="0"/>
                <a:ea typeface="Calibri" charset="0"/>
                <a:cs typeface="Calibri" charset="0"/>
              </a:rPr>
              <a:t>should refer back to the brain and explain how this is relevant to them in everyday life</a:t>
            </a:r>
          </a:p>
          <a:p>
            <a:pPr algn="ctr"/>
            <a:endParaRPr lang="en-GB" sz="2400" dirty="0">
              <a:solidFill>
                <a:schemeClr val="tx1">
                  <a:lumMod val="50000"/>
                  <a:lumOff val="50000"/>
                </a:schemeClr>
              </a:solidFill>
              <a:latin typeface="Calibri" charset="0"/>
              <a:ea typeface="Calibri" charset="0"/>
              <a:cs typeface="Calibri" charset="0"/>
            </a:endParaRPr>
          </a:p>
          <a:p>
            <a:pPr algn="ctr"/>
            <a:r>
              <a:rPr lang="en-GB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Calibri" charset="0"/>
                <a:ea typeface="Calibri" charset="0"/>
                <a:cs typeface="Calibri" charset="0"/>
              </a:rPr>
              <a:t>WHY IS IT IMPORTANT TO KNOW/DO THIS?</a:t>
            </a:r>
            <a:endParaRPr lang="en-US" sz="2400" dirty="0">
              <a:solidFill>
                <a:schemeClr val="tx1">
                  <a:lumMod val="50000"/>
                  <a:lumOff val="50000"/>
                </a:schemeClr>
              </a:solidFill>
              <a:latin typeface="Calibri" charset="0"/>
              <a:ea typeface="Calibri" charset="0"/>
              <a:cs typeface="Calibri" charset="0"/>
            </a:endParaRPr>
          </a:p>
          <a:p>
            <a:pPr algn="ctr"/>
            <a:endParaRPr lang="en-US" sz="2400" dirty="0">
              <a:latin typeface="Calibri" charset="0"/>
              <a:ea typeface="Calibri" charset="0"/>
              <a:cs typeface="Calibri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187858" y="6343145"/>
            <a:ext cx="29561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dirty="0">
                <a:solidFill>
                  <a:srgbClr val="0070C0"/>
                </a:solidFill>
              </a:rPr>
              <a:t>Refer to P.57</a:t>
            </a:r>
          </a:p>
        </p:txBody>
      </p:sp>
    </p:spTree>
    <p:extLst>
      <p:ext uri="{BB962C8B-B14F-4D97-AF65-F5344CB8AC3E}">
        <p14:creationId xmlns:p14="http://schemas.microsoft.com/office/powerpoint/2010/main" val="882597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94296" y="3510213"/>
            <a:ext cx="904970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Make a </a:t>
            </a:r>
            <a:r>
              <a:rPr lang="en-US" sz="2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list on post it </a:t>
            </a:r>
            <a:r>
              <a:rPr lang="en-US" sz="2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notes of ways you can stay focused </a:t>
            </a:r>
          </a:p>
          <a:p>
            <a:pPr algn="ctr"/>
            <a:r>
              <a:rPr lang="en-US" sz="2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on listening in school.</a:t>
            </a:r>
          </a:p>
          <a:p>
            <a:pPr algn="ctr"/>
            <a:endParaRPr lang="en-US" sz="28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ctr"/>
            <a:r>
              <a:rPr lang="en-US" sz="2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When you find you are struggling to focus on one sound, </a:t>
            </a:r>
          </a:p>
          <a:p>
            <a:pPr algn="ctr"/>
            <a:r>
              <a:rPr lang="en-US" sz="2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use the list to remind you of the strategies to help</a:t>
            </a:r>
            <a:endParaRPr lang="en-US" sz="28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560238" y="127029"/>
            <a:ext cx="3627620" cy="646331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0070C0"/>
                </a:solidFill>
                <a:latin typeface="Calibri" charset="0"/>
                <a:ea typeface="Calibri" charset="0"/>
                <a:cs typeface="Calibri" charset="0"/>
              </a:rPr>
              <a:t>Reflect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187858" y="6390609"/>
            <a:ext cx="29561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dirty="0">
                <a:solidFill>
                  <a:srgbClr val="0070C0"/>
                </a:solidFill>
              </a:rPr>
              <a:t>Refer to P.57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94296" y="92046"/>
            <a:ext cx="7013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70C0"/>
                </a:solidFill>
              </a:rPr>
              <a:t>E.G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7898" y="1160766"/>
            <a:ext cx="1892300" cy="1962041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7986884" y="2684277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376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48781</TotalTime>
  <Words>433</Words>
  <Application>Microsoft Macintosh PowerPoint</Application>
  <PresentationFormat>On-screen Show (4:3)</PresentationFormat>
  <Paragraphs>76</Paragraphs>
  <Slides>11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Calibri</vt:lpstr>
      <vt:lpstr>Calibri Light</vt:lpstr>
      <vt:lpstr>Arial</vt:lpstr>
      <vt:lpstr>Office Theme</vt:lpstr>
      <vt:lpstr>PowerPoint Presentation</vt:lpstr>
      <vt:lpstr>Unit 2 – Sharpening Your Senses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15.0033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Rachel Bailey</dc:creator>
  <cp:lastModifiedBy>Rachel Bailey</cp:lastModifiedBy>
  <cp:revision>140</cp:revision>
  <dcterms:created xsi:type="dcterms:W3CDTF">2018-01-31T09:58:46Z</dcterms:created>
  <dcterms:modified xsi:type="dcterms:W3CDTF">2019-01-08T11:41:02Z</dcterms:modified>
</cp:coreProperties>
</file>