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5" r:id="rId5"/>
    <p:sldId id="259" r:id="rId6"/>
    <p:sldId id="270" r:id="rId7"/>
    <p:sldId id="260" r:id="rId8"/>
    <p:sldId id="261" r:id="rId9"/>
    <p:sldId id="262" r:id="rId10"/>
    <p:sldId id="268" r:id="rId11"/>
    <p:sldId id="267" r:id="rId12"/>
    <p:sldId id="269" r:id="rId13"/>
    <p:sldId id="263" r:id="rId14"/>
    <p:sldId id="264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56" autoAdjust="0"/>
    <p:restoredTop sz="94660"/>
  </p:normalViewPr>
  <p:slideViewPr>
    <p:cSldViewPr snapToGrid="0">
      <p:cViewPr varScale="1">
        <p:scale>
          <a:sx n="53" d="100"/>
          <a:sy n="53" d="100"/>
        </p:scale>
        <p:origin x="7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F7AFFB9B-9FB8-469E-96F9-4D32314110B6}" type="datetimeFigureOut">
              <a:rPr lang="en-US" dirty="0"/>
              <a:t>11/19/2020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5560" y="4883024"/>
            <a:ext cx="4047239" cy="1195538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BDC27-E420-4878-9EE6-7B9656D6442A}" type="datetimeFigureOut">
              <a:rPr lang="en-US" dirty="0"/>
              <a:t>11/19/2020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F47CF-67C9-420C-80A5-E2069FF0C2DF}" type="datetimeFigureOut">
              <a:rPr lang="en-US" dirty="0"/>
              <a:t>11/19/2020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2DC73-F065-42F5-A9F2-D90B2E42A0B3}" type="datetimeFigureOut">
              <a:rPr lang="en-US" dirty="0"/>
              <a:t>11/19/2020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EA702-9B29-41CC-9BCC-3DF8A0D379FE}" type="datetimeFigureOut">
              <a:rPr lang="en-US" dirty="0"/>
              <a:t>11/19/2020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649AC-CB8F-4FF1-9A34-5861C74DD0A7}" type="datetimeFigureOut">
              <a:rPr lang="en-US" dirty="0"/>
              <a:t>11/19/2020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5CECA-2D3A-4680-9B49-752200DE467C}" type="datetimeFigureOut">
              <a:rPr lang="en-US" dirty="0"/>
              <a:t>11/19/2020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3BFE2-83B7-4B0A-B9D3-AB28331082B3}" type="datetimeFigureOut">
              <a:rPr lang="en-US" dirty="0"/>
              <a:t>11/19/2020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F78E3-FDA3-4D28-AAA2-0B81F349A39D}" type="datetimeFigureOut">
              <a:rPr lang="en-US" dirty="0"/>
              <a:t>11/19/2020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D2AC3-6A0B-4169-B1EA-E3AE8B351BDD}" type="datetimeFigureOut">
              <a:rPr lang="en-US" dirty="0"/>
              <a:t>11/19/2020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B9363-8B87-41B7-9F8E-64519CBB8F34}" type="datetimeFigureOut">
              <a:rPr lang="en-US" dirty="0"/>
              <a:t>11/19/2020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F5746-5284-4951-9F37-7AE924EDBCB7}" type="datetimeFigureOut">
              <a:rPr lang="en-US" dirty="0"/>
              <a:t>11/19/2020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98B29-7265-4A65-A2A4-6703C057B7C1}" type="datetimeFigureOut">
              <a:rPr lang="en-US" dirty="0"/>
              <a:t>11/19/2020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BA082-94DF-4C4B-A041-6624924AB0A8}" type="datetimeFigureOut">
              <a:rPr lang="en-US" dirty="0"/>
              <a:t>11/19/2020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686C4-3AB5-4E0C-86CA-FB108C350AA9}" type="datetimeFigureOut">
              <a:rPr lang="en-US" dirty="0"/>
              <a:t>11/19/2020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F1211-4E0C-4AB3-B04F-585959BDAFE8}" type="datetimeFigureOut">
              <a:rPr lang="en-US" dirty="0"/>
              <a:t>11/19/2020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DECAF-D3BE-4069-9C78-642ECCD01477}" type="datetimeFigureOut">
              <a:rPr lang="en-US" dirty="0"/>
              <a:t>11/19/2020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C35BB1C6-BF8F-4481-8AB2-603A1C8A906A}" type="datetimeFigureOut">
              <a:rPr lang="en-US" dirty="0"/>
              <a:t>11/19/2020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g"/><Relationship Id="rId13" Type="http://schemas.openxmlformats.org/officeDocument/2006/relationships/image" Target="../media/image18.jpg"/><Relationship Id="rId3" Type="http://schemas.openxmlformats.org/officeDocument/2006/relationships/image" Target="../media/image8.jpg"/><Relationship Id="rId7" Type="http://schemas.openxmlformats.org/officeDocument/2006/relationships/image" Target="../media/image12.jpg"/><Relationship Id="rId12" Type="http://schemas.openxmlformats.org/officeDocument/2006/relationships/image" Target="../media/image17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g"/><Relationship Id="rId11" Type="http://schemas.openxmlformats.org/officeDocument/2006/relationships/image" Target="../media/image16.jpg"/><Relationship Id="rId5" Type="http://schemas.openxmlformats.org/officeDocument/2006/relationships/image" Target="../media/image10.png"/><Relationship Id="rId10" Type="http://schemas.openxmlformats.org/officeDocument/2006/relationships/image" Target="../media/image15.jpg"/><Relationship Id="rId4" Type="http://schemas.openxmlformats.org/officeDocument/2006/relationships/image" Target="../media/image9.png"/><Relationship Id="rId9" Type="http://schemas.openxmlformats.org/officeDocument/2006/relationships/image" Target="../media/image14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776438" y="3419571"/>
            <a:ext cx="9755187" cy="550333"/>
          </a:xfrm>
        </p:spPr>
        <p:txBody>
          <a:bodyPr/>
          <a:lstStyle/>
          <a:p>
            <a:r>
              <a:rPr lang="en-GB" b="1" dirty="0" smtClean="0">
                <a:solidFill>
                  <a:schemeClr val="tx1"/>
                </a:solidFill>
              </a:rPr>
              <a:t>Westminster children’s university</a:t>
            </a:r>
          </a:p>
          <a:p>
            <a:r>
              <a:rPr lang="en-GB" b="1" dirty="0" smtClean="0">
                <a:solidFill>
                  <a:schemeClr val="tx1"/>
                </a:solidFill>
              </a:rPr>
              <a:t>Let’s start a journey together!</a:t>
            </a:r>
            <a:endParaRPr lang="en-GB" b="1" dirty="0">
              <a:solidFill>
                <a:schemeClr val="tx1"/>
              </a:solidFill>
            </a:endParaRPr>
          </a:p>
        </p:txBody>
      </p:sp>
      <p:pic>
        <p:nvPicPr>
          <p:cNvPr id="4" name="Picture 3" descr="Westminster logo.jpg"/>
          <p:cNvPicPr/>
          <p:nvPr/>
        </p:nvPicPr>
        <p:blipFill>
          <a:blip r:embed="rId2" cstate="print"/>
          <a:stretch>
            <a:fillRect/>
          </a:stretch>
        </p:blipFill>
        <p:spPr>
          <a:xfrm rot="21353097">
            <a:off x="1062795" y="601605"/>
            <a:ext cx="9182473" cy="2767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68741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Westminster logo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2090" y="448182"/>
            <a:ext cx="9716389" cy="315455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4097" y="3786187"/>
            <a:ext cx="7864381" cy="155390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090" y="3786187"/>
            <a:ext cx="1614806" cy="1434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2953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58546" y="726864"/>
            <a:ext cx="593140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Registered  organizations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are presented with a wide range </a:t>
            </a:r>
            <a:r>
              <a:rPr lang="en-US" sz="2800" dirty="0" smtClean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of free,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Learning Activities delivered by myriad partners called </a:t>
            </a:r>
            <a:r>
              <a:rPr lang="en-US" sz="2800" i="1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‘Learning Destinations’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These partners include museums, sports associations, local </a:t>
            </a:r>
            <a:r>
              <a:rPr lang="en-US" sz="2800" dirty="0" smtClean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and global businesses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and afterschool clubs to name but a </a:t>
            </a:r>
            <a:r>
              <a:rPr lang="en-US" sz="2800" dirty="0" smtClean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few. </a:t>
            </a:r>
          </a:p>
          <a:p>
            <a:endParaRPr lang="en-US" sz="28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US" sz="2800" dirty="0" smtClean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We will arrange, organize and coordinate your participation for you.</a:t>
            </a:r>
            <a:endParaRPr lang="en-GB" sz="28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7678" y="1110465"/>
            <a:ext cx="3744849" cy="313525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674218" y="0"/>
            <a:ext cx="84625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What happens when we join?</a:t>
            </a:r>
            <a:endParaRPr lang="en-US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56198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8403" y="739941"/>
            <a:ext cx="1042575" cy="107101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41" r="18218" b="-162"/>
          <a:stretch/>
        </p:blipFill>
        <p:spPr>
          <a:xfrm>
            <a:off x="2885858" y="739941"/>
            <a:ext cx="2399374" cy="121154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1294" y="857164"/>
            <a:ext cx="2230374" cy="123058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6305" y="354712"/>
            <a:ext cx="3105150" cy="175031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838" y="1915668"/>
            <a:ext cx="1866900" cy="19431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0978" y="2275332"/>
            <a:ext cx="1675638" cy="158343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8086" y="2275332"/>
            <a:ext cx="2066925" cy="143713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6481" y="2275332"/>
            <a:ext cx="2114550" cy="158343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214" y="3962506"/>
            <a:ext cx="3058097" cy="151083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2501" y="2275332"/>
            <a:ext cx="2257425" cy="172288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6616" y="4163569"/>
            <a:ext cx="2781300" cy="121958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8473" y="4199382"/>
            <a:ext cx="2943225" cy="1037081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899669" y="-29500"/>
            <a:ext cx="976325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What type of opportunities are available?</a:t>
            </a:r>
            <a:endParaRPr lang="en-US" sz="4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334569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6214" y="928119"/>
            <a:ext cx="1088745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Each learning experience is</a:t>
            </a:r>
            <a:r>
              <a:rPr lang="en-US" sz="2800" dirty="0">
                <a:latin typeface="Calibri" panose="020F050202020403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 accredited against our robust 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quality assurance framework, ‘</a:t>
            </a:r>
            <a:r>
              <a:rPr lang="en-US" sz="2800" i="1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Planning for Learning</a:t>
            </a:r>
            <a:r>
              <a:rPr lang="en-US" sz="2800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’</a:t>
            </a:r>
            <a:r>
              <a:rPr lang="en-US" sz="2800" dirty="0">
                <a:latin typeface="Calibri" panose="020F050202020403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, ensuring that learning offered anywhere across the CU network is of the same high standard, irrespective of location or subject </a:t>
            </a:r>
            <a:r>
              <a:rPr lang="en-US" sz="2800" dirty="0" smtClean="0">
                <a:latin typeface="Calibri" panose="020F050202020403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area. </a:t>
            </a:r>
          </a:p>
          <a:p>
            <a:pPr algn="just">
              <a:spcAft>
                <a:spcPts val="0"/>
              </a:spcAft>
            </a:pPr>
            <a:r>
              <a:rPr lang="en-US" sz="2800" dirty="0" smtClean="0">
                <a:latin typeface="Calibri" panose="020F050202020403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We will check ,arrange experiences with providers for you. </a:t>
            </a:r>
          </a:p>
          <a:p>
            <a:pPr algn="just">
              <a:spcAft>
                <a:spcPts val="0"/>
              </a:spcAft>
            </a:pPr>
            <a:endParaRPr lang="en-US" sz="2800" dirty="0">
              <a:latin typeface="Calibri" panose="020F0502020204030204" pitchFamily="34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algn="just">
              <a:spcAft>
                <a:spcPts val="0"/>
              </a:spcAft>
            </a:pPr>
            <a:r>
              <a:rPr lang="en-US" sz="2800" dirty="0" smtClean="0">
                <a:latin typeface="Calibri" panose="020F050202020403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We believe that financial position should never</a:t>
            </a:r>
          </a:p>
          <a:p>
            <a:pPr algn="just">
              <a:spcAft>
                <a:spcPts val="0"/>
              </a:spcAft>
            </a:pPr>
            <a:r>
              <a:rPr lang="en-US" sz="2800" dirty="0" smtClean="0">
                <a:latin typeface="Calibri" panose="020F050202020403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 limit access, so we will negotiate experiences </a:t>
            </a:r>
          </a:p>
          <a:p>
            <a:pPr algn="just">
              <a:spcAft>
                <a:spcPts val="0"/>
              </a:spcAft>
            </a:pPr>
            <a:r>
              <a:rPr lang="en-US" sz="2800" dirty="0" smtClean="0">
                <a:latin typeface="Calibri" panose="020F050202020403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for you that are free </a:t>
            </a:r>
          </a:p>
          <a:p>
            <a:pPr algn="just">
              <a:spcAft>
                <a:spcPts val="0"/>
              </a:spcAft>
            </a:pPr>
            <a:r>
              <a:rPr lang="en-US" sz="2800" dirty="0" smtClean="0">
                <a:latin typeface="Calibri" panose="020F050202020403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or support them so that they are free to you.</a:t>
            </a:r>
            <a:endParaRPr lang="en-GB" sz="2800" dirty="0"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9515" y="3128721"/>
            <a:ext cx="1764155" cy="197362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Rectangle 3"/>
          <p:cNvSpPr/>
          <p:nvPr/>
        </p:nvSpPr>
        <p:spPr>
          <a:xfrm>
            <a:off x="2094738" y="0"/>
            <a:ext cx="754533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Accrediting Opportunities</a:t>
            </a:r>
            <a:endParaRPr lang="en-US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758672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635125" y="696913"/>
            <a:ext cx="8832850" cy="327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 algn="ctr" defTabSz="914400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GB" altLang="en-US" b="1" dirty="0" smtClean="0">
                <a:solidFill>
                  <a:srgbClr val="33CC33"/>
                </a:solidFill>
                <a:latin typeface="Arial" panose="020B0604020202020204" pitchFamily="34" charset="0"/>
              </a:rPr>
              <a:t>Credit Targets</a:t>
            </a:r>
          </a:p>
          <a:p>
            <a:pPr algn="ctr" defTabSz="914400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GB" altLang="en-US" dirty="0" smtClean="0">
                <a:solidFill>
                  <a:srgbClr val="000000"/>
                </a:solidFill>
                <a:latin typeface="Arial" panose="020B0604020202020204" pitchFamily="34" charset="0"/>
              </a:rPr>
              <a:t>Children’s University Undergraduate Level </a:t>
            </a:r>
          </a:p>
          <a:p>
            <a:pPr algn="ctr" defTabSz="914400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GB" altLang="en-US" dirty="0" smtClean="0">
                <a:solidFill>
                  <a:srgbClr val="000000"/>
                </a:solidFill>
                <a:latin typeface="Arial" panose="020B0604020202020204" pitchFamily="34" charset="0"/>
              </a:rPr>
              <a:t>30 to 400 hours of learning</a:t>
            </a:r>
          </a:p>
          <a:p>
            <a:pPr defTabSz="914400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GB" altLang="en-US" dirty="0" smtClean="0">
                <a:solidFill>
                  <a:srgbClr val="000000"/>
                </a:solidFill>
                <a:latin typeface="Arial" panose="020B0604020202020204" pitchFamily="34" charset="0"/>
              </a:rPr>
              <a:t>			</a:t>
            </a:r>
            <a:r>
              <a:rPr lang="en-GB" altLang="en-US" dirty="0" smtClean="0">
                <a:solidFill>
                  <a:srgbClr val="CC3300"/>
                </a:solidFill>
                <a:latin typeface="Arial" panose="020B0604020202020204" pitchFamily="34" charset="0"/>
              </a:rPr>
              <a:t>Bronze</a:t>
            </a:r>
            <a:r>
              <a:rPr lang="en-GB" altLang="en-US" dirty="0" smtClean="0">
                <a:solidFill>
                  <a:srgbClr val="000000"/>
                </a:solidFill>
                <a:latin typeface="Arial" panose="020B0604020202020204" pitchFamily="34" charset="0"/>
              </a:rPr>
              <a:t>	</a:t>
            </a:r>
            <a:r>
              <a:rPr lang="en-GB" altLang="en-US" dirty="0" smtClean="0">
                <a:solidFill>
                  <a:srgbClr val="808080"/>
                </a:solidFill>
                <a:latin typeface="Arial" panose="020B0604020202020204" pitchFamily="34" charset="0"/>
              </a:rPr>
              <a:t>Silver</a:t>
            </a:r>
            <a:r>
              <a:rPr lang="en-GB" altLang="en-US" dirty="0" smtClean="0">
                <a:solidFill>
                  <a:srgbClr val="000000"/>
                </a:solidFill>
                <a:latin typeface="Arial" panose="020B0604020202020204" pitchFamily="34" charset="0"/>
              </a:rPr>
              <a:t>	       	</a:t>
            </a:r>
            <a:r>
              <a:rPr lang="en-GB" altLang="en-US" dirty="0" smtClean="0">
                <a:solidFill>
                  <a:srgbClr val="FFCC00"/>
                </a:solidFill>
                <a:latin typeface="Arial" panose="020B0604020202020204" pitchFamily="34" charset="0"/>
              </a:rPr>
              <a:t>Gold</a:t>
            </a:r>
          </a:p>
          <a:p>
            <a:pPr defTabSz="914400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GB" altLang="en-US" dirty="0" smtClean="0">
                <a:solidFill>
                  <a:srgbClr val="000000"/>
                </a:solidFill>
                <a:latin typeface="Arial" panose="020B0604020202020204" pitchFamily="34" charset="0"/>
              </a:rPr>
              <a:t>Awards 		</a:t>
            </a:r>
            <a:r>
              <a:rPr lang="en-GB" altLang="en-US" dirty="0" smtClean="0">
                <a:solidFill>
                  <a:srgbClr val="CC3300"/>
                </a:solidFill>
                <a:latin typeface="Arial" panose="020B0604020202020204" pitchFamily="34" charset="0"/>
              </a:rPr>
              <a:t>30</a:t>
            </a:r>
            <a:r>
              <a:rPr lang="en-GB" altLang="en-US" dirty="0" smtClean="0">
                <a:solidFill>
                  <a:srgbClr val="000000"/>
                </a:solidFill>
                <a:latin typeface="Arial" panose="020B0604020202020204" pitchFamily="34" charset="0"/>
              </a:rPr>
              <a:t>		</a:t>
            </a:r>
            <a:r>
              <a:rPr lang="en-GB" altLang="en-US" dirty="0" smtClean="0">
                <a:solidFill>
                  <a:srgbClr val="808080"/>
                </a:solidFill>
                <a:latin typeface="Arial" panose="020B0604020202020204" pitchFamily="34" charset="0"/>
              </a:rPr>
              <a:t>65</a:t>
            </a:r>
            <a:r>
              <a:rPr lang="en-GB" altLang="en-US" dirty="0" smtClean="0">
                <a:solidFill>
                  <a:srgbClr val="000000"/>
                </a:solidFill>
                <a:latin typeface="Arial" panose="020B0604020202020204" pitchFamily="34" charset="0"/>
              </a:rPr>
              <a:t>		</a:t>
            </a:r>
            <a:r>
              <a:rPr lang="en-GB" altLang="en-US" dirty="0" smtClean="0">
                <a:solidFill>
                  <a:srgbClr val="FFCC00"/>
                </a:solidFill>
                <a:latin typeface="Arial" panose="020B0604020202020204" pitchFamily="34" charset="0"/>
              </a:rPr>
              <a:t>100</a:t>
            </a:r>
          </a:p>
          <a:p>
            <a:pPr defTabSz="914400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GB" altLang="en-US" dirty="0" smtClean="0">
                <a:solidFill>
                  <a:srgbClr val="000000"/>
                </a:solidFill>
                <a:latin typeface="Arial" panose="020B0604020202020204" pitchFamily="34" charset="0"/>
              </a:rPr>
              <a:t>Certificate		</a:t>
            </a:r>
            <a:r>
              <a:rPr lang="en-GB" altLang="en-US" dirty="0" smtClean="0">
                <a:solidFill>
                  <a:srgbClr val="CC3300"/>
                </a:solidFill>
                <a:latin typeface="Arial" panose="020B0604020202020204" pitchFamily="34" charset="0"/>
              </a:rPr>
              <a:t>130</a:t>
            </a:r>
            <a:r>
              <a:rPr lang="en-GB" altLang="en-US" dirty="0" smtClean="0">
                <a:solidFill>
                  <a:srgbClr val="000000"/>
                </a:solidFill>
                <a:latin typeface="Arial" panose="020B0604020202020204" pitchFamily="34" charset="0"/>
              </a:rPr>
              <a:t>		</a:t>
            </a:r>
            <a:r>
              <a:rPr lang="en-GB" altLang="en-US" dirty="0" smtClean="0">
                <a:solidFill>
                  <a:srgbClr val="808080"/>
                </a:solidFill>
                <a:latin typeface="Arial" panose="020B0604020202020204" pitchFamily="34" charset="0"/>
              </a:rPr>
              <a:t>165</a:t>
            </a:r>
            <a:r>
              <a:rPr lang="en-GB" altLang="en-US" dirty="0" smtClean="0">
                <a:solidFill>
                  <a:srgbClr val="000000"/>
                </a:solidFill>
                <a:latin typeface="Arial" panose="020B0604020202020204" pitchFamily="34" charset="0"/>
              </a:rPr>
              <a:t>		</a:t>
            </a:r>
            <a:r>
              <a:rPr lang="en-GB" altLang="en-US" dirty="0" smtClean="0">
                <a:solidFill>
                  <a:srgbClr val="FFCC00"/>
                </a:solidFill>
                <a:latin typeface="Arial" panose="020B0604020202020204" pitchFamily="34" charset="0"/>
              </a:rPr>
              <a:t>200</a:t>
            </a:r>
          </a:p>
          <a:p>
            <a:pPr defTabSz="914400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GB" altLang="en-US" dirty="0" smtClean="0">
                <a:solidFill>
                  <a:srgbClr val="000000"/>
                </a:solidFill>
                <a:latin typeface="Arial" panose="020B0604020202020204" pitchFamily="34" charset="0"/>
              </a:rPr>
              <a:t>Diploma		</a:t>
            </a:r>
            <a:r>
              <a:rPr lang="en-GB" altLang="en-US" dirty="0" smtClean="0">
                <a:solidFill>
                  <a:srgbClr val="CC3300"/>
                </a:solidFill>
                <a:latin typeface="Arial" panose="020B0604020202020204" pitchFamily="34" charset="0"/>
              </a:rPr>
              <a:t>230</a:t>
            </a:r>
            <a:r>
              <a:rPr lang="en-GB" altLang="en-US" dirty="0" smtClean="0">
                <a:solidFill>
                  <a:srgbClr val="000000"/>
                </a:solidFill>
                <a:latin typeface="Arial" panose="020B0604020202020204" pitchFamily="34" charset="0"/>
              </a:rPr>
              <a:t>		</a:t>
            </a:r>
            <a:r>
              <a:rPr lang="en-GB" altLang="en-US" dirty="0" smtClean="0">
                <a:solidFill>
                  <a:srgbClr val="808080"/>
                </a:solidFill>
                <a:latin typeface="Arial" panose="020B0604020202020204" pitchFamily="34" charset="0"/>
              </a:rPr>
              <a:t>265</a:t>
            </a:r>
            <a:r>
              <a:rPr lang="en-GB" altLang="en-US" dirty="0" smtClean="0">
                <a:solidFill>
                  <a:srgbClr val="000000"/>
                </a:solidFill>
                <a:latin typeface="Arial" panose="020B0604020202020204" pitchFamily="34" charset="0"/>
              </a:rPr>
              <a:t>		</a:t>
            </a:r>
            <a:r>
              <a:rPr lang="en-GB" altLang="en-US" dirty="0" smtClean="0">
                <a:solidFill>
                  <a:srgbClr val="FFCC00"/>
                </a:solidFill>
                <a:latin typeface="Arial" panose="020B0604020202020204" pitchFamily="34" charset="0"/>
              </a:rPr>
              <a:t>300</a:t>
            </a:r>
          </a:p>
          <a:p>
            <a:pPr defTabSz="914400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GB" altLang="en-US" dirty="0" smtClean="0">
                <a:solidFill>
                  <a:srgbClr val="000000"/>
                </a:solidFill>
                <a:latin typeface="Arial" panose="020B0604020202020204" pitchFamily="34" charset="0"/>
              </a:rPr>
              <a:t>Degree		</a:t>
            </a:r>
            <a:r>
              <a:rPr lang="en-GB" altLang="en-US" dirty="0" smtClean="0">
                <a:solidFill>
                  <a:srgbClr val="CC3300"/>
                </a:solidFill>
                <a:latin typeface="Arial" panose="020B0604020202020204" pitchFamily="34" charset="0"/>
              </a:rPr>
              <a:t>330</a:t>
            </a:r>
            <a:r>
              <a:rPr lang="en-GB" altLang="en-US" dirty="0" smtClean="0">
                <a:solidFill>
                  <a:srgbClr val="000000"/>
                </a:solidFill>
                <a:latin typeface="Arial" panose="020B0604020202020204" pitchFamily="34" charset="0"/>
              </a:rPr>
              <a:t>		</a:t>
            </a:r>
            <a:r>
              <a:rPr lang="en-GB" altLang="en-US" dirty="0" smtClean="0">
                <a:solidFill>
                  <a:srgbClr val="808080"/>
                </a:solidFill>
                <a:latin typeface="Arial" panose="020B0604020202020204" pitchFamily="34" charset="0"/>
              </a:rPr>
              <a:t>365</a:t>
            </a:r>
            <a:r>
              <a:rPr lang="en-GB" altLang="en-US" dirty="0" smtClean="0">
                <a:solidFill>
                  <a:srgbClr val="000000"/>
                </a:solidFill>
                <a:latin typeface="Arial" panose="020B0604020202020204" pitchFamily="34" charset="0"/>
              </a:rPr>
              <a:t>		</a:t>
            </a:r>
            <a:r>
              <a:rPr lang="en-GB" altLang="en-US" dirty="0" smtClean="0">
                <a:solidFill>
                  <a:srgbClr val="FFCC00"/>
                </a:solidFill>
                <a:latin typeface="Arial" panose="020B0604020202020204" pitchFamily="34" charset="0"/>
              </a:rPr>
              <a:t>400</a:t>
            </a:r>
          </a:p>
        </p:txBody>
      </p:sp>
      <p:sp>
        <p:nvSpPr>
          <p:cNvPr id="5" name="Rectangle 4"/>
          <p:cNvSpPr/>
          <p:nvPr/>
        </p:nvSpPr>
        <p:spPr>
          <a:xfrm>
            <a:off x="2734931" y="112138"/>
            <a:ext cx="697819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Undergraduate levels for Accreditation</a:t>
            </a:r>
            <a:endParaRPr lang="en-US" sz="32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79144" y="5545943"/>
            <a:ext cx="110897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HOW DO ACREDDITATION LEVELS WORK?</a:t>
            </a:r>
            <a:endParaRPr lang="en-US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500" y="404525"/>
            <a:ext cx="1619250" cy="17145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3176" y="696913"/>
            <a:ext cx="161925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5379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1104" y="357277"/>
            <a:ext cx="1097889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sz="2800" dirty="0" smtClean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Recognition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of effort and achievement is central to the </a:t>
            </a:r>
            <a:r>
              <a:rPr lang="en-US" sz="2800" dirty="0" smtClean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program's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success. Each time a child completes a Learning Activity they receive a stamp, or credit, in their CU </a:t>
            </a:r>
            <a:r>
              <a:rPr lang="en-US" sz="2800" i="1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‘Passport to Learning’.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One hour of learning equals one credit. Sufficient earned credits earn CU Certificates of Achievement across 3 </a:t>
            </a:r>
            <a:r>
              <a:rPr lang="en-US" sz="2800" dirty="0" smtClean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levels: undergraduate,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postgraduate and fellowship</a:t>
            </a:r>
            <a:r>
              <a:rPr lang="en-US" sz="2800" dirty="0" smtClean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algn="just">
              <a:spcAft>
                <a:spcPts val="0"/>
              </a:spcAft>
            </a:pPr>
            <a:r>
              <a:rPr lang="en-US" sz="2800" dirty="0" smtClean="0">
                <a:effectLst/>
                <a:latin typeface="Calibri" panose="020F050202020403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Last year alone, our partner school </a:t>
            </a:r>
          </a:p>
          <a:p>
            <a:pPr algn="just">
              <a:spcAft>
                <a:spcPts val="0"/>
              </a:spcAft>
            </a:pPr>
            <a:r>
              <a:rPr lang="en-US" sz="2800" dirty="0" smtClean="0">
                <a:effectLst/>
                <a:latin typeface="Calibri" panose="020F050202020403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students earned </a:t>
            </a:r>
            <a:r>
              <a:rPr lang="en-US" sz="2800" dirty="0" smtClean="0">
                <a:latin typeface="Calibri" panose="020F050202020403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81000 extracurricular</a:t>
            </a:r>
          </a:p>
          <a:p>
            <a:pPr algn="just">
              <a:spcAft>
                <a:spcPts val="0"/>
              </a:spcAft>
            </a:pPr>
            <a:r>
              <a:rPr lang="en-US" sz="2800" dirty="0" smtClean="0">
                <a:latin typeface="Calibri" panose="020F050202020403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 hours!</a:t>
            </a:r>
            <a:endParaRPr lang="en-GB" sz="2800" dirty="0"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6367" y="2713774"/>
            <a:ext cx="4683633" cy="335784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Rectangle 3"/>
          <p:cNvSpPr/>
          <p:nvPr/>
        </p:nvSpPr>
        <p:spPr>
          <a:xfrm>
            <a:off x="451104" y="4060831"/>
            <a:ext cx="57166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Stamps and Credits</a:t>
            </a:r>
            <a:endParaRPr lang="en-US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462417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0584" y="19050"/>
            <a:ext cx="1050340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Awards are presented at CU Graduation ceremonies held </a:t>
            </a:r>
            <a:r>
              <a:rPr lang="en-US" sz="2800" dirty="0" smtClean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at Kensington Town Hall.</a:t>
            </a:r>
          </a:p>
          <a:p>
            <a:pPr algn="just">
              <a:spcAft>
                <a:spcPts val="0"/>
              </a:spcAft>
            </a:pPr>
            <a:r>
              <a:rPr lang="en-US" sz="2800" dirty="0" smtClean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ceremonies are closely modelled on </a:t>
            </a:r>
            <a:r>
              <a:rPr lang="en-US" sz="2800" dirty="0" smtClean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‘grown up’ version, with </a:t>
            </a:r>
            <a:r>
              <a:rPr lang="en-US" sz="2800" dirty="0" smtClean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caps and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gowns and parents </a:t>
            </a:r>
            <a:endParaRPr lang="en-US" sz="2800" dirty="0" smtClean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spcAft>
                <a:spcPts val="0"/>
              </a:spcAft>
            </a:pPr>
            <a:r>
              <a:rPr lang="en-US" sz="2800" dirty="0" smtClean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watching proudly in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</a:t>
            </a:r>
            <a:endParaRPr lang="en-US" sz="2800" dirty="0" smtClean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spcAft>
                <a:spcPts val="0"/>
              </a:spcAft>
            </a:pPr>
            <a:r>
              <a:rPr lang="en-US" sz="2800" dirty="0" smtClean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audience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GB" sz="2800" dirty="0"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Z:\7.  Marketing\4. Collected and Reduced Image Collection\Graduations\Miscellaneous\WCA_005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0134" y="1879890"/>
            <a:ext cx="7351776" cy="404164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522351" y="2869662"/>
            <a:ext cx="3176016" cy="35394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We will hold a graduation</a:t>
            </a:r>
          </a:p>
          <a:p>
            <a:pPr algn="ctr"/>
            <a:r>
              <a:rPr lang="en-US" sz="32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just for you, annually;</a:t>
            </a:r>
          </a:p>
          <a:p>
            <a:pPr algn="ctr"/>
            <a:r>
              <a:rPr lang="en-US" sz="32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You can earn awards for 1000+ hours!</a:t>
            </a:r>
            <a:endParaRPr lang="en-US" sz="32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174640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150" y="173558"/>
            <a:ext cx="4907350" cy="476255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8360" y="173558"/>
            <a:ext cx="4941140" cy="476161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079318" y="4770019"/>
            <a:ext cx="1000778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We will coordinate a quarterly offer for you</a:t>
            </a:r>
            <a:endParaRPr lang="en-US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02317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0208" y="237744"/>
            <a:ext cx="1149096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rgbClr val="000000"/>
                </a:solidFill>
                <a:latin typeface="Calibri" panose="020F0502020204030204" pitchFamily="34" charset="0"/>
              </a:rPr>
              <a:t>We know that many schools and extra-curricular </a:t>
            </a:r>
            <a:r>
              <a:rPr lang="en-US" sz="36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organizations have </a:t>
            </a:r>
            <a:r>
              <a:rPr lang="en-US" sz="3600" dirty="0">
                <a:solidFill>
                  <a:srgbClr val="000000"/>
                </a:solidFill>
                <a:latin typeface="Calibri" panose="020F0502020204030204" pitchFamily="34" charset="0"/>
              </a:rPr>
              <a:t>been quickly adapting their delivery to take into account closures due to coronavirus</a:t>
            </a:r>
            <a:r>
              <a:rPr lang="en-US" sz="36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.</a:t>
            </a:r>
          </a:p>
          <a:p>
            <a:r>
              <a:rPr lang="en-US" sz="36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US" sz="3600" dirty="0">
                <a:solidFill>
                  <a:srgbClr val="000000"/>
                </a:solidFill>
                <a:latin typeface="Calibri" panose="020F0502020204030204" pitchFamily="34" charset="0"/>
              </a:rPr>
              <a:t>We have been working hard to support </a:t>
            </a:r>
            <a:r>
              <a:rPr lang="en-US" sz="36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educators in continuing to </a:t>
            </a:r>
            <a:r>
              <a:rPr lang="en-US" sz="3600" dirty="0">
                <a:solidFill>
                  <a:srgbClr val="000000"/>
                </a:solidFill>
                <a:latin typeface="Calibri" panose="020F0502020204030204" pitchFamily="34" charset="0"/>
              </a:rPr>
              <a:t>engage with children, young people and their families during this difficult time. </a:t>
            </a:r>
            <a:endParaRPr lang="en-US" sz="3600" dirty="0" smtClean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en-US" sz="3600" dirty="0">
                <a:solidFill>
                  <a:srgbClr val="000000"/>
                </a:solidFill>
                <a:latin typeface="Calibri" panose="020F0502020204030204" pitchFamily="34" charset="0"/>
              </a:rPr>
              <a:t>W</a:t>
            </a:r>
            <a:r>
              <a:rPr lang="en-US" sz="36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e </a:t>
            </a:r>
            <a:r>
              <a:rPr lang="en-US" sz="3600" dirty="0">
                <a:solidFill>
                  <a:srgbClr val="000000"/>
                </a:solidFill>
                <a:latin typeface="Calibri" panose="020F0502020204030204" pitchFamily="34" charset="0"/>
              </a:rPr>
              <a:t>have been busy </a:t>
            </a:r>
            <a:r>
              <a:rPr lang="en-US" sz="36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uploading and updating </a:t>
            </a:r>
            <a:r>
              <a:rPr lang="en-US" sz="3600" dirty="0">
                <a:solidFill>
                  <a:srgbClr val="000000"/>
                </a:solidFill>
                <a:latin typeface="Calibri" panose="020F0502020204030204" pitchFamily="34" charset="0"/>
              </a:rPr>
              <a:t>content on our website so that you will have plenty of exciting things to do, even if you are not in school or able to travel at the moment.</a:t>
            </a:r>
            <a:endParaRPr lang="en-GB" sz="3600" dirty="0"/>
          </a:p>
        </p:txBody>
      </p:sp>
      <p:sp>
        <p:nvSpPr>
          <p:cNvPr id="3" name="Rectangle 2"/>
          <p:cNvSpPr/>
          <p:nvPr/>
        </p:nvSpPr>
        <p:spPr>
          <a:xfrm>
            <a:off x="336639" y="5527655"/>
            <a:ext cx="108237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What about the current restrictions?</a:t>
            </a:r>
            <a:endParaRPr lang="en-US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076005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0550" y="-1219200"/>
            <a:ext cx="13258800" cy="7791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5806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66928" y="174397"/>
            <a:ext cx="1089964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rgbClr val="000000"/>
                </a:solidFill>
                <a:latin typeface="Calibri" panose="020F0502020204030204" pitchFamily="34" charset="0"/>
              </a:rPr>
              <a:t>Our aim is to offer virtual ,extracurricular activity so that educators can engage in our offer through our website with their students; easing the burden on educators to produce online packages of content and allowing participants to generate hours online and at home until such time we can resume our normal activity. </a:t>
            </a:r>
            <a:endParaRPr lang="en-US" sz="2800" dirty="0" smtClean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en-US" sz="28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There are 83 online opportunities currently active ,with three virtual events in planning for November-December.</a:t>
            </a:r>
            <a:endParaRPr lang="en-GB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9" t="11405" r="1" b="6200"/>
          <a:stretch/>
        </p:blipFill>
        <p:spPr>
          <a:xfrm rot="10800000">
            <a:off x="6126653" y="3215130"/>
            <a:ext cx="5339923" cy="29759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76829" y="3062730"/>
            <a:ext cx="5339923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Our online </a:t>
            </a:r>
          </a:p>
          <a:p>
            <a:pPr algn="ctr"/>
            <a:r>
              <a:rPr lang="en-US" sz="5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</a:t>
            </a:r>
            <a:r>
              <a:rPr lang="en-US" sz="54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ommitment</a:t>
            </a:r>
          </a:p>
          <a:p>
            <a:pPr algn="ctr"/>
            <a:r>
              <a:rPr lang="en-US" sz="5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t</a:t>
            </a:r>
            <a:r>
              <a:rPr lang="en-US" sz="5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o extracurricular</a:t>
            </a:r>
          </a:p>
          <a:p>
            <a:pPr algn="ctr"/>
            <a:r>
              <a:rPr lang="en-US" sz="54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learning</a:t>
            </a:r>
            <a:endParaRPr lang="en-US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049738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74" t="15334" r="131" b="-402"/>
          <a:stretch/>
        </p:blipFill>
        <p:spPr>
          <a:xfrm>
            <a:off x="0" y="-310896"/>
            <a:ext cx="11814048" cy="678484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881821" y="3246120"/>
            <a:ext cx="2770246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You can take part </a:t>
            </a:r>
          </a:p>
          <a:p>
            <a:pPr algn="ctr"/>
            <a:r>
              <a:rPr lang="en-US" sz="28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remotely</a:t>
            </a:r>
            <a:endParaRPr lang="en-US" sz="28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757249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1588770" y="190744"/>
            <a:ext cx="1271397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10485" algn="just">
              <a:spcAft>
                <a:spcPts val="0"/>
              </a:spcAft>
            </a:pP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CU builds confidence and nurtures critical life skills such as the ability to work as part of a team, effective communication, resilience and use of initiative</a:t>
            </a:r>
            <a:r>
              <a:rPr lang="en-US" sz="2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2610485" algn="just">
              <a:spcAft>
                <a:spcPts val="0"/>
              </a:spcAft>
            </a:pPr>
            <a:r>
              <a:rPr lang="en-US" sz="2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These are all attributes highly prized by employers.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Finally, CU motivates young people to get involved in positive </a:t>
            </a:r>
            <a:r>
              <a:rPr lang="en-US" sz="2800" dirty="0" smtClean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out-of-school and extracurricular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activities, significantly reducing the likelihood of them participating in negative/anti-social </a:t>
            </a:r>
            <a:r>
              <a:rPr lang="en-US" sz="2800" dirty="0" smtClean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activity,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now or in later life.</a:t>
            </a:r>
            <a:endParaRPr lang="en-GB" sz="2800" dirty="0"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1962" y="3299287"/>
            <a:ext cx="3519488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36574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in Event">
  <a:themeElements>
    <a:clrScheme name="Main Event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Main Event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in Even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1EFBDE3-1A95-4E3D-81AD-1F53D65BEA0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TM04033927[[fn=Main Event]]</Template>
  <TotalTime>109</TotalTime>
  <Words>630</Words>
  <Application>Microsoft Office PowerPoint</Application>
  <PresentationFormat>Widescreen</PresentationFormat>
  <Paragraphs>52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Cambria</vt:lpstr>
      <vt:lpstr>Impact</vt:lpstr>
      <vt:lpstr>Times New Roman</vt:lpstr>
      <vt:lpstr>Main Event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Stella Wilson</dc:creator>
  <cp:lastModifiedBy>Stella Wilson</cp:lastModifiedBy>
  <cp:revision>11</cp:revision>
  <dcterms:created xsi:type="dcterms:W3CDTF">2020-11-03T12:08:53Z</dcterms:created>
  <dcterms:modified xsi:type="dcterms:W3CDTF">2020-11-19T13:10:28Z</dcterms:modified>
</cp:coreProperties>
</file>