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1"/>
  </p:notesMasterIdLst>
  <p:sldIdLst>
    <p:sldId id="258" r:id="rId2"/>
    <p:sldId id="291" r:id="rId3"/>
    <p:sldId id="292" r:id="rId4"/>
    <p:sldId id="322" r:id="rId5"/>
    <p:sldId id="273" r:id="rId6"/>
    <p:sldId id="317" r:id="rId7"/>
    <p:sldId id="282" r:id="rId8"/>
    <p:sldId id="293" r:id="rId9"/>
    <p:sldId id="320" r:id="rId10"/>
    <p:sldId id="307" r:id="rId11"/>
    <p:sldId id="324" r:id="rId12"/>
    <p:sldId id="330" r:id="rId13"/>
    <p:sldId id="326" r:id="rId14"/>
    <p:sldId id="331" r:id="rId15"/>
    <p:sldId id="327" r:id="rId16"/>
    <p:sldId id="332" r:id="rId17"/>
    <p:sldId id="329" r:id="rId18"/>
    <p:sldId id="321" r:id="rId19"/>
    <p:sldId id="319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DF762"/>
    <a:srgbClr val="FFA14D"/>
    <a:srgbClr val="BDB9E5"/>
    <a:srgbClr val="B873C4"/>
    <a:srgbClr val="FEFFEF"/>
    <a:srgbClr val="FBFED9"/>
    <a:srgbClr val="FFF5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61"/>
    <p:restoredTop sz="92913"/>
  </p:normalViewPr>
  <p:slideViewPr>
    <p:cSldViewPr snapToGrid="0" snapToObjects="1">
      <p:cViewPr>
        <p:scale>
          <a:sx n="96" d="100"/>
          <a:sy n="96" d="100"/>
        </p:scale>
        <p:origin x="1512" y="3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notesMaster" Target="notesMasters/notesMaster1.xml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C2935A-3390-F243-AD29-A0ABEC4C83FC}" type="datetimeFigureOut">
              <a:rPr lang="en-US" smtClean="0"/>
              <a:t>1/8/19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A3DC04-1169-C546-9210-E1CB0F69C9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10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1/8/19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1/8/19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1/8/19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F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5DEBDA-5C37-2D4D-87BA-0470D4F229C2}" type="datetimeFigureOut">
              <a:rPr lang="en-US" smtClean="0"/>
              <a:t>1/8/19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251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eg"/><Relationship Id="rId3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eg"/><Relationship Id="rId3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eg"/><Relationship Id="rId3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eg"/><Relationship Id="rId3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eg"/><Relationship Id="rId3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eg"/><Relationship Id="rId3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33928" y="4661941"/>
            <a:ext cx="53065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accent5">
                    <a:lumMod val="75000"/>
                  </a:schemeClr>
                </a:solidFill>
              </a:rPr>
              <a:t>KS2</a:t>
            </a:r>
          </a:p>
          <a:p>
            <a:pPr algn="ctr"/>
            <a:r>
              <a:rPr lang="en-US" sz="2800" dirty="0">
                <a:solidFill>
                  <a:schemeClr val="accent5">
                    <a:lumMod val="75000"/>
                  </a:schemeClr>
                </a:solidFill>
              </a:rPr>
              <a:t>Lesson 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5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735893"/>
            <a:ext cx="8784236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rgbClr val="0070C0"/>
                </a:solidFill>
              </a:rPr>
              <a:t>Mindful Seeing</a:t>
            </a:r>
            <a:endParaRPr lang="en-US" sz="4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5932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6410" y="142240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solidFill>
                  <a:srgbClr val="0070C0"/>
                </a:solidFill>
                <a:latin typeface="+mn-lt"/>
              </a:rPr>
              <a:t>Unit 2 – Sharpening Your Senses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6410" y="1345345"/>
            <a:ext cx="840359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0070C0"/>
                </a:solidFill>
              </a:rPr>
              <a:t>We </a:t>
            </a:r>
            <a:r>
              <a:rPr lang="en-US" sz="2800" dirty="0" smtClean="0">
                <a:solidFill>
                  <a:srgbClr val="0070C0"/>
                </a:solidFill>
              </a:rPr>
              <a:t>have learnt </a:t>
            </a:r>
            <a:r>
              <a:rPr lang="en-US" sz="2800" dirty="0">
                <a:solidFill>
                  <a:srgbClr val="0070C0"/>
                </a:solidFill>
              </a:rPr>
              <a:t>about the Reticular Activating System (RAS) and know how mindful listening can help us to sharpen our focus</a:t>
            </a:r>
          </a:p>
          <a:p>
            <a:pPr algn="ctr"/>
            <a:endParaRPr lang="en-US" sz="2800" dirty="0">
              <a:solidFill>
                <a:srgbClr val="0070C0"/>
              </a:solidFill>
            </a:endParaRPr>
          </a:p>
          <a:p>
            <a:pPr algn="ctr"/>
            <a:r>
              <a:rPr lang="en-US" sz="2800" dirty="0">
                <a:solidFill>
                  <a:srgbClr val="0070C0"/>
                </a:solidFill>
              </a:rPr>
              <a:t>Now let’s look </a:t>
            </a:r>
            <a:r>
              <a:rPr lang="en-US" sz="2800" dirty="0" smtClean="0">
                <a:solidFill>
                  <a:srgbClr val="0070C0"/>
                </a:solidFill>
              </a:rPr>
              <a:t>at </a:t>
            </a:r>
            <a:r>
              <a:rPr lang="en-US" sz="2800" dirty="0">
                <a:solidFill>
                  <a:srgbClr val="0070C0"/>
                </a:solidFill>
              </a:rPr>
              <a:t>mindful seeing</a:t>
            </a:r>
          </a:p>
        </p:txBody>
      </p:sp>
      <p:pic>
        <p:nvPicPr>
          <p:cNvPr id="16" name="Picture 15" descr="Screen Shot 2017-06-28 at 12.41.4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410" y="3869451"/>
            <a:ext cx="7962649" cy="238879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324734" y="3929085"/>
            <a:ext cx="2285999" cy="1030556"/>
          </a:xfrm>
          <a:prstGeom prst="rect">
            <a:avLst/>
          </a:prstGeom>
          <a:noFill/>
          <a:ln w="57150">
            <a:solidFill>
              <a:srgbClr val="002060"/>
            </a:solidFill>
            <a:prstDash val="dash"/>
          </a:ln>
        </p:spPr>
        <p:txBody>
          <a:bodyPr wrap="square" rtlCol="0">
            <a:spAutoFit/>
          </a:bodyPr>
          <a:lstStyle/>
          <a:p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272209" y="3749745"/>
            <a:ext cx="57646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✔</a:t>
            </a:r>
            <a:endParaRPr lang="en-US" sz="9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18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122118" y="127910"/>
            <a:ext cx="2540000" cy="707886"/>
          </a:xfrm>
          <a:prstGeom prst="rect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0070C0"/>
                </a:solidFill>
              </a:rPr>
              <a:t>Lesson 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821493"/>
            <a:ext cx="8784236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rgbClr val="0070C0"/>
                </a:solidFill>
              </a:rPr>
              <a:t>Mindful Seeing</a:t>
            </a:r>
            <a:endParaRPr lang="en-US" sz="4000" b="1" dirty="0">
              <a:solidFill>
                <a:srgbClr val="0070C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64884" y="5015537"/>
            <a:ext cx="71760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Mindful seeing is looking at something closely, noticing precise and exact details. </a:t>
            </a:r>
          </a:p>
          <a:p>
            <a:pPr algn="ctr"/>
            <a:r>
              <a:rPr lang="en-GB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 this lesson we will practice looking </a:t>
            </a:r>
            <a:r>
              <a:rPr lang="en-GB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at something, </a:t>
            </a:r>
          </a:p>
          <a:p>
            <a:pPr algn="ctr"/>
            <a:r>
              <a:rPr lang="en-GB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and really seeing all the detail.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411" y="1669773"/>
            <a:ext cx="4867414" cy="3205370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45971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-25525" y="556696"/>
            <a:ext cx="8784236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rgbClr val="0070C0"/>
                </a:solidFill>
              </a:rPr>
              <a:t>Mindful Seeing</a:t>
            </a:r>
            <a:endParaRPr lang="en-US" sz="4000" b="1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8979" y="83919"/>
            <a:ext cx="2390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Review prior learning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8979" y="4359249"/>
            <a:ext cx="9144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How </a:t>
            </a:r>
            <a:r>
              <a:rPr lang="en-GB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do you </a:t>
            </a:r>
            <a:r>
              <a:rPr lang="en-GB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think mindful seeing </a:t>
            </a:r>
            <a:r>
              <a:rPr lang="en-GB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can help </a:t>
            </a:r>
            <a:r>
              <a:rPr lang="en-GB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us?</a:t>
            </a:r>
          </a:p>
          <a:p>
            <a:pPr algn="ctr"/>
            <a:r>
              <a:rPr lang="en-GB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Can you think of a time when mindfully looking at something in detail has been helpful for you?</a:t>
            </a:r>
          </a:p>
          <a:p>
            <a:pPr algn="ctr"/>
            <a:endParaRPr lang="en-GB" sz="2800" dirty="0" smtClean="0">
              <a:solidFill>
                <a:srgbClr val="0070C0"/>
              </a:solidFill>
            </a:endParaRPr>
          </a:p>
          <a:p>
            <a:pPr algn="ctr"/>
            <a:r>
              <a:rPr lang="en-GB" sz="2800" dirty="0" smtClean="0">
                <a:solidFill>
                  <a:srgbClr val="0070C0"/>
                </a:solidFill>
              </a:rPr>
              <a:t>Other</a:t>
            </a:r>
            <a:r>
              <a:rPr lang="en-GB" sz="2800" dirty="0">
                <a:solidFill>
                  <a:srgbClr val="0070C0"/>
                </a:solidFill>
              </a:rPr>
              <a:t>?</a:t>
            </a:r>
            <a:endParaRPr lang="en-US" sz="2800" dirty="0">
              <a:solidFill>
                <a:srgbClr val="0070C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362" y="1428993"/>
            <a:ext cx="3654463" cy="2531171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081745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705283" y="407520"/>
            <a:ext cx="50934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b="1" dirty="0">
                <a:solidFill>
                  <a:srgbClr val="0070C0"/>
                </a:solidFill>
              </a:rPr>
              <a:t>Why – Mindful Seeing?</a:t>
            </a:r>
            <a:endParaRPr lang="en-US" sz="4000" b="1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30199" y="4078465"/>
            <a:ext cx="84834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Mindful seeing helps us focus by using our sense of sight to </a:t>
            </a:r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carefully study an </a:t>
            </a: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object, or </a:t>
            </a:r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really notice details of the </a:t>
            </a: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people and environment around us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30199" y="5688367"/>
            <a:ext cx="84834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accent5">
                    <a:lumMod val="75000"/>
                  </a:schemeClr>
                </a:solidFill>
              </a:rPr>
              <a:t>How can it help with learning?</a:t>
            </a:r>
          </a:p>
          <a:p>
            <a:pPr algn="ctr"/>
            <a:r>
              <a:rPr lang="en-GB" sz="2800" b="1" dirty="0">
                <a:solidFill>
                  <a:schemeClr val="accent5">
                    <a:lumMod val="75000"/>
                  </a:schemeClr>
                </a:solidFill>
              </a:rPr>
              <a:t>How about keeping us safe?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659217" y="6488668"/>
            <a:ext cx="24847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b="1" dirty="0">
                <a:solidFill>
                  <a:srgbClr val="0070C0"/>
                </a:solidFill>
              </a:rPr>
              <a:t>Refer to P.60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8979" y="66334"/>
            <a:ext cx="2390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Lesson background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262" y="1388093"/>
            <a:ext cx="2841487" cy="2397337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52581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1221882"/>
            <a:ext cx="38167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Brushstrokes in art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05436" y="2518948"/>
            <a:ext cx="209329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Doing </a:t>
            </a:r>
          </a:p>
          <a:p>
            <a:pPr algn="ctr"/>
            <a:r>
              <a:rPr lang="en-US" sz="28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science experiments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42950" y="5287099"/>
            <a:ext cx="20861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Maths</a:t>
            </a:r>
            <a:r>
              <a:rPr lang="en-US" sz="28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  <a:p>
            <a:pPr algn="ctr"/>
            <a:r>
              <a:rPr lang="en-US" sz="28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problems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659217" y="6488668"/>
            <a:ext cx="24847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b="1" dirty="0">
                <a:solidFill>
                  <a:srgbClr val="0070C0"/>
                </a:solidFill>
              </a:rPr>
              <a:t>Refer to P.60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705283" y="407520"/>
            <a:ext cx="50934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b="1" dirty="0">
                <a:solidFill>
                  <a:srgbClr val="0070C0"/>
                </a:solidFill>
              </a:rPr>
              <a:t>Why – Mindful Seeing?</a:t>
            </a:r>
            <a:endParaRPr lang="en-US" sz="4000" b="1" dirty="0">
              <a:solidFill>
                <a:srgbClr val="0070C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8979" y="66334"/>
            <a:ext cx="2390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Lesson background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552" y="1916878"/>
            <a:ext cx="2899600" cy="2272174"/>
          </a:xfrm>
          <a:prstGeom prst="rect">
            <a:avLst/>
          </a:prstGeom>
          <a:ln w="57150">
            <a:solidFill>
              <a:srgbClr val="0070C0"/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9146" y="4854972"/>
            <a:ext cx="1975117" cy="1818362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8729" y="2065990"/>
            <a:ext cx="2204278" cy="2212412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</p:pic>
      <p:sp>
        <p:nvSpPr>
          <p:cNvPr id="20" name="TextBox 19"/>
          <p:cNvSpPr txBox="1"/>
          <p:nvPr/>
        </p:nvSpPr>
        <p:spPr>
          <a:xfrm>
            <a:off x="6475703" y="5228985"/>
            <a:ext cx="16835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>
                <a:solidFill>
                  <a:srgbClr val="0070C0"/>
                </a:solidFill>
              </a:rPr>
              <a:t>Other?</a:t>
            </a:r>
          </a:p>
        </p:txBody>
      </p:sp>
    </p:spTree>
    <p:extLst>
      <p:ext uri="{BB962C8B-B14F-4D97-AF65-F5344CB8AC3E}">
        <p14:creationId xmlns:p14="http://schemas.microsoft.com/office/powerpoint/2010/main" val="1644006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-1" y="828498"/>
            <a:ext cx="914400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Using any of our senses in a mindful way, helps us to keep our focus in our PFC and helps to keep our amygdala calm. </a:t>
            </a:r>
          </a:p>
          <a:p>
            <a:pPr algn="ctr"/>
            <a:endParaRPr lang="en-US" sz="2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en-US" sz="2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en-US" sz="2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en-US" sz="2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en-US" sz="2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en-US" sz="2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en-US" sz="2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en-US" sz="2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Practising</a:t>
            </a: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mindful seeing </a:t>
            </a:r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helps us to get better at using our RAS to focus on one thing. This helps us strengthen </a:t>
            </a: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our neural pathways to being mindful and </a:t>
            </a:r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focused, and to be able to pay closer attention to things around us</a:t>
            </a: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02878" y="105576"/>
            <a:ext cx="462002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solidFill>
                  <a:srgbClr val="0070C0"/>
                </a:solidFill>
              </a:rPr>
              <a:t>Brain Research</a:t>
            </a:r>
          </a:p>
          <a:p>
            <a:pPr algn="ctr"/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59217" y="6488668"/>
            <a:ext cx="24847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b="1" dirty="0">
                <a:solidFill>
                  <a:srgbClr val="0070C0"/>
                </a:solidFill>
              </a:rPr>
              <a:t>Refer to P.61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-1" y="83040"/>
            <a:ext cx="2880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Brain </a:t>
            </a:r>
            <a:r>
              <a:rPr lang="en-US" b="1" dirty="0" smtClean="0">
                <a:solidFill>
                  <a:srgbClr val="0070C0"/>
                </a:solidFill>
              </a:rPr>
              <a:t>research</a:t>
            </a:r>
            <a:endParaRPr lang="en-US" b="1" dirty="0">
              <a:solidFill>
                <a:srgbClr val="0070C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DD8933A8-8E33-B241-9410-0C0D6CAC8D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0189" y="2275083"/>
            <a:ext cx="2740247" cy="1958985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854628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-118213" y="480170"/>
            <a:ext cx="9262213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endParaRPr lang="en-US" sz="4000" dirty="0">
              <a:solidFill>
                <a:srgbClr val="7030A0"/>
              </a:solidFill>
            </a:endParaRPr>
          </a:p>
          <a:p>
            <a:pPr algn="ctr"/>
            <a:endParaRPr lang="en-US" sz="4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53266" y="1505314"/>
            <a:ext cx="8234589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>
                <a:solidFill>
                  <a:schemeClr val="tx1">
                    <a:lumMod val="65000"/>
                    <a:lumOff val="35000"/>
                  </a:schemeClr>
                </a:solidFill>
              </a:rPr>
              <a:t>Let’s </a:t>
            </a: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practise building </a:t>
            </a:r>
            <a:r>
              <a:rPr lang="en-GB" sz="2400">
                <a:solidFill>
                  <a:schemeClr val="tx1">
                    <a:lumMod val="65000"/>
                    <a:lumOff val="35000"/>
                  </a:schemeClr>
                </a:solidFill>
              </a:rPr>
              <a:t>our own neural </a:t>
            </a: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pathways </a:t>
            </a:r>
          </a:p>
          <a:p>
            <a:pPr algn="ctr"/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using mindful seeing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2416732" y="-19099"/>
            <a:ext cx="3934731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b="1" dirty="0">
                <a:solidFill>
                  <a:srgbClr val="0070C0"/>
                </a:solidFill>
              </a:rPr>
              <a:t>Mindful Seeing </a:t>
            </a:r>
          </a:p>
          <a:p>
            <a:pPr algn="ctr"/>
            <a:r>
              <a:rPr lang="en-GB" sz="3600" b="1" dirty="0">
                <a:solidFill>
                  <a:srgbClr val="0070C0"/>
                </a:solidFill>
              </a:rPr>
              <a:t>and Neuroplasticity</a:t>
            </a:r>
            <a:endParaRPr lang="en-US" sz="3600" b="1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59217" y="6488668"/>
            <a:ext cx="24847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b="1" dirty="0">
                <a:solidFill>
                  <a:srgbClr val="0070C0"/>
                </a:solidFill>
              </a:rPr>
              <a:t>Refer to P.61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-1" y="83040"/>
            <a:ext cx="2880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Brain </a:t>
            </a:r>
            <a:r>
              <a:rPr lang="en-US" b="1" dirty="0" smtClean="0">
                <a:solidFill>
                  <a:srgbClr val="0070C0"/>
                </a:solidFill>
              </a:rPr>
              <a:t>research</a:t>
            </a:r>
            <a:endParaRPr lang="en-US" b="1" dirty="0">
              <a:solidFill>
                <a:srgbClr val="0070C0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2912" y="2921570"/>
            <a:ext cx="5504195" cy="2354170"/>
          </a:xfrm>
          <a:prstGeom prst="rect">
            <a:avLst/>
          </a:prstGeom>
          <a:ln>
            <a:solidFill>
              <a:srgbClr val="7030A0"/>
            </a:solidFill>
          </a:ln>
        </p:spPr>
      </p:pic>
      <p:sp>
        <p:nvSpPr>
          <p:cNvPr id="12" name="TextBox 11"/>
          <p:cNvSpPr txBox="1"/>
          <p:nvPr/>
        </p:nvSpPr>
        <p:spPr>
          <a:xfrm>
            <a:off x="4495559" y="4844785"/>
            <a:ext cx="29779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7030A0"/>
                </a:solidFill>
              </a:rPr>
              <a:t>Neurons connecting together</a:t>
            </a:r>
            <a:endParaRPr lang="en-US" sz="16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1373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369488" y="1266436"/>
            <a:ext cx="8584909" cy="59650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3000"/>
              </a:spcAft>
            </a:pPr>
            <a:endParaRPr lang="en-US" sz="2800" spc="1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Lubalin Graph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011463" y="1913046"/>
            <a:ext cx="330095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Use/adapt the ideas in lesson 5 to develop a main </a:t>
            </a:r>
            <a:r>
              <a:rPr lang="en-US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activity</a:t>
            </a:r>
          </a:p>
          <a:p>
            <a:pPr algn="ctr"/>
            <a:endParaRPr lang="en-US" sz="2400" dirty="0">
              <a:solidFill>
                <a:schemeClr val="tx1">
                  <a:lumMod val="50000"/>
                  <a:lumOff val="50000"/>
                </a:schemeClr>
              </a:solidFill>
              <a:latin typeface="Calibri" charset="0"/>
              <a:ea typeface="Calibri" charset="0"/>
              <a:cs typeface="Calibri" charset="0"/>
            </a:endParaRPr>
          </a:p>
          <a:p>
            <a:pPr algn="ctr"/>
            <a:r>
              <a:rPr lang="en-US" sz="24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There are a selection of activities on the following slides as </a:t>
            </a:r>
            <a:r>
              <a:rPr lang="en-US" sz="24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examples or you can use the activity on P64-5</a:t>
            </a:r>
            <a:endParaRPr lang="en-US" sz="2400" i="1" dirty="0">
              <a:solidFill>
                <a:schemeClr val="tx1">
                  <a:lumMod val="50000"/>
                  <a:lumOff val="50000"/>
                </a:schemeClr>
              </a:solidFill>
              <a:latin typeface="Calibri" charset="0"/>
              <a:ea typeface="Calibri" charset="0"/>
              <a:cs typeface="Calibri" charset="0"/>
            </a:endParaRPr>
          </a:p>
          <a:p>
            <a:pPr algn="ctr"/>
            <a:endParaRPr lang="en-US" sz="2400" dirty="0">
              <a:solidFill>
                <a:schemeClr val="tx1">
                  <a:lumMod val="50000"/>
                  <a:lumOff val="50000"/>
                </a:schemeClr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659217" y="6488668"/>
            <a:ext cx="24847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b="1" dirty="0">
                <a:solidFill>
                  <a:srgbClr val="0070C0"/>
                </a:solidFill>
              </a:rPr>
              <a:t>Refer to </a:t>
            </a:r>
            <a:r>
              <a:rPr lang="en-GB" b="1" dirty="0" smtClean="0">
                <a:solidFill>
                  <a:srgbClr val="0070C0"/>
                </a:solidFill>
              </a:rPr>
              <a:t>P.64-5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76550" y="154182"/>
            <a:ext cx="5627393" cy="646331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70C0"/>
                </a:solidFill>
                <a:latin typeface="Calibri" charset="0"/>
                <a:ea typeface="Calibri" charset="0"/>
                <a:cs typeface="Calibri" charset="0"/>
              </a:rPr>
              <a:t>Our Learning/Main Activity</a:t>
            </a:r>
          </a:p>
        </p:txBody>
      </p:sp>
    </p:spTree>
    <p:extLst>
      <p:ext uri="{BB962C8B-B14F-4D97-AF65-F5344CB8AC3E}">
        <p14:creationId xmlns:p14="http://schemas.microsoft.com/office/powerpoint/2010/main" val="910743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776550" y="154182"/>
            <a:ext cx="5627393" cy="646331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70C0"/>
                </a:solidFill>
                <a:latin typeface="Calibri" charset="0"/>
                <a:ea typeface="Calibri" charset="0"/>
                <a:cs typeface="Calibri" charset="0"/>
              </a:rPr>
              <a:t>Our Learning/Main Activity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57925" y="113818"/>
            <a:ext cx="12125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0070C0"/>
                </a:solidFill>
              </a:rPr>
              <a:t>E.G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659217" y="6488668"/>
            <a:ext cx="24847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b="1" dirty="0">
                <a:solidFill>
                  <a:srgbClr val="0070C0"/>
                </a:solidFill>
              </a:rPr>
              <a:t>Refer </a:t>
            </a:r>
            <a:r>
              <a:rPr lang="en-GB" b="1">
                <a:solidFill>
                  <a:srgbClr val="0070C0"/>
                </a:solidFill>
              </a:rPr>
              <a:t>to </a:t>
            </a:r>
            <a:r>
              <a:rPr lang="en-GB" b="1" smtClean="0">
                <a:solidFill>
                  <a:srgbClr val="0070C0"/>
                </a:solidFill>
              </a:rPr>
              <a:t>P.64-5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612359" y="1828800"/>
            <a:ext cx="395577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SPOT THE DIFFERENCE</a:t>
            </a:r>
          </a:p>
          <a:p>
            <a:pPr algn="ctr"/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There are 5 differences per picture. </a:t>
            </a:r>
          </a:p>
          <a:p>
            <a:pPr algn="ctr"/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en-US" sz="2800" b="1" dirty="0" smtClean="0">
                <a:solidFill>
                  <a:srgbClr val="0070C0"/>
                </a:solidFill>
              </a:rPr>
              <a:t>Can you spot them all?</a:t>
            </a:r>
          </a:p>
        </p:txBody>
      </p:sp>
    </p:spTree>
    <p:extLst>
      <p:ext uri="{BB962C8B-B14F-4D97-AF65-F5344CB8AC3E}">
        <p14:creationId xmlns:p14="http://schemas.microsoft.com/office/powerpoint/2010/main" val="409567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lloon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4611756" y="0"/>
            <a:ext cx="0" cy="6858000"/>
          </a:xfrm>
          <a:prstGeom prst="line">
            <a:avLst/>
          </a:prstGeom>
          <a:ln w="76200">
            <a:solidFill>
              <a:srgbClr val="ADF76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18" descr="balloon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86631" y="0"/>
            <a:ext cx="4572000" cy="6858000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4611756" y="13252"/>
            <a:ext cx="0" cy="6858000"/>
          </a:xfrm>
          <a:prstGeom prst="line">
            <a:avLst/>
          </a:prstGeom>
          <a:ln w="76200">
            <a:solidFill>
              <a:srgbClr val="ADF76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7396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alloo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86631" y="0"/>
            <a:ext cx="4572000" cy="6858000"/>
          </a:xfrm>
          <a:prstGeom prst="rect">
            <a:avLst/>
          </a:prstGeom>
        </p:spPr>
      </p:pic>
      <p:pic>
        <p:nvPicPr>
          <p:cNvPr id="5" name="Picture 4" descr="balloon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4611756" y="0"/>
            <a:ext cx="0" cy="6858000"/>
          </a:xfrm>
          <a:prstGeom prst="line">
            <a:avLst/>
          </a:prstGeom>
          <a:ln w="76200">
            <a:solidFill>
              <a:srgbClr val="ADF76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val 7"/>
          <p:cNvSpPr/>
          <p:nvPr/>
        </p:nvSpPr>
        <p:spPr>
          <a:xfrm>
            <a:off x="7152309" y="1179667"/>
            <a:ext cx="938143" cy="847915"/>
          </a:xfrm>
          <a:prstGeom prst="ellipse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3200" b="1" dirty="0">
              <a:latin typeface="Arial Rounded MT Bold" panose="020F070403050403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8006383" y="4366814"/>
            <a:ext cx="938143" cy="847915"/>
          </a:xfrm>
          <a:prstGeom prst="ellipse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3200" b="1" dirty="0">
              <a:latin typeface="Arial Rounded MT Bold" panose="020F0704030504030204" pitchFamily="34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636882" y="26504"/>
            <a:ext cx="938143" cy="847915"/>
          </a:xfrm>
          <a:prstGeom prst="ellipse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3200" b="1" dirty="0">
              <a:latin typeface="Arial Rounded MT Bold" panose="020F070403050403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7457108" y="5682206"/>
            <a:ext cx="938143" cy="847915"/>
          </a:xfrm>
          <a:prstGeom prst="ellipse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3200" b="1" dirty="0">
              <a:latin typeface="Arial Rounded MT Bold" panose="020F0704030504030204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6366566" y="3671075"/>
            <a:ext cx="938143" cy="847915"/>
          </a:xfrm>
          <a:prstGeom prst="ellipse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3200" b="1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576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Lego1.jpg"/>
          <p:cNvPicPr>
            <a:picLocks noChangeAspect="1"/>
          </p:cNvPicPr>
          <p:nvPr/>
        </p:nvPicPr>
        <p:blipFill>
          <a:blip r:embed="rId2" cstate="print"/>
          <a:srcRect l="40495"/>
          <a:stretch>
            <a:fillRect/>
          </a:stretch>
        </p:blipFill>
        <p:spPr>
          <a:xfrm>
            <a:off x="0" y="0"/>
            <a:ext cx="4495800" cy="6858000"/>
          </a:xfrm>
          <a:prstGeom prst="rect">
            <a:avLst/>
          </a:prstGeom>
        </p:spPr>
      </p:pic>
      <p:pic>
        <p:nvPicPr>
          <p:cNvPr id="5" name="Picture 4" descr="Lego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5800" y="0"/>
            <a:ext cx="46482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4532244" y="0"/>
            <a:ext cx="0" cy="6858000"/>
          </a:xfrm>
          <a:prstGeom prst="line">
            <a:avLst/>
          </a:prstGeom>
          <a:ln w="76200">
            <a:solidFill>
              <a:srgbClr val="ADF76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0817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Lego1.jpg"/>
          <p:cNvPicPr>
            <a:picLocks noChangeAspect="1"/>
          </p:cNvPicPr>
          <p:nvPr/>
        </p:nvPicPr>
        <p:blipFill>
          <a:blip r:embed="rId2" cstate="print"/>
          <a:srcRect l="40495"/>
          <a:stretch>
            <a:fillRect/>
          </a:stretch>
        </p:blipFill>
        <p:spPr>
          <a:xfrm>
            <a:off x="0" y="0"/>
            <a:ext cx="4495800" cy="6858000"/>
          </a:xfrm>
          <a:prstGeom prst="rect">
            <a:avLst/>
          </a:prstGeom>
        </p:spPr>
      </p:pic>
      <p:pic>
        <p:nvPicPr>
          <p:cNvPr id="5" name="Picture 4" descr="Lego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5800" y="0"/>
            <a:ext cx="46482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4532244" y="0"/>
            <a:ext cx="0" cy="6858000"/>
          </a:xfrm>
          <a:prstGeom prst="line">
            <a:avLst/>
          </a:prstGeom>
          <a:ln w="76200">
            <a:solidFill>
              <a:srgbClr val="ADF76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al 6"/>
          <p:cNvSpPr/>
          <p:nvPr/>
        </p:nvSpPr>
        <p:spPr>
          <a:xfrm>
            <a:off x="7063685" y="331752"/>
            <a:ext cx="1179167" cy="1305115"/>
          </a:xfrm>
          <a:prstGeom prst="ellipse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3200" b="1" dirty="0">
              <a:latin typeface="Arial Rounded MT Bold" panose="020F0704030504030204" pitchFamily="34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8054146" y="884974"/>
            <a:ext cx="1164259" cy="1046587"/>
          </a:xfrm>
          <a:prstGeom prst="ellipse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3200" b="1" dirty="0">
              <a:latin typeface="Arial Rounded MT Bold" panose="020F070403050403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4627217" y="5753379"/>
            <a:ext cx="1309757" cy="1104621"/>
          </a:xfrm>
          <a:prstGeom prst="ellipse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3200" b="1" dirty="0">
              <a:latin typeface="Arial Rounded MT Bold" panose="020F0704030504030204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8534400" y="1507603"/>
            <a:ext cx="698913" cy="785023"/>
          </a:xfrm>
          <a:prstGeom prst="ellipse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3200" b="1" dirty="0">
              <a:latin typeface="Arial Rounded MT Bold" panose="020F0704030504030204" pitchFamily="34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7832035" y="5649075"/>
            <a:ext cx="1159565" cy="1056525"/>
          </a:xfrm>
          <a:prstGeom prst="ellipse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3200" b="1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848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Marathon1 cop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8" name="Picture 7" descr="Marathon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4572000" y="0"/>
            <a:ext cx="0" cy="6858000"/>
          </a:xfrm>
          <a:prstGeom prst="line">
            <a:avLst/>
          </a:prstGeom>
          <a:ln w="76200">
            <a:solidFill>
              <a:srgbClr val="ADF76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9535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Marathon1 cop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8" name="Picture 7" descr="Marathon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4572000" y="0"/>
            <a:ext cx="0" cy="6858000"/>
          </a:xfrm>
          <a:prstGeom prst="line">
            <a:avLst/>
          </a:prstGeom>
          <a:ln w="76200">
            <a:solidFill>
              <a:srgbClr val="ADF76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8299315" y="772107"/>
            <a:ext cx="844685" cy="1025134"/>
          </a:xfrm>
          <a:prstGeom prst="ellipse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3200" b="1" dirty="0">
              <a:latin typeface="Arial Rounded MT Bold" panose="020F070403050403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7658308" y="3329777"/>
            <a:ext cx="698913" cy="785023"/>
          </a:xfrm>
          <a:prstGeom prst="ellipse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3200" b="1" dirty="0">
              <a:latin typeface="Arial Rounded MT Bold" panose="020F0704030504030204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5088835" y="1900114"/>
            <a:ext cx="698913" cy="785023"/>
          </a:xfrm>
          <a:prstGeom prst="ellipse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3200" b="1" dirty="0">
              <a:latin typeface="Arial Rounded MT Bold" panose="020F0704030504030204" pitchFamily="34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8335616" y="5185081"/>
            <a:ext cx="698913" cy="785023"/>
          </a:xfrm>
          <a:prstGeom prst="ellipse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3200" b="1" dirty="0">
              <a:latin typeface="Arial Rounded MT Bold" panose="020F0704030504030204" pitchFamily="34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5314122" y="5682038"/>
            <a:ext cx="698913" cy="785023"/>
          </a:xfrm>
          <a:prstGeom prst="ellipse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3200" b="1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219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776550" y="154182"/>
            <a:ext cx="5627393" cy="646331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70C0"/>
                </a:solidFill>
                <a:latin typeface="Calibri" charset="0"/>
                <a:ea typeface="Calibri" charset="0"/>
                <a:cs typeface="Calibri" charset="0"/>
              </a:rPr>
              <a:t>Our Learning/Main Activity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57925" y="113818"/>
            <a:ext cx="12125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0070C0"/>
                </a:solidFill>
              </a:rPr>
              <a:t>E.G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612359" y="1828800"/>
            <a:ext cx="39557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SPOT THE DIFFERENCE</a:t>
            </a:r>
          </a:p>
          <a:p>
            <a:pPr algn="ctr"/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 pairs, small group, make your own SPOT THE DIFFERENCE picture </a:t>
            </a:r>
          </a:p>
          <a:p>
            <a:pPr algn="ctr"/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Make sure people really have to look at the pictures in detail to find the difference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659217" y="6488668"/>
            <a:ext cx="24847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b="1" dirty="0">
                <a:solidFill>
                  <a:srgbClr val="0070C0"/>
                </a:solidFill>
              </a:rPr>
              <a:t>Refer </a:t>
            </a:r>
            <a:r>
              <a:rPr lang="en-GB" b="1">
                <a:solidFill>
                  <a:srgbClr val="0070C0"/>
                </a:solidFill>
              </a:rPr>
              <a:t>to </a:t>
            </a:r>
            <a:r>
              <a:rPr lang="en-GB" b="1" smtClean="0">
                <a:solidFill>
                  <a:srgbClr val="0070C0"/>
                </a:solidFill>
              </a:rPr>
              <a:t>P.64-5</a:t>
            </a:r>
            <a:endParaRPr 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2290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6811" y="1610138"/>
            <a:ext cx="66346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2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267001" y="1610138"/>
            <a:ext cx="663460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This should refer back to the brain and explain how this is relevant to them in everyday life</a:t>
            </a:r>
          </a:p>
          <a:p>
            <a:pPr algn="ctr"/>
            <a:endParaRPr lang="en-GB" sz="2400" b="1" dirty="0">
              <a:solidFill>
                <a:schemeClr val="tx1">
                  <a:lumMod val="50000"/>
                  <a:lumOff val="50000"/>
                </a:schemeClr>
              </a:solidFill>
              <a:latin typeface="Calibri" charset="0"/>
              <a:ea typeface="Calibri" charset="0"/>
              <a:cs typeface="Calibri" charset="0"/>
            </a:endParaRPr>
          </a:p>
          <a:p>
            <a:pPr algn="ctr"/>
            <a:r>
              <a:rPr lang="en-GB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WHY IS IT IMPORTANT TO KNOW/DO THIS?</a:t>
            </a:r>
            <a:endParaRPr lang="en-US" sz="2400" b="1" dirty="0">
              <a:solidFill>
                <a:schemeClr val="tx1">
                  <a:lumMod val="50000"/>
                  <a:lumOff val="50000"/>
                </a:schemeClr>
              </a:solidFill>
              <a:latin typeface="Calibri" charset="0"/>
              <a:ea typeface="Calibri" charset="0"/>
              <a:cs typeface="Calibri" charset="0"/>
            </a:endParaRPr>
          </a:p>
          <a:p>
            <a:pPr algn="ctr"/>
            <a:endParaRPr lang="en-US" sz="2400" b="1" dirty="0"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59217" y="6488668"/>
            <a:ext cx="24847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b="1" dirty="0">
                <a:solidFill>
                  <a:srgbClr val="0070C0"/>
                </a:solidFill>
              </a:rPr>
              <a:t>Refer to </a:t>
            </a:r>
            <a:r>
              <a:rPr lang="en-GB" b="1" dirty="0" smtClean="0">
                <a:solidFill>
                  <a:srgbClr val="0070C0"/>
                </a:solidFill>
              </a:rPr>
              <a:t>P.65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50873" y="499407"/>
            <a:ext cx="3627620" cy="646331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70C0"/>
                </a:solidFill>
                <a:latin typeface="Calibri" charset="0"/>
                <a:ea typeface="Calibri" charset="0"/>
                <a:cs typeface="Calibri" charset="0"/>
              </a:rPr>
              <a:t>Reflect</a:t>
            </a:r>
          </a:p>
        </p:txBody>
      </p:sp>
    </p:spTree>
    <p:extLst>
      <p:ext uri="{BB962C8B-B14F-4D97-AF65-F5344CB8AC3E}">
        <p14:creationId xmlns:p14="http://schemas.microsoft.com/office/powerpoint/2010/main" val="1277996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1805" y="3811012"/>
            <a:ext cx="82594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Practising</a:t>
            </a: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mindful seeing helps us train our RAS to be more effective, helping us to focus and concentrate on what we are </a:t>
            </a: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doing</a:t>
            </a: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. </a:t>
            </a:r>
          </a:p>
          <a:p>
            <a:pPr algn="ctr"/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Mindful seeing </a:t>
            </a: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helps us learn and get better at keeping our </a:t>
            </a: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focus in the PFC and calms our amygdala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598473" y="347007"/>
            <a:ext cx="3627620" cy="646331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70C0"/>
                </a:solidFill>
                <a:latin typeface="Calibri" charset="0"/>
                <a:ea typeface="Calibri" charset="0"/>
                <a:cs typeface="Calibri" charset="0"/>
              </a:rPr>
              <a:t>Reflect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57925" y="113818"/>
            <a:ext cx="12125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0070C0"/>
                </a:solidFill>
              </a:rPr>
              <a:t>E.G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659217" y="6488668"/>
            <a:ext cx="24847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b="1" dirty="0">
                <a:solidFill>
                  <a:srgbClr val="0070C0"/>
                </a:solidFill>
              </a:rPr>
              <a:t>Refer to </a:t>
            </a:r>
            <a:r>
              <a:rPr lang="en-GB" b="1" dirty="0" smtClean="0">
                <a:solidFill>
                  <a:srgbClr val="0070C0"/>
                </a:solidFill>
              </a:rPr>
              <a:t>P.65</a:t>
            </a:r>
            <a:endParaRPr lang="en-US" b="1" dirty="0">
              <a:solidFill>
                <a:srgbClr val="0070C0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5D17A63B-6C7D-2B4F-B7BF-1FF08C4751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1167" y="1208132"/>
            <a:ext cx="3122232" cy="2388086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01376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45343</TotalTime>
  <Words>460</Words>
  <Application>Microsoft Macintosh PowerPoint</Application>
  <PresentationFormat>On-screen Show (4:3)</PresentationFormat>
  <Paragraphs>85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 Rounded MT Bold</vt:lpstr>
      <vt:lpstr>Calibri</vt:lpstr>
      <vt:lpstr>Calibri Light</vt:lpstr>
      <vt:lpstr>Lubalin Graph</vt:lpstr>
      <vt:lpstr>Arial</vt:lpstr>
      <vt:lpstr>Office Theme</vt:lpstr>
      <vt:lpstr>PowerPoint Presentation</vt:lpstr>
      <vt:lpstr>Unit 2 – Sharpening Your Senses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Bailey</dc:creator>
  <cp:lastModifiedBy>Rachel Bailey</cp:lastModifiedBy>
  <cp:revision>128</cp:revision>
  <dcterms:created xsi:type="dcterms:W3CDTF">2018-01-31T09:58:46Z</dcterms:created>
  <dcterms:modified xsi:type="dcterms:W3CDTF">2019-01-08T11:41:26Z</dcterms:modified>
</cp:coreProperties>
</file>