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C3255D6-650E-432B-A767-244DEDA02B85}"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938A-A354-4CF9-B123-F4814E62564D}"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7263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C3255D6-650E-432B-A767-244DEDA02B85}"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938A-A354-4CF9-B123-F4814E62564D}" type="slidenum">
              <a:rPr lang="en-GB" smtClean="0"/>
              <a:t>‹#›</a:t>
            </a:fld>
            <a:endParaRPr lang="en-GB"/>
          </a:p>
        </p:txBody>
      </p:sp>
    </p:spTree>
    <p:extLst>
      <p:ext uri="{BB962C8B-B14F-4D97-AF65-F5344CB8AC3E}">
        <p14:creationId xmlns:p14="http://schemas.microsoft.com/office/powerpoint/2010/main" val="1762993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3255D6-650E-432B-A767-244DEDA02B85}"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938A-A354-4CF9-B123-F4814E62564D}" type="slidenum">
              <a:rPr lang="en-GB" smtClean="0"/>
              <a:t>‹#›</a:t>
            </a:fld>
            <a:endParaRPr lang="en-GB"/>
          </a:p>
        </p:txBody>
      </p:sp>
    </p:spTree>
    <p:extLst>
      <p:ext uri="{BB962C8B-B14F-4D97-AF65-F5344CB8AC3E}">
        <p14:creationId xmlns:p14="http://schemas.microsoft.com/office/powerpoint/2010/main" val="16745747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C3255D6-650E-432B-A767-244DEDA02B85}" type="datetimeFigureOut">
              <a:rPr lang="en-GB" smtClean="0"/>
              <a:t>17/04/2024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3E938A-A354-4CF9-B123-F4814E62564D}" type="slidenum">
              <a:rPr lang="en-GB" smtClean="0"/>
              <a:t>‹#›</a:t>
            </a:fld>
            <a:endParaRPr lang="en-GB"/>
          </a:p>
        </p:txBody>
      </p:sp>
    </p:spTree>
    <p:extLst>
      <p:ext uri="{BB962C8B-B14F-4D97-AF65-F5344CB8AC3E}">
        <p14:creationId xmlns:p14="http://schemas.microsoft.com/office/powerpoint/2010/main" val="3406728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C3255D6-650E-432B-A767-244DEDA02B85}" type="datetimeFigureOut">
              <a:rPr lang="en-GB" smtClean="0"/>
              <a:t>17/04/2024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F3E938A-A354-4CF9-B123-F4814E62564D}" type="slidenum">
              <a:rPr lang="en-GB" smtClean="0"/>
              <a:t>‹#›</a:t>
            </a:fld>
            <a:endParaRPr lang="en-GB"/>
          </a:p>
        </p:txBody>
      </p:sp>
    </p:spTree>
    <p:extLst>
      <p:ext uri="{BB962C8B-B14F-4D97-AF65-F5344CB8AC3E}">
        <p14:creationId xmlns:p14="http://schemas.microsoft.com/office/powerpoint/2010/main" val="3476185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C3255D6-650E-432B-A767-244DEDA02B85}" type="datetimeFigureOut">
              <a:rPr lang="en-GB" smtClean="0"/>
              <a:t>17/04/2024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F3E938A-A354-4CF9-B123-F4814E62564D}" type="slidenum">
              <a:rPr lang="en-GB" smtClean="0"/>
              <a:t>‹#›</a:t>
            </a:fld>
            <a:endParaRPr lang="en-GB"/>
          </a:p>
        </p:txBody>
      </p:sp>
    </p:spTree>
    <p:extLst>
      <p:ext uri="{BB962C8B-B14F-4D97-AF65-F5344CB8AC3E}">
        <p14:creationId xmlns:p14="http://schemas.microsoft.com/office/powerpoint/2010/main" val="2826185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3255D6-650E-432B-A767-244DEDA02B85}" type="datetimeFigureOut">
              <a:rPr lang="en-GB" smtClean="0"/>
              <a:t>17/04/2024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F3E938A-A354-4CF9-B123-F4814E62564D}" type="slidenum">
              <a:rPr lang="en-GB" smtClean="0"/>
              <a:t>‹#›</a:t>
            </a:fld>
            <a:endParaRPr lang="en-GB"/>
          </a:p>
        </p:txBody>
      </p:sp>
    </p:spTree>
    <p:extLst>
      <p:ext uri="{BB962C8B-B14F-4D97-AF65-F5344CB8AC3E}">
        <p14:creationId xmlns:p14="http://schemas.microsoft.com/office/powerpoint/2010/main" val="7313747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C3255D6-650E-432B-A767-244DEDA02B85}" type="datetimeFigureOut">
              <a:rPr lang="en-GB" smtClean="0"/>
              <a:t>17/04/2024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3E938A-A354-4CF9-B123-F4814E62564D}" type="slidenum">
              <a:rPr lang="en-GB" smtClean="0"/>
              <a:t>‹#›</a:t>
            </a:fld>
            <a:endParaRPr lang="en-GB"/>
          </a:p>
        </p:txBody>
      </p:sp>
    </p:spTree>
    <p:extLst>
      <p:ext uri="{BB962C8B-B14F-4D97-AF65-F5344CB8AC3E}">
        <p14:creationId xmlns:p14="http://schemas.microsoft.com/office/powerpoint/2010/main" val="21248630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C3255D6-650E-432B-A767-244DEDA02B85}" type="datetimeFigureOut">
              <a:rPr lang="en-GB" smtClean="0"/>
              <a:t>17/04/2024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3E938A-A354-4CF9-B123-F4814E62564D}" type="slidenum">
              <a:rPr lang="en-GB" smtClean="0"/>
              <a:t>‹#›</a:t>
            </a:fld>
            <a:endParaRPr lang="en-GB"/>
          </a:p>
        </p:txBody>
      </p:sp>
    </p:spTree>
    <p:extLst>
      <p:ext uri="{BB962C8B-B14F-4D97-AF65-F5344CB8AC3E}">
        <p14:creationId xmlns:p14="http://schemas.microsoft.com/office/powerpoint/2010/main" val="156270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7C3255D6-650E-432B-A767-244DEDA02B85}" type="datetimeFigureOut">
              <a:rPr lang="en-GB" smtClean="0"/>
              <a:t>17/04/2024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F3E938A-A354-4CF9-B123-F4814E62564D}" type="slidenum">
              <a:rPr lang="en-GB" smtClean="0"/>
              <a:t>‹#›</a:t>
            </a:fld>
            <a:endParaRPr lang="en-GB"/>
          </a:p>
        </p:txBody>
      </p:sp>
    </p:spTree>
    <p:extLst>
      <p:ext uri="{BB962C8B-B14F-4D97-AF65-F5344CB8AC3E}">
        <p14:creationId xmlns:p14="http://schemas.microsoft.com/office/powerpoint/2010/main" val="3402641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3255D6-650E-432B-A767-244DEDA02B85}"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938A-A354-4CF9-B123-F4814E62564D}" type="slidenum">
              <a:rPr lang="en-GB" smtClean="0"/>
              <a:t>‹#›</a:t>
            </a:fld>
            <a:endParaRPr lang="en-GB"/>
          </a:p>
        </p:txBody>
      </p:sp>
    </p:spTree>
    <p:extLst>
      <p:ext uri="{BB962C8B-B14F-4D97-AF65-F5344CB8AC3E}">
        <p14:creationId xmlns:p14="http://schemas.microsoft.com/office/powerpoint/2010/main" val="3113342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3255D6-650E-432B-A767-244DEDA02B85}"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938A-A354-4CF9-B123-F4814E62564D}"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677846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3255D6-650E-432B-A767-244DEDA02B85}"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938A-A354-4CF9-B123-F4814E62564D}" type="slidenum">
              <a:rPr lang="en-GB" smtClean="0"/>
              <a:t>‹#›</a:t>
            </a:fld>
            <a:endParaRPr lang="en-GB"/>
          </a:p>
        </p:txBody>
      </p:sp>
    </p:spTree>
    <p:extLst>
      <p:ext uri="{BB962C8B-B14F-4D97-AF65-F5344CB8AC3E}">
        <p14:creationId xmlns:p14="http://schemas.microsoft.com/office/powerpoint/2010/main" val="13480651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3255D6-650E-432B-A767-244DEDA02B85}"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938A-A354-4CF9-B123-F4814E62564D}"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140695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3255D6-650E-432B-A767-244DEDA02B85}"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938A-A354-4CF9-B123-F4814E62564D}" type="slidenum">
              <a:rPr lang="en-GB" smtClean="0"/>
              <a:t>‹#›</a:t>
            </a:fld>
            <a:endParaRPr lang="en-GB"/>
          </a:p>
        </p:txBody>
      </p:sp>
    </p:spTree>
    <p:extLst>
      <p:ext uri="{BB962C8B-B14F-4D97-AF65-F5344CB8AC3E}">
        <p14:creationId xmlns:p14="http://schemas.microsoft.com/office/powerpoint/2010/main" val="12053407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C3255D6-650E-432B-A767-244DEDA02B85}"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938A-A354-4CF9-B123-F4814E62564D}" type="slidenum">
              <a:rPr lang="en-GB" smtClean="0"/>
              <a:t>‹#›</a:t>
            </a:fld>
            <a:endParaRPr lang="en-GB"/>
          </a:p>
        </p:txBody>
      </p:sp>
    </p:spTree>
    <p:extLst>
      <p:ext uri="{BB962C8B-B14F-4D97-AF65-F5344CB8AC3E}">
        <p14:creationId xmlns:p14="http://schemas.microsoft.com/office/powerpoint/2010/main" val="12332777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C3255D6-650E-432B-A767-244DEDA02B85}"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938A-A354-4CF9-B123-F4814E62564D}" type="slidenum">
              <a:rPr lang="en-GB" smtClean="0"/>
              <a:t>‹#›</a:t>
            </a:fld>
            <a:endParaRPr lang="en-GB"/>
          </a:p>
        </p:txBody>
      </p:sp>
    </p:spTree>
    <p:extLst>
      <p:ext uri="{BB962C8B-B14F-4D97-AF65-F5344CB8AC3E}">
        <p14:creationId xmlns:p14="http://schemas.microsoft.com/office/powerpoint/2010/main" val="35296161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7C3255D6-650E-432B-A767-244DEDA02B85}" type="datetimeFigureOut">
              <a:rPr lang="en-GB" smtClean="0"/>
              <a:t>17/04/2024</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3F3E938A-A354-4CF9-B123-F4814E62564D}" type="slidenum">
              <a:rPr lang="en-GB" smtClean="0"/>
              <a:t>‹#›</a:t>
            </a:fld>
            <a:endParaRPr lang="en-GB"/>
          </a:p>
        </p:txBody>
      </p:sp>
    </p:spTree>
    <p:extLst>
      <p:ext uri="{BB962C8B-B14F-4D97-AF65-F5344CB8AC3E}">
        <p14:creationId xmlns:p14="http://schemas.microsoft.com/office/powerpoint/2010/main" val="19067019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18" Type="http://schemas.openxmlformats.org/officeDocument/2006/relationships/image" Target="../media/image20.jpeg"/><Relationship Id="rId3" Type="http://schemas.openxmlformats.org/officeDocument/2006/relationships/image" Target="../media/image5.png"/><Relationship Id="rId21" Type="http://schemas.openxmlformats.org/officeDocument/2006/relationships/image" Target="../media/image23.png"/><Relationship Id="rId7" Type="http://schemas.openxmlformats.org/officeDocument/2006/relationships/image" Target="../media/image9.pn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image" Target="../media/image4.png"/><Relationship Id="rId16" Type="http://schemas.openxmlformats.org/officeDocument/2006/relationships/image" Target="../media/image18.png"/><Relationship Id="rId20"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png"/><Relationship Id="rId19" Type="http://schemas.openxmlformats.org/officeDocument/2006/relationships/image" Target="../media/image21.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Canal Cavalcade 2024</a:t>
            </a:r>
            <a:endParaRPr lang="en-GB" dirty="0"/>
          </a:p>
        </p:txBody>
      </p:sp>
      <p:sp>
        <p:nvSpPr>
          <p:cNvPr id="3" name="Subtitle 2"/>
          <p:cNvSpPr>
            <a:spLocks noGrp="1"/>
          </p:cNvSpPr>
          <p:nvPr>
            <p:ph type="subTitle" idx="1"/>
          </p:nvPr>
        </p:nvSpPr>
        <p:spPr>
          <a:xfrm>
            <a:off x="684212" y="3843867"/>
            <a:ext cx="5724901" cy="1947333"/>
          </a:xfrm>
        </p:spPr>
        <p:txBody>
          <a:bodyPr>
            <a:normAutofit fontScale="55000" lnSpcReduction="20000"/>
          </a:bodyPr>
          <a:lstStyle/>
          <a:p>
            <a:r>
              <a:rPr lang="en-GB" dirty="0" smtClean="0"/>
              <a:t>May bank holiday weekend</a:t>
            </a:r>
          </a:p>
          <a:p>
            <a:r>
              <a:rPr lang="en-GB" sz="3300" b="1" dirty="0">
                <a:solidFill>
                  <a:schemeClr val="tx1"/>
                </a:solidFill>
              </a:rPr>
              <a:t>IWA </a:t>
            </a:r>
            <a:r>
              <a:rPr lang="en-GB" sz="3300" b="1" dirty="0" err="1">
                <a:solidFill>
                  <a:schemeClr val="tx1"/>
                </a:solidFill>
              </a:rPr>
              <a:t>Canalway</a:t>
            </a:r>
            <a:r>
              <a:rPr lang="en-GB" sz="3300" b="1" dirty="0">
                <a:solidFill>
                  <a:schemeClr val="tx1"/>
                </a:solidFill>
              </a:rPr>
              <a:t> Cavalcade returns to London’s Little Venice on Saturday 4th May 2024 for the full early May Bank Holiday weekend. Each year we celebrate the best of life on the waterways in London and its community at IWA </a:t>
            </a:r>
            <a:r>
              <a:rPr lang="en-GB" sz="3300" b="1" dirty="0" err="1">
                <a:solidFill>
                  <a:schemeClr val="tx1"/>
                </a:solidFill>
              </a:rPr>
              <a:t>Canalway</a:t>
            </a:r>
            <a:r>
              <a:rPr lang="en-GB" sz="3300" b="1" dirty="0">
                <a:solidFill>
                  <a:schemeClr val="tx1"/>
                </a:solidFill>
              </a:rPr>
              <a:t> Cavalcade. </a:t>
            </a:r>
            <a:r>
              <a:rPr lang="en-GB" sz="3300" b="1" dirty="0" smtClean="0">
                <a:solidFill>
                  <a:schemeClr val="tx1"/>
                </a:solidFill>
              </a:rPr>
              <a:t>Save </a:t>
            </a:r>
            <a:r>
              <a:rPr lang="en-GB" sz="3300" b="1" dirty="0">
                <a:solidFill>
                  <a:schemeClr val="tx1"/>
                </a:solidFill>
              </a:rPr>
              <a:t>Britain’s Waterways is the theme of the event this year</a:t>
            </a:r>
          </a:p>
        </p:txBody>
      </p:sp>
      <p:pic>
        <p:nvPicPr>
          <p:cNvPr id="4" name="Picture 3"/>
          <p:cNvPicPr>
            <a:picLocks noChangeAspect="1"/>
          </p:cNvPicPr>
          <p:nvPr/>
        </p:nvPicPr>
        <p:blipFill>
          <a:blip r:embed="rId2"/>
          <a:stretch>
            <a:fillRect/>
          </a:stretch>
        </p:blipFill>
        <p:spPr>
          <a:xfrm>
            <a:off x="708212" y="404207"/>
            <a:ext cx="2838450" cy="1943100"/>
          </a:xfrm>
          <a:prstGeom prst="rect">
            <a:avLst/>
          </a:prstGeom>
        </p:spPr>
      </p:pic>
      <p:pic>
        <p:nvPicPr>
          <p:cNvPr id="5" name="Picture 4"/>
          <p:cNvPicPr>
            <a:picLocks noChangeAspect="1"/>
          </p:cNvPicPr>
          <p:nvPr/>
        </p:nvPicPr>
        <p:blipFill>
          <a:blip r:embed="rId3"/>
          <a:stretch>
            <a:fillRect/>
          </a:stretch>
        </p:blipFill>
        <p:spPr>
          <a:xfrm>
            <a:off x="4230572" y="246265"/>
            <a:ext cx="3566767" cy="2390910"/>
          </a:xfrm>
          <a:prstGeom prst="rect">
            <a:avLst/>
          </a:prstGeom>
        </p:spPr>
      </p:pic>
      <p:pic>
        <p:nvPicPr>
          <p:cNvPr id="6" name="Picture 5"/>
          <p:cNvPicPr>
            <a:picLocks noChangeAspect="1"/>
          </p:cNvPicPr>
          <p:nvPr/>
        </p:nvPicPr>
        <p:blipFill>
          <a:blip r:embed="rId4"/>
          <a:stretch>
            <a:fillRect/>
          </a:stretch>
        </p:blipFill>
        <p:spPr>
          <a:xfrm>
            <a:off x="8714798" y="404207"/>
            <a:ext cx="2898081" cy="1943100"/>
          </a:xfrm>
          <a:prstGeom prst="rect">
            <a:avLst/>
          </a:prstGeom>
        </p:spPr>
      </p:pic>
    </p:spTree>
    <p:extLst>
      <p:ext uri="{BB962C8B-B14F-4D97-AF65-F5344CB8AC3E}">
        <p14:creationId xmlns:p14="http://schemas.microsoft.com/office/powerpoint/2010/main" val="244749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9923" y="1853430"/>
            <a:ext cx="12421991" cy="2585323"/>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You are going to design your </a:t>
            </a:r>
          </a:p>
          <a:p>
            <a:pPr algn="ctr"/>
            <a:r>
              <a:rPr lang="en-US" sz="5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Own Cavalcade art ,</a:t>
            </a:r>
          </a:p>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Thousands of public visitors will see it</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3829376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706" y="2967335"/>
            <a:ext cx="12335429"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The theme is “Save </a:t>
            </a: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O</a:t>
            </a: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ur </a:t>
            </a: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W</a:t>
            </a: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aterways.”</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2174013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8022" y="357447"/>
            <a:ext cx="3125585" cy="399842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ight Arrow 2"/>
          <p:cNvSpPr/>
          <p:nvPr/>
        </p:nvSpPr>
        <p:spPr>
          <a:xfrm>
            <a:off x="2784763" y="357447"/>
            <a:ext cx="706582" cy="44057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4" name="Right Arrow 3"/>
          <p:cNvSpPr/>
          <p:nvPr/>
        </p:nvSpPr>
        <p:spPr>
          <a:xfrm rot="16353828">
            <a:off x="680602" y="1056905"/>
            <a:ext cx="706582" cy="44057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5" name="Right Arrow 4"/>
          <p:cNvSpPr/>
          <p:nvPr/>
        </p:nvSpPr>
        <p:spPr>
          <a:xfrm rot="10800000">
            <a:off x="1632499" y="3621577"/>
            <a:ext cx="706582" cy="44057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6" name="Right Arrow 5"/>
          <p:cNvSpPr/>
          <p:nvPr/>
        </p:nvSpPr>
        <p:spPr>
          <a:xfrm rot="5400000">
            <a:off x="3218410" y="3167150"/>
            <a:ext cx="706582" cy="44057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8" name="Rectangle 7"/>
          <p:cNvSpPr/>
          <p:nvPr/>
        </p:nvSpPr>
        <p:spPr>
          <a:xfrm>
            <a:off x="4862250" y="357447"/>
            <a:ext cx="1231671" cy="188698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6197136" y="2356658"/>
            <a:ext cx="1231671" cy="188698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197137" y="357447"/>
            <a:ext cx="1231671" cy="188698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4862249" y="2356658"/>
            <a:ext cx="1231671" cy="188698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lowchart: Connector 11"/>
          <p:cNvSpPr/>
          <p:nvPr/>
        </p:nvSpPr>
        <p:spPr>
          <a:xfrm>
            <a:off x="4878874" y="369916"/>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3" name="Flowchart: Connector 12"/>
          <p:cNvSpPr/>
          <p:nvPr/>
        </p:nvSpPr>
        <p:spPr>
          <a:xfrm>
            <a:off x="5771110" y="369916"/>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4" name="Flowchart: Connector 13"/>
          <p:cNvSpPr/>
          <p:nvPr/>
        </p:nvSpPr>
        <p:spPr>
          <a:xfrm>
            <a:off x="6257406" y="365760"/>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5" name="Flowchart: Connector 14"/>
          <p:cNvSpPr/>
          <p:nvPr/>
        </p:nvSpPr>
        <p:spPr>
          <a:xfrm>
            <a:off x="7087986" y="357447"/>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6" name="Flowchart: Connector 15"/>
          <p:cNvSpPr/>
          <p:nvPr/>
        </p:nvSpPr>
        <p:spPr>
          <a:xfrm>
            <a:off x="4919055" y="1929246"/>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7" name="Flowchart: Connector 16"/>
          <p:cNvSpPr/>
          <p:nvPr/>
        </p:nvSpPr>
        <p:spPr>
          <a:xfrm>
            <a:off x="5771109" y="1929246"/>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8" name="Flowchart: Connector 17"/>
          <p:cNvSpPr/>
          <p:nvPr/>
        </p:nvSpPr>
        <p:spPr>
          <a:xfrm>
            <a:off x="6257406" y="1914006"/>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9" name="Flowchart: Connector 18"/>
          <p:cNvSpPr/>
          <p:nvPr/>
        </p:nvSpPr>
        <p:spPr>
          <a:xfrm>
            <a:off x="7087986" y="1914006"/>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0" name="Flowchart: Connector 19"/>
          <p:cNvSpPr/>
          <p:nvPr/>
        </p:nvSpPr>
        <p:spPr>
          <a:xfrm>
            <a:off x="7087986" y="3933306"/>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1" name="Flowchart: Connector 20"/>
          <p:cNvSpPr/>
          <p:nvPr/>
        </p:nvSpPr>
        <p:spPr>
          <a:xfrm>
            <a:off x="6337759" y="3933306"/>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2" name="Flowchart: Connector 21"/>
          <p:cNvSpPr/>
          <p:nvPr/>
        </p:nvSpPr>
        <p:spPr>
          <a:xfrm>
            <a:off x="7090757" y="2412077"/>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3" name="Flowchart: Connector 22"/>
          <p:cNvSpPr/>
          <p:nvPr/>
        </p:nvSpPr>
        <p:spPr>
          <a:xfrm>
            <a:off x="6269876" y="2419004"/>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4" name="Flowchart: Connector 23"/>
          <p:cNvSpPr/>
          <p:nvPr/>
        </p:nvSpPr>
        <p:spPr>
          <a:xfrm>
            <a:off x="5771109" y="3933306"/>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5" name="Flowchart: Connector 24"/>
          <p:cNvSpPr/>
          <p:nvPr/>
        </p:nvSpPr>
        <p:spPr>
          <a:xfrm>
            <a:off x="4921826" y="3940233"/>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6" name="Flowchart: Connector 25"/>
          <p:cNvSpPr/>
          <p:nvPr/>
        </p:nvSpPr>
        <p:spPr>
          <a:xfrm>
            <a:off x="5735782" y="2434244"/>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7" name="Flowchart: Connector 26"/>
          <p:cNvSpPr/>
          <p:nvPr/>
        </p:nvSpPr>
        <p:spPr>
          <a:xfrm>
            <a:off x="4919055" y="2421775"/>
            <a:ext cx="282633" cy="257694"/>
          </a:xfrm>
          <a:prstGeom prst="flowChartConnec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8" name="Rectangle 27"/>
          <p:cNvSpPr/>
          <p:nvPr/>
        </p:nvSpPr>
        <p:spPr>
          <a:xfrm>
            <a:off x="7532835" y="577425"/>
            <a:ext cx="4674292" cy="5078313"/>
          </a:xfrm>
          <a:prstGeom prst="rect">
            <a:avLst/>
          </a:prstGeom>
          <a:noFill/>
        </p:spPr>
        <p:txBody>
          <a:bodyPr wrap="none" lIns="91440" tIns="45720" rIns="91440" bIns="45720">
            <a:spAutoFit/>
          </a:bodyPr>
          <a:lstStyle/>
          <a:p>
            <a:pPr algn="ctr"/>
            <a:r>
              <a:rPr lang="en-US" sz="5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There are</a:t>
            </a:r>
          </a:p>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Letters on your </a:t>
            </a:r>
          </a:p>
          <a:p>
            <a:pPr algn="ctr"/>
            <a:r>
              <a:rPr lang="en-US" sz="5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Template</a:t>
            </a:r>
          </a:p>
          <a:p>
            <a:pPr algn="ctr"/>
            <a:r>
              <a:rPr lang="en-US" sz="5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Together,</a:t>
            </a:r>
          </a:p>
          <a:p>
            <a:pPr algn="ctr"/>
            <a:r>
              <a:rPr lang="en-US" sz="5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 they spell</a:t>
            </a:r>
          </a:p>
          <a:p>
            <a:pPr algn="ct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o</a:t>
            </a: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ut the theme</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33830215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0265" y="117693"/>
            <a:ext cx="11543991" cy="4832092"/>
          </a:xfrm>
          <a:prstGeom prst="rect">
            <a:avLst/>
          </a:prstGeom>
          <a:noFill/>
        </p:spPr>
        <p:txBody>
          <a:bodyPr wrap="square" lIns="91440" tIns="45720" rIns="91440" bIns="45720">
            <a:spAutoFit/>
          </a:bodyPr>
          <a:lstStyle/>
          <a:p>
            <a:pPr algn="ctr"/>
            <a:r>
              <a:rPr lang="en-US" sz="4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1.Decorate the full page individually with </a:t>
            </a:r>
          </a:p>
          <a:p>
            <a:pPr algn="ctr"/>
            <a:r>
              <a:rPr lang="en-US" sz="4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y</a:t>
            </a:r>
            <a:r>
              <a:rPr lang="en-US" sz="4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our chosen design</a:t>
            </a:r>
          </a:p>
          <a:p>
            <a:pPr algn="ctr"/>
            <a:r>
              <a:rPr lang="en-US" sz="4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2.Decorate and </a:t>
            </a:r>
            <a:r>
              <a:rPr lang="en-US" sz="4400" b="1" dirty="0" err="1"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colour</a:t>
            </a:r>
            <a:r>
              <a:rPr lang="en-US" sz="4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 the letters </a:t>
            </a:r>
          </a:p>
          <a:p>
            <a:pPr algn="ctr"/>
            <a:r>
              <a:rPr lang="en-US" sz="4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on your template</a:t>
            </a:r>
          </a:p>
          <a:p>
            <a:pPr algn="ctr"/>
            <a:r>
              <a:rPr lang="en-US" sz="4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3.Use your imagination and what you</a:t>
            </a:r>
          </a:p>
          <a:p>
            <a:pPr algn="ctr"/>
            <a:r>
              <a:rPr lang="en-US" sz="4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see at the canal.</a:t>
            </a:r>
          </a:p>
          <a:p>
            <a:pPr algn="ctr"/>
            <a:r>
              <a:rPr lang="en-US" sz="4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4.Your teachers will pick 2 winners each</a:t>
            </a:r>
            <a:endParaRPr lang="en-US" sz="4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3557143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6786" y="-75124"/>
            <a:ext cx="8820215" cy="6740307"/>
          </a:xfrm>
          <a:prstGeom prst="rect">
            <a:avLst/>
          </a:prstGeom>
          <a:noFill/>
        </p:spPr>
        <p:txBody>
          <a:bodyPr wrap="square" lIns="91440" tIns="45720" rIns="91440" bIns="45720">
            <a:spAutoFit/>
          </a:bodyPr>
          <a:lstStyle/>
          <a:p>
            <a:pPr marL="914400" indent="-914400" algn="ctr">
              <a:buFont typeface="+mj-lt"/>
              <a:buAutoNum type="arabicPeriod"/>
            </a:pP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All finished pieces will go on display </a:t>
            </a:r>
          </a:p>
          <a:p>
            <a:pPr marL="914400" indent="-914400" algn="ctr">
              <a:buFont typeface="+mj-lt"/>
              <a:buAutoNum type="arabicPeriod"/>
            </a:pPr>
            <a:r>
              <a:rPr lang="en-US"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The public will see them all</a:t>
            </a:r>
          </a:p>
          <a:p>
            <a:pPr marL="914400" indent="-914400" algn="ctr">
              <a:buFont typeface="+mj-lt"/>
              <a:buAutoNum type="arabicPeriod"/>
            </a:pP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All entries will be published online</a:t>
            </a:r>
          </a:p>
          <a:p>
            <a:pPr marL="914400" indent="-914400" algn="ctr">
              <a:buFont typeface="+mj-lt"/>
              <a:buAutoNum type="arabicPeriod"/>
            </a:pPr>
            <a:r>
              <a:rPr lang="en-US"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You can sign your name if you like</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3547259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3248025" cy="1714500"/>
          </a:xfrm>
          <a:prstGeom prst="rect">
            <a:avLst/>
          </a:prstGeom>
        </p:spPr>
      </p:pic>
      <p:pic>
        <p:nvPicPr>
          <p:cNvPr id="3" name="Picture 2"/>
          <p:cNvPicPr>
            <a:picLocks noChangeAspect="1"/>
          </p:cNvPicPr>
          <p:nvPr/>
        </p:nvPicPr>
        <p:blipFill>
          <a:blip r:embed="rId3"/>
          <a:stretch>
            <a:fillRect/>
          </a:stretch>
        </p:blipFill>
        <p:spPr>
          <a:xfrm>
            <a:off x="3248025" y="0"/>
            <a:ext cx="3120910" cy="2342198"/>
          </a:xfrm>
          <a:prstGeom prst="rect">
            <a:avLst/>
          </a:prstGeom>
        </p:spPr>
      </p:pic>
      <p:pic>
        <p:nvPicPr>
          <p:cNvPr id="4" name="Picture 3"/>
          <p:cNvPicPr>
            <a:picLocks noChangeAspect="1"/>
          </p:cNvPicPr>
          <p:nvPr/>
        </p:nvPicPr>
        <p:blipFill>
          <a:blip r:embed="rId4"/>
          <a:stretch>
            <a:fillRect/>
          </a:stretch>
        </p:blipFill>
        <p:spPr>
          <a:xfrm>
            <a:off x="6368935" y="0"/>
            <a:ext cx="2857500" cy="2342198"/>
          </a:xfrm>
          <a:prstGeom prst="rect">
            <a:avLst/>
          </a:prstGeom>
        </p:spPr>
      </p:pic>
      <p:pic>
        <p:nvPicPr>
          <p:cNvPr id="5" name="Picture 4"/>
          <p:cNvPicPr>
            <a:picLocks noChangeAspect="1"/>
          </p:cNvPicPr>
          <p:nvPr/>
        </p:nvPicPr>
        <p:blipFill>
          <a:blip r:embed="rId5"/>
          <a:stretch>
            <a:fillRect/>
          </a:stretch>
        </p:blipFill>
        <p:spPr>
          <a:xfrm>
            <a:off x="9226435" y="0"/>
            <a:ext cx="2943516" cy="2427316"/>
          </a:xfrm>
          <a:prstGeom prst="rect">
            <a:avLst/>
          </a:prstGeom>
        </p:spPr>
      </p:pic>
      <p:pic>
        <p:nvPicPr>
          <p:cNvPr id="6" name="Picture 5"/>
          <p:cNvPicPr>
            <a:picLocks noChangeAspect="1"/>
          </p:cNvPicPr>
          <p:nvPr/>
        </p:nvPicPr>
        <p:blipFill>
          <a:blip r:embed="rId6"/>
          <a:stretch>
            <a:fillRect/>
          </a:stretch>
        </p:blipFill>
        <p:spPr>
          <a:xfrm>
            <a:off x="0" y="1714499"/>
            <a:ext cx="2842953" cy="2092729"/>
          </a:xfrm>
          <a:prstGeom prst="rect">
            <a:avLst/>
          </a:prstGeom>
        </p:spPr>
      </p:pic>
      <p:pic>
        <p:nvPicPr>
          <p:cNvPr id="7" name="Picture 6"/>
          <p:cNvPicPr>
            <a:picLocks noChangeAspect="1"/>
          </p:cNvPicPr>
          <p:nvPr/>
        </p:nvPicPr>
        <p:blipFill>
          <a:blip r:embed="rId7"/>
          <a:stretch>
            <a:fillRect/>
          </a:stretch>
        </p:blipFill>
        <p:spPr>
          <a:xfrm>
            <a:off x="2842953" y="1714498"/>
            <a:ext cx="2667000" cy="2092730"/>
          </a:xfrm>
          <a:prstGeom prst="rect">
            <a:avLst/>
          </a:prstGeom>
        </p:spPr>
      </p:pic>
      <p:pic>
        <p:nvPicPr>
          <p:cNvPr id="8" name="Picture 7"/>
          <p:cNvPicPr>
            <a:picLocks noChangeAspect="1"/>
          </p:cNvPicPr>
          <p:nvPr/>
        </p:nvPicPr>
        <p:blipFill>
          <a:blip r:embed="rId8"/>
          <a:stretch>
            <a:fillRect/>
          </a:stretch>
        </p:blipFill>
        <p:spPr>
          <a:xfrm>
            <a:off x="5509953" y="2342196"/>
            <a:ext cx="2505075" cy="1548160"/>
          </a:xfrm>
          <a:prstGeom prst="rect">
            <a:avLst/>
          </a:prstGeom>
        </p:spPr>
      </p:pic>
      <p:pic>
        <p:nvPicPr>
          <p:cNvPr id="9" name="Picture 8"/>
          <p:cNvPicPr>
            <a:picLocks noChangeAspect="1"/>
          </p:cNvPicPr>
          <p:nvPr/>
        </p:nvPicPr>
        <p:blipFill>
          <a:blip r:embed="rId9"/>
          <a:stretch>
            <a:fillRect/>
          </a:stretch>
        </p:blipFill>
        <p:spPr>
          <a:xfrm>
            <a:off x="8002472" y="2342196"/>
            <a:ext cx="2066925" cy="1714500"/>
          </a:xfrm>
          <a:prstGeom prst="rect">
            <a:avLst/>
          </a:prstGeom>
        </p:spPr>
      </p:pic>
      <p:pic>
        <p:nvPicPr>
          <p:cNvPr id="10" name="Picture 9"/>
          <p:cNvPicPr>
            <a:picLocks noChangeAspect="1"/>
          </p:cNvPicPr>
          <p:nvPr/>
        </p:nvPicPr>
        <p:blipFill>
          <a:blip r:embed="rId10"/>
          <a:stretch>
            <a:fillRect/>
          </a:stretch>
        </p:blipFill>
        <p:spPr>
          <a:xfrm>
            <a:off x="10004757" y="2404412"/>
            <a:ext cx="2165194" cy="1652284"/>
          </a:xfrm>
          <a:prstGeom prst="rect">
            <a:avLst/>
          </a:prstGeom>
        </p:spPr>
      </p:pic>
      <p:pic>
        <p:nvPicPr>
          <p:cNvPr id="12" name="Picture 11"/>
          <p:cNvPicPr>
            <a:picLocks noChangeAspect="1"/>
          </p:cNvPicPr>
          <p:nvPr/>
        </p:nvPicPr>
        <p:blipFill rotWithShape="1">
          <a:blip r:embed="rId11"/>
          <a:srcRect l="19547" t="-400" r="20325"/>
          <a:stretch/>
        </p:blipFill>
        <p:spPr>
          <a:xfrm>
            <a:off x="10997" y="3315824"/>
            <a:ext cx="1712422" cy="1912620"/>
          </a:xfrm>
          <a:prstGeom prst="rect">
            <a:avLst/>
          </a:prstGeom>
        </p:spPr>
      </p:pic>
      <p:pic>
        <p:nvPicPr>
          <p:cNvPr id="13" name="Picture 12"/>
          <p:cNvPicPr>
            <a:picLocks noChangeAspect="1"/>
          </p:cNvPicPr>
          <p:nvPr/>
        </p:nvPicPr>
        <p:blipFill>
          <a:blip r:embed="rId12"/>
          <a:stretch>
            <a:fillRect/>
          </a:stretch>
        </p:blipFill>
        <p:spPr>
          <a:xfrm>
            <a:off x="1718958" y="3332448"/>
            <a:ext cx="2006745" cy="1895996"/>
          </a:xfrm>
          <a:prstGeom prst="rect">
            <a:avLst/>
          </a:prstGeom>
        </p:spPr>
      </p:pic>
      <p:pic>
        <p:nvPicPr>
          <p:cNvPr id="14" name="Picture 13"/>
          <p:cNvPicPr>
            <a:picLocks noChangeAspect="1"/>
          </p:cNvPicPr>
          <p:nvPr/>
        </p:nvPicPr>
        <p:blipFill>
          <a:blip r:embed="rId13"/>
          <a:stretch>
            <a:fillRect/>
          </a:stretch>
        </p:blipFill>
        <p:spPr>
          <a:xfrm>
            <a:off x="3725703" y="3513944"/>
            <a:ext cx="2524125" cy="1714500"/>
          </a:xfrm>
          <a:prstGeom prst="rect">
            <a:avLst/>
          </a:prstGeom>
        </p:spPr>
      </p:pic>
      <p:pic>
        <p:nvPicPr>
          <p:cNvPr id="15" name="Picture 14"/>
          <p:cNvPicPr>
            <a:picLocks noChangeAspect="1"/>
          </p:cNvPicPr>
          <p:nvPr/>
        </p:nvPicPr>
        <p:blipFill rotWithShape="1">
          <a:blip r:embed="rId14"/>
          <a:srcRect t="-1" r="5521" b="19348"/>
          <a:stretch/>
        </p:blipFill>
        <p:spPr>
          <a:xfrm>
            <a:off x="10997" y="5228444"/>
            <a:ext cx="2600674" cy="1554741"/>
          </a:xfrm>
          <a:prstGeom prst="rect">
            <a:avLst/>
          </a:prstGeom>
        </p:spPr>
      </p:pic>
      <p:pic>
        <p:nvPicPr>
          <p:cNvPr id="16" name="Picture 15"/>
          <p:cNvPicPr>
            <a:picLocks noChangeAspect="1"/>
          </p:cNvPicPr>
          <p:nvPr/>
        </p:nvPicPr>
        <p:blipFill>
          <a:blip r:embed="rId15"/>
          <a:stretch>
            <a:fillRect/>
          </a:stretch>
        </p:blipFill>
        <p:spPr>
          <a:xfrm>
            <a:off x="4546887" y="5068685"/>
            <a:ext cx="2362200" cy="1714500"/>
          </a:xfrm>
          <a:prstGeom prst="rect">
            <a:avLst/>
          </a:prstGeom>
        </p:spPr>
      </p:pic>
      <p:pic>
        <p:nvPicPr>
          <p:cNvPr id="17" name="Picture 16"/>
          <p:cNvPicPr>
            <a:picLocks noChangeAspect="1"/>
          </p:cNvPicPr>
          <p:nvPr/>
        </p:nvPicPr>
        <p:blipFill>
          <a:blip r:embed="rId16"/>
          <a:stretch>
            <a:fillRect/>
          </a:stretch>
        </p:blipFill>
        <p:spPr>
          <a:xfrm>
            <a:off x="2606169" y="5068685"/>
            <a:ext cx="1952625" cy="1714500"/>
          </a:xfrm>
          <a:prstGeom prst="rect">
            <a:avLst/>
          </a:prstGeom>
        </p:spPr>
      </p:pic>
      <p:pic>
        <p:nvPicPr>
          <p:cNvPr id="18" name="Picture 17"/>
          <p:cNvPicPr>
            <a:picLocks noChangeAspect="1"/>
          </p:cNvPicPr>
          <p:nvPr/>
        </p:nvPicPr>
        <p:blipFill>
          <a:blip r:embed="rId17"/>
          <a:stretch>
            <a:fillRect/>
          </a:stretch>
        </p:blipFill>
        <p:spPr>
          <a:xfrm>
            <a:off x="6901467" y="5046734"/>
            <a:ext cx="2824423" cy="1714500"/>
          </a:xfrm>
          <a:prstGeom prst="rect">
            <a:avLst/>
          </a:prstGeom>
        </p:spPr>
      </p:pic>
      <p:pic>
        <p:nvPicPr>
          <p:cNvPr id="1026" name="Picture 2" descr="Image result for  canal w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9725891" y="4999108"/>
            <a:ext cx="2466109" cy="176212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p:cNvPicPr>
            <a:picLocks noChangeAspect="1"/>
          </p:cNvPicPr>
          <p:nvPr/>
        </p:nvPicPr>
        <p:blipFill>
          <a:blip r:embed="rId19"/>
          <a:stretch>
            <a:fillRect/>
          </a:stretch>
        </p:blipFill>
        <p:spPr>
          <a:xfrm>
            <a:off x="6241816" y="3685186"/>
            <a:ext cx="1935137" cy="1383499"/>
          </a:xfrm>
          <a:prstGeom prst="rect">
            <a:avLst/>
          </a:prstGeom>
        </p:spPr>
      </p:pic>
      <p:pic>
        <p:nvPicPr>
          <p:cNvPr id="20" name="Picture 19"/>
          <p:cNvPicPr>
            <a:picLocks noChangeAspect="1"/>
          </p:cNvPicPr>
          <p:nvPr/>
        </p:nvPicPr>
        <p:blipFill>
          <a:blip r:embed="rId20"/>
          <a:stretch>
            <a:fillRect/>
          </a:stretch>
        </p:blipFill>
        <p:spPr>
          <a:xfrm>
            <a:off x="8161373" y="3970861"/>
            <a:ext cx="2180774" cy="1242213"/>
          </a:xfrm>
          <a:prstGeom prst="rect">
            <a:avLst/>
          </a:prstGeom>
        </p:spPr>
      </p:pic>
      <p:pic>
        <p:nvPicPr>
          <p:cNvPr id="21" name="Picture 20"/>
          <p:cNvPicPr>
            <a:picLocks noChangeAspect="1"/>
          </p:cNvPicPr>
          <p:nvPr/>
        </p:nvPicPr>
        <p:blipFill>
          <a:blip r:embed="rId21"/>
          <a:stretch>
            <a:fillRect/>
          </a:stretch>
        </p:blipFill>
        <p:spPr>
          <a:xfrm>
            <a:off x="10308000" y="4055979"/>
            <a:ext cx="1861951" cy="1232839"/>
          </a:xfrm>
          <a:prstGeom prst="rect">
            <a:avLst/>
          </a:prstGeom>
        </p:spPr>
      </p:pic>
    </p:spTree>
    <p:extLst>
      <p:ext uri="{BB962C8B-B14F-4D97-AF65-F5344CB8AC3E}">
        <p14:creationId xmlns:p14="http://schemas.microsoft.com/office/powerpoint/2010/main" val="1664088858"/>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1130</TotalTime>
  <Words>162</Words>
  <Application>Microsoft Office PowerPoint</Application>
  <PresentationFormat>Widescreen</PresentationFormat>
  <Paragraphs>24</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Century Gothic</vt:lpstr>
      <vt:lpstr>Wingdings 3</vt:lpstr>
      <vt:lpstr>Slice</vt:lpstr>
      <vt:lpstr>Canal Cavalcade 2024</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Canal Cavalcade 2024</dc:title>
  <dc:creator>Stella Wilson</dc:creator>
  <cp:lastModifiedBy>Stella Wilson</cp:lastModifiedBy>
  <cp:revision>5</cp:revision>
  <dcterms:created xsi:type="dcterms:W3CDTF">2024-04-17T14:16:17Z</dcterms:created>
  <dcterms:modified xsi:type="dcterms:W3CDTF">2024-04-18T09:06:24Z</dcterms:modified>
</cp:coreProperties>
</file>