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handoutMasterIdLst>
    <p:handoutMasterId r:id="rId16"/>
  </p:handoutMasterIdLst>
  <p:sldIdLst>
    <p:sldId id="269" r:id="rId2"/>
    <p:sldId id="268" r:id="rId3"/>
    <p:sldId id="257" r:id="rId4"/>
    <p:sldId id="258" r:id="rId5"/>
    <p:sldId id="270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</p:sldIdLst>
  <p:sldSz cx="9144000" cy="6858000" type="screen4x3"/>
  <p:notesSz cx="6797675" cy="985678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30613"/>
    <a:srgbClr val="1981AF"/>
    <a:srgbClr val="2DAAE1"/>
    <a:srgbClr val="FF6600"/>
    <a:srgbClr val="D95E1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263" autoAdjust="0"/>
    <p:restoredTop sz="94660"/>
  </p:normalViewPr>
  <p:slideViewPr>
    <p:cSldViewPr>
      <p:cViewPr varScale="1">
        <p:scale>
          <a:sx n="73" d="100"/>
          <a:sy n="73" d="100"/>
        </p:scale>
        <p:origin x="1536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946400" cy="4921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49689" y="1"/>
            <a:ext cx="2946400" cy="4921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3B39466-B633-4964-93AE-7DC3A2AFA13C}" type="datetimeFigureOut">
              <a:rPr lang="en-US" smtClean="0"/>
              <a:pPr/>
              <a:t>3/17/2023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1" y="9361489"/>
            <a:ext cx="2946400" cy="4937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49689" y="9361489"/>
            <a:ext cx="2946400" cy="4937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091CB3C-2AAC-46E7-B447-25EDE6C2B490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2" y="1"/>
            <a:ext cx="2945659" cy="49283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5" y="1"/>
            <a:ext cx="2945659" cy="49283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9FEE09B-7B12-49FC-8750-A98E288B48DD}" type="datetimeFigureOut">
              <a:rPr lang="en-GB" smtClean="0"/>
              <a:pPr/>
              <a:t>17/03/2023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35038" y="739775"/>
            <a:ext cx="4927600" cy="36957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681974"/>
            <a:ext cx="5438140" cy="443555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2" y="9362239"/>
            <a:ext cx="2945659" cy="49283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5" y="9362239"/>
            <a:ext cx="2945659" cy="49283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96A55EC-5160-4B3B-983C-A04F822EA98B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https://youtu.be/bmUJzOGZkRw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6A55EC-5160-4B3B-983C-A04F822EA98B}" type="slidenum">
              <a:rPr lang="en-GB" smtClean="0"/>
              <a:pPr/>
              <a:t>5</a:t>
            </a:fld>
            <a:endParaRPr lang="en-GB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0B8E8E-4C9D-48D4-98DD-5C1A0381418C}" type="datetimeFigureOut">
              <a:rPr lang="en-GB" smtClean="0"/>
              <a:pPr/>
              <a:t>17/03/2023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F9CB5A-5AB7-47F0-B662-7BD3E6894E9B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0B8E8E-4C9D-48D4-98DD-5C1A0381418C}" type="datetimeFigureOut">
              <a:rPr lang="en-GB" smtClean="0"/>
              <a:pPr/>
              <a:t>17/03/2023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F9CB5A-5AB7-47F0-B662-7BD3E6894E9B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1"/>
            <a:ext cx="7772400" cy="136207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0B8E8E-4C9D-48D4-98DD-5C1A0381418C}" type="datetimeFigureOut">
              <a:rPr lang="en-GB" smtClean="0"/>
              <a:pPr/>
              <a:t>17/03/2023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F9CB5A-5AB7-47F0-B662-7BD3E6894E9B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0B8E8E-4C9D-48D4-98DD-5C1A0381418C}" type="datetimeFigureOut">
              <a:rPr lang="en-GB" smtClean="0"/>
              <a:pPr/>
              <a:t>17/03/2023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F9CB5A-5AB7-47F0-B662-7BD3E6894E9B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4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7" y="1535114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7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0B8E8E-4C9D-48D4-98DD-5C1A0381418C}" type="datetimeFigureOut">
              <a:rPr lang="en-GB" smtClean="0"/>
              <a:pPr/>
              <a:t>17/03/2023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F9CB5A-5AB7-47F0-B662-7BD3E6894E9B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0B8E8E-4C9D-48D4-98DD-5C1A0381418C}" type="datetimeFigureOut">
              <a:rPr lang="en-GB" smtClean="0"/>
              <a:pPr/>
              <a:t>17/03/2023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F9CB5A-5AB7-47F0-B662-7BD3E6894E9B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0B8E8E-4C9D-48D4-98DD-5C1A0381418C}" type="datetimeFigureOut">
              <a:rPr lang="en-GB" smtClean="0"/>
              <a:pPr/>
              <a:t>17/03/2023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F9CB5A-5AB7-47F0-B662-7BD3E6894E9B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2" y="273051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2" y="1435101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0B8E8E-4C9D-48D4-98DD-5C1A0381418C}" type="datetimeFigureOut">
              <a:rPr lang="en-GB" smtClean="0"/>
              <a:pPr/>
              <a:t>17/03/2023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F9CB5A-5AB7-47F0-B662-7BD3E6894E9B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0B8E8E-4C9D-48D4-98DD-5C1A0381418C}" type="datetimeFigureOut">
              <a:rPr lang="en-GB" smtClean="0"/>
              <a:pPr/>
              <a:t>17/03/2023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F9CB5A-5AB7-47F0-B662-7BD3E6894E9B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0B8E8E-4C9D-48D4-98DD-5C1A0381418C}" type="datetimeFigureOut">
              <a:rPr lang="en-GB" smtClean="0"/>
              <a:pPr/>
              <a:t>17/03/2023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F9CB5A-5AB7-47F0-B662-7BD3E6894E9B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0B8E8E-4C9D-48D4-98DD-5C1A0381418C}" type="datetimeFigureOut">
              <a:rPr lang="en-GB" smtClean="0"/>
              <a:pPr/>
              <a:t>17/03/2023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F9CB5A-5AB7-47F0-B662-7BD3E6894E9B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0B8E8E-4C9D-48D4-98DD-5C1A0381418C}" type="datetimeFigureOut">
              <a:rPr lang="en-GB" smtClean="0"/>
              <a:pPr/>
              <a:t>17/03/2023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F9CB5A-5AB7-47F0-B662-7BD3E6894E9B}" type="slidenum">
              <a:rPr lang="en-GB" smtClean="0"/>
              <a:pPr/>
              <a:t>‹#›</a:t>
            </a:fld>
            <a:endParaRPr lang="en-GB"/>
          </a:p>
        </p:txBody>
      </p:sp>
      <p:pic>
        <p:nvPicPr>
          <p:cNvPr id="3074" name="Picture 2"/>
          <p:cNvPicPr>
            <a:picLocks noChangeAspect="1" noChangeArrowheads="1"/>
          </p:cNvPicPr>
          <p:nvPr userDrawn="1"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0"/>
            <a:ext cx="9161821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 descr="YW_Presentation Slide-2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2984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T:\YW\Artwork\Competitions\The Incredible Diary Of 2023\Online\PDFs\The Incredibe Diary Powerpoint Fron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1066800"/>
            <a:ext cx="8229600" cy="4221163"/>
          </a:xfrm>
        </p:spPr>
        <p:txBody>
          <a:bodyPr anchor="ctr">
            <a:normAutofit/>
          </a:bodyPr>
          <a:lstStyle/>
          <a:p>
            <a:pPr lvl="0" algn="ctr">
              <a:buNone/>
            </a:pPr>
            <a:r>
              <a:rPr lang="en-US" b="1" dirty="0" smtClean="0">
                <a:solidFill>
                  <a:srgbClr val="7030A0"/>
                </a:solidFill>
                <a:latin typeface="Verveine"/>
              </a:rPr>
              <a:t>Today you are going to</a:t>
            </a:r>
            <a:r>
              <a:rPr lang="en-GB" dirty="0" smtClean="0">
                <a:solidFill>
                  <a:srgbClr val="7030A0"/>
                </a:solidFill>
                <a:latin typeface="Verveine" pitchFamily="2" charset="0"/>
              </a:rPr>
              <a:t>:</a:t>
            </a:r>
            <a:endParaRPr lang="en-GB" sz="4500" dirty="0" smtClean="0">
              <a:solidFill>
                <a:srgbClr val="7030A0"/>
              </a:solidFill>
              <a:latin typeface="Verveine" pitchFamily="2" charset="0"/>
            </a:endParaRPr>
          </a:p>
          <a:p>
            <a:pPr lvl="0"/>
            <a:r>
              <a:rPr lang="en-GB" sz="2800" dirty="0" smtClean="0"/>
              <a:t>Learn about a style of writing called a ‘mini saga’</a:t>
            </a:r>
          </a:p>
          <a:p>
            <a:pPr lvl="0"/>
            <a:r>
              <a:rPr lang="en-GB" sz="2800" dirty="0" smtClean="0"/>
              <a:t>Learn how to write a diary entry</a:t>
            </a:r>
          </a:p>
          <a:p>
            <a:pPr lvl="0"/>
            <a:r>
              <a:rPr lang="en-GB" sz="2800" dirty="0" smtClean="0"/>
              <a:t>Use adjectives to add interest to your writing</a:t>
            </a:r>
          </a:p>
          <a:p>
            <a:pPr lvl="0"/>
            <a:r>
              <a:rPr lang="en-GB" sz="2800" dirty="0" smtClean="0"/>
              <a:t>Plan, draft and write a mini saga for ‘The Incredible Diary Of...’ creative writing competition</a:t>
            </a:r>
          </a:p>
          <a:p>
            <a:pPr lvl="0"/>
            <a:r>
              <a:rPr lang="en-GB" sz="2800" dirty="0" smtClean="0"/>
              <a:t>Have fun with creative writing!</a:t>
            </a:r>
          </a:p>
        </p:txBody>
      </p:sp>
      <p:pic>
        <p:nvPicPr>
          <p:cNvPr id="5" name="Picture 4" descr="Paper Plan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20363966">
            <a:off x="806468" y="350838"/>
            <a:ext cx="1295400" cy="921327"/>
          </a:xfrm>
          <a:prstGeom prst="rect">
            <a:avLst/>
          </a:prstGeom>
        </p:spPr>
      </p:pic>
      <p:pic>
        <p:nvPicPr>
          <p:cNvPr id="6" name="Picture 5" descr="Crow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4201906">
            <a:off x="7576715" y="447133"/>
            <a:ext cx="914400" cy="87283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14"/>
          <p:cNvSpPr txBox="1"/>
          <p:nvPr/>
        </p:nvSpPr>
        <p:spPr>
          <a:xfrm>
            <a:off x="381000" y="1447800"/>
            <a:ext cx="853440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7030A0"/>
                </a:solidFill>
                <a:latin typeface="Verveine"/>
              </a:rPr>
              <a:t>Learning outcomes &amp; success criteria for today’s lesson:</a:t>
            </a:r>
            <a:endParaRPr lang="en-GB" sz="2400" b="1" dirty="0" smtClean="0">
              <a:solidFill>
                <a:srgbClr val="7030A0"/>
              </a:solidFill>
              <a:latin typeface="Verveine"/>
            </a:endParaRPr>
          </a:p>
          <a:p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extBox 15"/>
          <p:cNvSpPr txBox="1"/>
          <p:nvPr/>
        </p:nvSpPr>
        <p:spPr>
          <a:xfrm>
            <a:off x="457200" y="1524000"/>
            <a:ext cx="79248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 smtClean="0">
                <a:solidFill>
                  <a:srgbClr val="7030A0"/>
                </a:solidFill>
                <a:latin typeface="Verveine"/>
              </a:rPr>
              <a:t>Firstly, you’re going to watch a video that introduces the activity:</a:t>
            </a:r>
            <a:br>
              <a:rPr lang="en-GB" b="1" dirty="0" smtClean="0">
                <a:solidFill>
                  <a:srgbClr val="7030A0"/>
                </a:solidFill>
                <a:latin typeface="Verveine"/>
              </a:rPr>
            </a:br>
            <a:r>
              <a:rPr lang="en-GB" b="1" dirty="0" smtClean="0">
                <a:solidFill>
                  <a:srgbClr val="7030A0"/>
                </a:solidFill>
                <a:latin typeface="Verveine"/>
              </a:rPr>
              <a:t>https://youtu.be/bmUJzOGZkRw </a:t>
            </a:r>
            <a:endParaRPr lang="en-GB" sz="1400" dirty="0" smtClean="0">
              <a:solidFill>
                <a:srgbClr val="7030A0"/>
              </a:solidFill>
              <a:latin typeface="Verveine"/>
            </a:endParaRPr>
          </a:p>
          <a:p>
            <a:endParaRPr lang="en-GB" dirty="0"/>
          </a:p>
        </p:txBody>
      </p:sp>
      <p:pic>
        <p:nvPicPr>
          <p:cNvPr id="17" name="Picture 16" descr="ID video image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219200" y="2209800"/>
            <a:ext cx="6705600" cy="374754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1219200"/>
            <a:ext cx="8229600" cy="4876800"/>
          </a:xfrm>
        </p:spPr>
        <p:txBody>
          <a:bodyPr anchor="ctr">
            <a:normAutofit lnSpcReduction="10000"/>
          </a:bodyPr>
          <a:lstStyle/>
          <a:p>
            <a:pPr lvl="0" algn="ctr">
              <a:buNone/>
            </a:pPr>
            <a:r>
              <a:rPr lang="en-US" sz="4800" b="1" dirty="0" smtClean="0">
                <a:solidFill>
                  <a:srgbClr val="7030A0"/>
                </a:solidFill>
                <a:latin typeface="Verveine"/>
              </a:rPr>
              <a:t>What is a diary?</a:t>
            </a:r>
            <a:endParaRPr lang="en-GB" sz="4500" dirty="0" smtClean="0">
              <a:solidFill>
                <a:srgbClr val="7030A0"/>
              </a:solidFill>
              <a:latin typeface="Verveine" pitchFamily="2" charset="0"/>
            </a:endParaRPr>
          </a:p>
          <a:p>
            <a:pPr marL="0">
              <a:spcAft>
                <a:spcPts val="800"/>
              </a:spcAft>
              <a:buNone/>
            </a:pPr>
            <a:r>
              <a:rPr lang="en-GB" sz="2200" dirty="0" smtClean="0"/>
              <a:t>A diary entry can be a recount of something you have done, an imaginary scenario or a mix of both! </a:t>
            </a:r>
          </a:p>
          <a:p>
            <a:pPr marL="252000" lvl="0" indent="-252000">
              <a:lnSpc>
                <a:spcPct val="110000"/>
              </a:lnSpc>
            </a:pPr>
            <a:r>
              <a:rPr lang="en-GB" sz="2200" dirty="0" smtClean="0"/>
              <a:t>Diaries are written in past tense, about something that has already happened (whether it’s real or imaginary!) </a:t>
            </a:r>
          </a:p>
          <a:p>
            <a:pPr marL="252000" lvl="0" indent="-252000">
              <a:lnSpc>
                <a:spcPct val="110000"/>
              </a:lnSpc>
            </a:pPr>
            <a:r>
              <a:rPr lang="en-GB" sz="2200" dirty="0" smtClean="0"/>
              <a:t>Diaries must use personal pronouns e.g. I / we etc</a:t>
            </a:r>
          </a:p>
          <a:p>
            <a:pPr marL="252000" lvl="0" indent="-252000">
              <a:lnSpc>
                <a:spcPct val="110000"/>
              </a:lnSpc>
            </a:pPr>
            <a:r>
              <a:rPr lang="en-GB" sz="2200" dirty="0" smtClean="0"/>
              <a:t>Diaries are written in chronological order</a:t>
            </a:r>
          </a:p>
          <a:p>
            <a:pPr marL="252000" lvl="0" indent="-252000">
              <a:lnSpc>
                <a:spcPct val="110000"/>
              </a:lnSpc>
            </a:pPr>
            <a:r>
              <a:rPr lang="en-GB" sz="2200" dirty="0" smtClean="0"/>
              <a:t>Diaries are written in chatty, informal (colloquial) language</a:t>
            </a:r>
          </a:p>
          <a:p>
            <a:pPr marL="252000" lvl="0" indent="-252000">
              <a:lnSpc>
                <a:spcPct val="110000"/>
              </a:lnSpc>
              <a:spcAft>
                <a:spcPts val="800"/>
              </a:spcAft>
            </a:pPr>
            <a:r>
              <a:rPr lang="en-GB" sz="2200" dirty="0" smtClean="0"/>
              <a:t>Diaries are descriptive and show feelings/emotion, thoughts and/or opinions</a:t>
            </a:r>
          </a:p>
          <a:p>
            <a:pPr>
              <a:buNone/>
            </a:pPr>
            <a:r>
              <a:rPr lang="en-GB" sz="2200" dirty="0" smtClean="0"/>
              <a:t>You can be as original and as creative as you like in 100 words!</a:t>
            </a:r>
            <a:endParaRPr lang="en-GB" sz="2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0" y="1600200"/>
            <a:ext cx="7391400" cy="3429000"/>
          </a:xfrm>
        </p:spPr>
        <p:txBody>
          <a:bodyPr anchor="ctr">
            <a:normAutofit/>
          </a:bodyPr>
          <a:lstStyle/>
          <a:p>
            <a:pPr algn="ctr">
              <a:spcAft>
                <a:spcPts val="800"/>
              </a:spcAft>
              <a:buNone/>
            </a:pPr>
            <a:r>
              <a:rPr lang="en-GB" dirty="0" smtClean="0"/>
              <a:t>You’ll now read two different diary extracts,</a:t>
            </a:r>
            <a:br>
              <a:rPr lang="en-GB" dirty="0" smtClean="0"/>
            </a:br>
            <a:r>
              <a:rPr lang="en-GB" dirty="0" smtClean="0"/>
              <a:t>one is real and one is imaginary.</a:t>
            </a:r>
          </a:p>
          <a:p>
            <a:pPr algn="ctr">
              <a:buNone/>
            </a:pPr>
            <a:r>
              <a:rPr lang="en-GB" dirty="0" smtClean="0"/>
              <a:t>Discuss the difference between the real diary entry and the imaginary one.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43000"/>
            <a:ext cx="8229600" cy="4800600"/>
          </a:xfrm>
        </p:spPr>
        <p:txBody>
          <a:bodyPr anchor="ctr">
            <a:normAutofit/>
          </a:bodyPr>
          <a:lstStyle/>
          <a:p>
            <a:pPr indent="-324000">
              <a:spcAft>
                <a:spcPts val="600"/>
              </a:spcAft>
            </a:pPr>
            <a:r>
              <a:rPr lang="en-GB" sz="2400" dirty="0" smtClean="0"/>
              <a:t>You’ll now be split into groups and be given an item to write a short paragraph from the object’s point of view.</a:t>
            </a:r>
          </a:p>
          <a:p>
            <a:pPr indent="-324000">
              <a:spcAft>
                <a:spcPts val="600"/>
              </a:spcAft>
            </a:pPr>
            <a:r>
              <a:rPr lang="en-GB" sz="2400" dirty="0" smtClean="0"/>
              <a:t>You can write a real diary event or a fictional one.</a:t>
            </a:r>
          </a:p>
          <a:p>
            <a:pPr indent="-324000">
              <a:spcAft>
                <a:spcPts val="600"/>
              </a:spcAft>
            </a:pPr>
            <a:r>
              <a:rPr lang="en-GB" sz="2400" dirty="0" smtClean="0"/>
              <a:t>If you choose to write about a real event, consider how you can make the entry exciting to read – think about the language, tone and format.</a:t>
            </a:r>
          </a:p>
          <a:p>
            <a:pPr indent="-324000">
              <a:spcAft>
                <a:spcPts val="600"/>
              </a:spcAft>
            </a:pPr>
            <a:r>
              <a:rPr lang="en-GB" sz="2400" dirty="0" smtClean="0"/>
              <a:t>E.g. If your item was a pen, the pen could be chewed by a child, dropped on the floor and roll under the trays, then do some writing. Or if you opt for an imaginary day the pen could belong to a spy and go on a thrilling adventure!</a:t>
            </a:r>
            <a:endParaRPr lang="en-GB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76800"/>
          </a:xfrm>
        </p:spPr>
        <p:txBody>
          <a:bodyPr anchor="ctr">
            <a:normAutofit/>
          </a:bodyPr>
          <a:lstStyle/>
          <a:p>
            <a:pPr algn="ctr"/>
            <a:r>
              <a:rPr lang="en-GB" sz="2400" dirty="0" smtClean="0"/>
              <a:t>Take it in turn to read your entry to the rest of their group. </a:t>
            </a:r>
          </a:p>
          <a:p>
            <a:pPr algn="ctr"/>
            <a:r>
              <a:rPr lang="en-GB" sz="2400" dirty="0" smtClean="0"/>
              <a:t>Discuss and agree on the best sentence in each entry’s paragraph and highlight it.</a:t>
            </a:r>
            <a:endParaRPr lang="en-GB" sz="2400" dirty="0"/>
          </a:p>
        </p:txBody>
      </p:sp>
      <p:pic>
        <p:nvPicPr>
          <p:cNvPr id="4" name="Picture 3" descr="The Incredible Diary Logo_Long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743200" y="480904"/>
            <a:ext cx="3657600" cy="1137776"/>
          </a:xfrm>
          <a:prstGeom prst="rect">
            <a:avLst/>
          </a:prstGeom>
        </p:spPr>
      </p:pic>
      <p:pic>
        <p:nvPicPr>
          <p:cNvPr id="5" name="Picture 4" descr="Paper Plane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20363966">
            <a:off x="806468" y="350838"/>
            <a:ext cx="1295400" cy="921327"/>
          </a:xfrm>
          <a:prstGeom prst="rect">
            <a:avLst/>
          </a:prstGeom>
        </p:spPr>
      </p:pic>
      <p:pic>
        <p:nvPicPr>
          <p:cNvPr id="6" name="Picture 5" descr="Crown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4201906">
            <a:off x="7576715" y="447133"/>
            <a:ext cx="914400" cy="87283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76800"/>
          </a:xfrm>
        </p:spPr>
        <p:txBody>
          <a:bodyPr anchor="ctr">
            <a:normAutofit/>
          </a:bodyPr>
          <a:lstStyle/>
          <a:p>
            <a:pPr algn="ctr"/>
            <a:r>
              <a:rPr lang="en-GB" sz="2400" dirty="0" smtClean="0"/>
              <a:t>As a class, discuss who or what would make a great</a:t>
            </a:r>
            <a:br>
              <a:rPr lang="en-GB" sz="2400" dirty="0" smtClean="0"/>
            </a:br>
            <a:r>
              <a:rPr lang="en-GB" sz="2400" dirty="0" smtClean="0"/>
              <a:t>subject to write about.</a:t>
            </a:r>
          </a:p>
          <a:p>
            <a:pPr algn="ctr"/>
            <a:r>
              <a:rPr lang="en-GB" sz="2400" dirty="0" smtClean="0"/>
              <a:t>No idea is wrong, too weird or too wonderful! </a:t>
            </a:r>
          </a:p>
          <a:p>
            <a:pPr algn="ctr"/>
            <a:r>
              <a:rPr lang="en-GB" sz="2400" dirty="0" smtClean="0"/>
              <a:t>From a leaf or a unicorn to a wizard or an inventor, let your imagination run riot!</a:t>
            </a:r>
            <a:endParaRPr lang="en-GB" sz="2400" dirty="0"/>
          </a:p>
        </p:txBody>
      </p:sp>
      <p:pic>
        <p:nvPicPr>
          <p:cNvPr id="4" name="Picture 3" descr="The Incredible Diary Logo_Long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743200" y="480904"/>
            <a:ext cx="3657600" cy="1137776"/>
          </a:xfrm>
          <a:prstGeom prst="rect">
            <a:avLst/>
          </a:prstGeom>
        </p:spPr>
      </p:pic>
      <p:pic>
        <p:nvPicPr>
          <p:cNvPr id="5" name="Picture 4" descr="Paper Plane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20363966">
            <a:off x="806468" y="350838"/>
            <a:ext cx="1295400" cy="921327"/>
          </a:xfrm>
          <a:prstGeom prst="rect">
            <a:avLst/>
          </a:prstGeom>
        </p:spPr>
      </p:pic>
      <p:pic>
        <p:nvPicPr>
          <p:cNvPr id="6" name="Picture 5" descr="Crown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4201906">
            <a:off x="7576715" y="447133"/>
            <a:ext cx="914400" cy="87283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tent Placeholder 2"/>
          <p:cNvSpPr>
            <a:spLocks noGrp="1"/>
          </p:cNvSpPr>
          <p:nvPr>
            <p:ph idx="1"/>
          </p:nvPr>
        </p:nvSpPr>
        <p:spPr>
          <a:xfrm>
            <a:off x="457200" y="1371600"/>
            <a:ext cx="8229600" cy="4724400"/>
          </a:xfrm>
        </p:spPr>
        <p:txBody>
          <a:bodyPr anchor="ctr">
            <a:normAutofit/>
          </a:bodyPr>
          <a:lstStyle/>
          <a:p>
            <a:pPr>
              <a:buNone/>
            </a:pPr>
            <a:r>
              <a:rPr lang="en-US" sz="4000" b="1" dirty="0" smtClean="0">
                <a:solidFill>
                  <a:srgbClr val="7030A0"/>
                </a:solidFill>
                <a:latin typeface="Verveine"/>
              </a:rPr>
              <a:t>Top 5 Diary Tips!</a:t>
            </a:r>
            <a:endParaRPr lang="en-GB" sz="4000" dirty="0" smtClean="0">
              <a:solidFill>
                <a:srgbClr val="7030A0"/>
              </a:solidFill>
              <a:latin typeface="Verveine" pitchFamily="2" charset="0"/>
            </a:endParaRPr>
          </a:p>
          <a:p>
            <a:pPr marL="0">
              <a:buNone/>
            </a:pPr>
            <a:r>
              <a:rPr lang="en-GB" sz="2400" dirty="0" smtClean="0"/>
              <a:t>Here are the 5 key points that you need to remember when writing your diary:</a:t>
            </a:r>
          </a:p>
          <a:p>
            <a:pPr lvl="0"/>
            <a:r>
              <a:rPr lang="en-GB" sz="2400" dirty="0" smtClean="0"/>
              <a:t>Diaries are written in past tense, about something that has already happened (whether it’s real or imaginary!) </a:t>
            </a:r>
          </a:p>
          <a:p>
            <a:pPr lvl="0"/>
            <a:r>
              <a:rPr lang="en-GB" sz="2400" dirty="0" smtClean="0"/>
              <a:t>Diaries must use personal pronouns e.g. I / we etc</a:t>
            </a:r>
          </a:p>
          <a:p>
            <a:pPr lvl="0"/>
            <a:r>
              <a:rPr lang="en-GB" sz="2400" dirty="0" smtClean="0"/>
              <a:t>Diaries are written in chronological order</a:t>
            </a:r>
          </a:p>
          <a:p>
            <a:pPr lvl="0"/>
            <a:r>
              <a:rPr lang="en-GB" sz="2400" dirty="0" smtClean="0"/>
              <a:t>Diaries are written in chatty, informal (colloquial) language</a:t>
            </a:r>
          </a:p>
          <a:p>
            <a:pPr lvl="0"/>
            <a:r>
              <a:rPr lang="en-GB" sz="2400" dirty="0" smtClean="0"/>
              <a:t>Diaries are descriptive and show feelings/emotion, thoughts and/or opinions</a:t>
            </a:r>
            <a:endParaRPr lang="en-GB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tent Placeholder 2"/>
          <p:cNvSpPr>
            <a:spLocks noGrp="1"/>
          </p:cNvSpPr>
          <p:nvPr>
            <p:ph idx="1"/>
          </p:nvPr>
        </p:nvSpPr>
        <p:spPr>
          <a:xfrm>
            <a:off x="685800" y="1295400"/>
            <a:ext cx="7924800" cy="4724400"/>
          </a:xfrm>
        </p:spPr>
        <p:txBody>
          <a:bodyPr anchor="ctr">
            <a:normAutofit/>
          </a:bodyPr>
          <a:lstStyle/>
          <a:p>
            <a:pPr>
              <a:buNone/>
            </a:pPr>
            <a:r>
              <a:rPr lang="en-US" sz="4000" b="1" dirty="0" smtClean="0">
                <a:solidFill>
                  <a:srgbClr val="7030A0"/>
                </a:solidFill>
                <a:latin typeface="Verveine"/>
              </a:rPr>
              <a:t>It’s Peer Assessment Time!</a:t>
            </a:r>
            <a:endParaRPr lang="en-GB" sz="4000" dirty="0" smtClean="0">
              <a:solidFill>
                <a:srgbClr val="7030A0"/>
              </a:solidFill>
              <a:latin typeface="Verveine" pitchFamily="2" charset="0"/>
            </a:endParaRPr>
          </a:p>
          <a:p>
            <a:pPr lvl="0"/>
            <a:r>
              <a:rPr lang="en-GB" sz="2400" dirty="0" smtClean="0"/>
              <a:t>Work with a partner</a:t>
            </a:r>
          </a:p>
          <a:p>
            <a:pPr lvl="0"/>
            <a:r>
              <a:rPr lang="en-GB" sz="2400" dirty="0" smtClean="0"/>
              <a:t>Read your diary entry to them. They will provide you with feedback; something they like and something that can be improved</a:t>
            </a:r>
          </a:p>
          <a:p>
            <a:pPr lvl="0"/>
            <a:r>
              <a:rPr lang="en-GB" sz="2400" dirty="0" smtClean="0"/>
              <a:t>You need to then do the same for them</a:t>
            </a:r>
          </a:p>
          <a:p>
            <a:pPr lvl="0"/>
            <a:r>
              <a:rPr lang="en-GB" sz="2400" dirty="0" smtClean="0"/>
              <a:t>Edit your work as necessary</a:t>
            </a:r>
          </a:p>
          <a:p>
            <a:pPr lvl="0"/>
            <a:r>
              <a:rPr lang="en-GB" sz="2400" dirty="0" smtClean="0"/>
              <a:t>Include your name and age on your entry form before handing it to your teacher</a:t>
            </a:r>
            <a:endParaRPr lang="en-GB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T:\YW\Artwork\Competitions\The Incredible Diary Of 2023\Online\PDFs\The Incredibe Diary Powerpoint Back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1422</TotalTime>
  <Words>555</Words>
  <Application>Microsoft Office PowerPoint</Application>
  <PresentationFormat>On-screen Show (4:3)</PresentationFormat>
  <Paragraphs>42</Paragraphs>
  <Slides>13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7" baseType="lpstr">
      <vt:lpstr>Arial</vt:lpstr>
      <vt:lpstr>Calibri</vt:lpstr>
      <vt:lpstr>Verveine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ashley.janson</dc:creator>
  <cp:lastModifiedBy>Stella Wilson</cp:lastModifiedBy>
  <cp:revision>162</cp:revision>
  <dcterms:created xsi:type="dcterms:W3CDTF">2016-08-02T12:45:58Z</dcterms:created>
  <dcterms:modified xsi:type="dcterms:W3CDTF">2023-03-17T09:07:12Z</dcterms:modified>
</cp:coreProperties>
</file>