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76" r:id="rId3"/>
    <p:sldId id="257" r:id="rId4"/>
    <p:sldId id="258" r:id="rId5"/>
    <p:sldId id="268" r:id="rId6"/>
    <p:sldId id="260" r:id="rId7"/>
    <p:sldId id="269" r:id="rId8"/>
    <p:sldId id="270" r:id="rId9"/>
    <p:sldId id="266" r:id="rId10"/>
    <p:sldId id="272" r:id="rId11"/>
    <p:sldId id="273" r:id="rId12"/>
    <p:sldId id="274" r:id="rId13"/>
    <p:sldId id="275" r:id="rId14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9" d="100"/>
          <a:sy n="49" d="100"/>
        </p:scale>
        <p:origin x="708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E3432-FDB4-45D5-8D15-978D74A198F0}" type="datetimeFigureOut">
              <a:rPr lang="en-GB" smtClean="0"/>
              <a:pPr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6D183-5F30-48A4-A94B-99221BB1216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E3432-FDB4-45D5-8D15-978D74A198F0}" type="datetimeFigureOut">
              <a:rPr lang="en-GB" smtClean="0"/>
              <a:pPr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6D183-5F30-48A4-A94B-99221BB1216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E3432-FDB4-45D5-8D15-978D74A198F0}" type="datetimeFigureOut">
              <a:rPr lang="en-GB" smtClean="0"/>
              <a:pPr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6D183-5F30-48A4-A94B-99221BB1216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E3432-FDB4-45D5-8D15-978D74A198F0}" type="datetimeFigureOut">
              <a:rPr lang="en-GB" smtClean="0"/>
              <a:pPr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6D183-5F30-48A4-A94B-99221BB1216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E3432-FDB4-45D5-8D15-978D74A198F0}" type="datetimeFigureOut">
              <a:rPr lang="en-GB" smtClean="0"/>
              <a:pPr/>
              <a:t>12/01/2021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6D183-5F30-48A4-A94B-99221BB1216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E3432-FDB4-45D5-8D15-978D74A198F0}" type="datetimeFigureOut">
              <a:rPr lang="en-GB" smtClean="0"/>
              <a:pPr/>
              <a:t>12/01/2021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6D183-5F30-48A4-A94B-99221BB1216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E3432-FDB4-45D5-8D15-978D74A198F0}" type="datetimeFigureOut">
              <a:rPr lang="en-GB" smtClean="0"/>
              <a:pPr/>
              <a:t>12/01/2021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6D183-5F30-48A4-A94B-99221BB1216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E3432-FDB4-45D5-8D15-978D74A198F0}" type="datetimeFigureOut">
              <a:rPr lang="en-GB" smtClean="0"/>
              <a:pPr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6D183-5F30-48A4-A94B-99221BB1216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E3432-FDB4-45D5-8D15-978D74A198F0}" type="datetimeFigureOut">
              <a:rPr lang="en-GB" smtClean="0"/>
              <a:pPr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6D183-5F30-48A4-A94B-99221BB1216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E3432-FDB4-45D5-8D15-978D74A198F0}" type="datetimeFigureOut">
              <a:rPr lang="en-GB" smtClean="0"/>
              <a:pPr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6D183-5F30-48A4-A94B-99221BB1216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E3432-FDB4-45D5-8D15-978D74A198F0}" type="datetimeFigureOut">
              <a:rPr lang="en-GB" smtClean="0"/>
              <a:pPr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6D183-5F30-48A4-A94B-99221BB1216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9E3432-FDB4-45D5-8D15-978D74A198F0}" type="datetimeFigureOut">
              <a:rPr lang="en-GB" smtClean="0"/>
              <a:pPr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F6D183-5F30-48A4-A94B-99221BB12163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Poetry Safari TITL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1124744"/>
            <a:ext cx="7385691" cy="3271245"/>
          </a:xfrm>
          <a:prstGeom prst="rect">
            <a:avLst/>
          </a:prstGeom>
        </p:spPr>
      </p:pic>
      <p:pic>
        <p:nvPicPr>
          <p:cNvPr id="7" name="Picture 6" descr="YW Log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26308" y="332648"/>
            <a:ext cx="2691384" cy="576072"/>
          </a:xfrm>
          <a:prstGeom prst="rect">
            <a:avLst/>
          </a:prstGeom>
        </p:spPr>
      </p:pic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647564" y="4941168"/>
            <a:ext cx="7848872" cy="1512168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  <a:spcAft>
                <a:spcPts val="1000"/>
              </a:spcAft>
            </a:pPr>
            <a:r>
              <a:rPr lang="en-GB" b="1" dirty="0" smtClean="0">
                <a:solidFill>
                  <a:srgbClr val="00B0F0"/>
                </a:solidFill>
                <a:latin typeface="Muli" pitchFamily="2" charset="0"/>
                <a:cs typeface="Arial" pitchFamily="34" charset="0"/>
              </a:rPr>
              <a:t>Sense Poetry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91680" y="3645024"/>
            <a:ext cx="5832648" cy="2880320"/>
          </a:xfrm>
        </p:spPr>
        <p:txBody>
          <a:bodyPr>
            <a:normAutofit fontScale="55000" lnSpcReduction="20000"/>
          </a:bodyPr>
          <a:lstStyle/>
          <a:p>
            <a:pPr>
              <a:spcBef>
                <a:spcPts val="0"/>
              </a:spcBef>
              <a:spcAft>
                <a:spcPts val="2500"/>
              </a:spcAft>
            </a:pPr>
            <a:r>
              <a:rPr lang="en-GB" sz="5800" b="1" dirty="0" smtClean="0">
                <a:solidFill>
                  <a:schemeClr val="tx1"/>
                </a:solidFill>
                <a:latin typeface="Muli" pitchFamily="2" charset="0"/>
                <a:cs typeface="Arial" pitchFamily="34" charset="0"/>
              </a:rPr>
              <a:t>Today you are going to:</a:t>
            </a:r>
            <a:endParaRPr lang="en-GB" sz="4000" b="1" dirty="0" smtClean="0">
              <a:solidFill>
                <a:srgbClr val="C00000"/>
              </a:solidFill>
              <a:latin typeface="Muli" pitchFamily="2" charset="0"/>
              <a:cs typeface="Arial" pitchFamily="34" charset="0"/>
            </a:endParaRPr>
          </a:p>
          <a:p>
            <a:pPr marL="514350" indent="-514350" algn="l">
              <a:spcBef>
                <a:spcPts val="0"/>
              </a:spcBef>
              <a:spcAft>
                <a:spcPts val="1000"/>
              </a:spcAft>
              <a:buFont typeface="Arial" pitchFamily="34" charset="0"/>
              <a:buChar char="•"/>
            </a:pPr>
            <a:r>
              <a:rPr lang="en-GB" sz="4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Learn about your senses</a:t>
            </a:r>
          </a:p>
          <a:p>
            <a:pPr marL="514350" indent="-514350" algn="l">
              <a:spcAft>
                <a:spcPts val="1000"/>
              </a:spcAft>
              <a:buFont typeface="Arial" pitchFamily="34" charset="0"/>
              <a:buChar char="•"/>
            </a:pPr>
            <a:r>
              <a:rPr lang="en-GB" sz="4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Learn about sense poems</a:t>
            </a:r>
          </a:p>
          <a:p>
            <a:pPr marL="514350" indent="-514350" algn="l">
              <a:spcAft>
                <a:spcPts val="1000"/>
              </a:spcAft>
              <a:buFont typeface="Arial" pitchFamily="34" charset="0"/>
              <a:buChar char="•"/>
            </a:pPr>
            <a:r>
              <a:rPr lang="en-GB" sz="4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Discuss your theme and offer opinions and suggestions in a group discussion</a:t>
            </a:r>
          </a:p>
          <a:p>
            <a:pPr marL="514350" indent="-514350" algn="l">
              <a:spcAft>
                <a:spcPts val="1000"/>
              </a:spcAft>
              <a:buFont typeface="Arial" pitchFamily="34" charset="0"/>
              <a:buChar char="•"/>
            </a:pPr>
            <a:r>
              <a:rPr lang="en-GB" sz="4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Plan, draft and write a poem</a:t>
            </a:r>
            <a:endParaRPr lang="en-GB" sz="4000" dirty="0">
              <a:solidFill>
                <a:schemeClr val="tx1">
                  <a:lumMod val="85000"/>
                  <a:lumOff val="15000"/>
                </a:schemeClr>
              </a:solidFill>
              <a:latin typeface="Muli" pitchFamily="2" charset="0"/>
              <a:cs typeface="Arial" pitchFamily="34" charset="0"/>
            </a:endParaRPr>
          </a:p>
        </p:txBody>
      </p:sp>
      <p:pic>
        <p:nvPicPr>
          <p:cNvPr id="5" name="Picture 4" descr="Poetry Safari TITL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9174" y="332656"/>
            <a:ext cx="6665652" cy="2952328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5232" y="188640"/>
            <a:ext cx="7643192" cy="1440160"/>
          </a:xfrm>
        </p:spPr>
        <p:txBody>
          <a:bodyPr>
            <a:normAutofit/>
          </a:bodyPr>
          <a:lstStyle/>
          <a:p>
            <a:r>
              <a:rPr lang="en-GB" sz="4200" b="1" dirty="0" smtClean="0">
                <a:latin typeface="Muli" pitchFamily="2" charset="0"/>
                <a:cs typeface="Arial" pitchFamily="34" charset="0"/>
              </a:rPr>
              <a:t>What are your senses?</a:t>
            </a:r>
            <a:endParaRPr lang="en-GB" sz="4200" b="1" dirty="0">
              <a:solidFill>
                <a:schemeClr val="accent4">
                  <a:lumMod val="75000"/>
                </a:schemeClr>
              </a:solidFill>
              <a:latin typeface="Muli" pitchFamily="2" charset="0"/>
              <a:cs typeface="Arial" pitchFamily="34" charset="0"/>
            </a:endParaRPr>
          </a:p>
        </p:txBody>
      </p:sp>
      <p:pic>
        <p:nvPicPr>
          <p:cNvPr id="4" name="Picture 3" descr="Senses koal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7704" y="1714605"/>
            <a:ext cx="5328592" cy="4738731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loud no tex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620688"/>
            <a:ext cx="8236060" cy="5616624"/>
          </a:xfrm>
          <a:prstGeom prst="rect">
            <a:avLst/>
          </a:prstGeom>
        </p:spPr>
      </p:pic>
      <p:sp>
        <p:nvSpPr>
          <p:cNvPr id="7" name="Subtitle 2"/>
          <p:cNvSpPr txBox="1">
            <a:spLocks/>
          </p:cNvSpPr>
          <p:nvPr/>
        </p:nvSpPr>
        <p:spPr>
          <a:xfrm>
            <a:off x="1403648" y="2060848"/>
            <a:ext cx="6454500" cy="3439854"/>
          </a:xfrm>
          <a:prstGeom prst="rect">
            <a:avLst/>
          </a:prstGeom>
        </p:spPr>
        <p:txBody>
          <a:bodyPr vert="horz" lIns="91440" tIns="45720" rIns="91440" bIns="45720" rtlCol="0">
            <a:normAutofit fontScale="55000" lnSpcReduction="20000"/>
          </a:bodyPr>
          <a:lstStyle/>
          <a:p>
            <a:pPr marL="342900" lvl="0" indent="-342900" algn="ctr">
              <a:spcAft>
                <a:spcPts val="2500"/>
              </a:spcAft>
            </a:pPr>
            <a:r>
              <a:rPr lang="en-GB" sz="5800" b="1" dirty="0" smtClean="0">
                <a:solidFill>
                  <a:srgbClr val="00B0F0"/>
                </a:solidFill>
                <a:latin typeface="Muli" pitchFamily="2" charset="0"/>
                <a:cs typeface="Arial" pitchFamily="34" charset="0"/>
              </a:rPr>
              <a:t>What is a sense poem?</a:t>
            </a:r>
            <a:endParaRPr kumimoji="0" lang="en-GB" sz="5800" b="1" i="0" u="none" strike="noStrike" kern="1200" cap="none" spc="0" normalizeH="0" baseline="0" noProof="0" dirty="0" smtClean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Muli" pitchFamily="2" charset="0"/>
              <a:cs typeface="Arial" pitchFamily="34" charset="0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Aft>
                <a:spcPts val="1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A sense poem can describe</a:t>
            </a:r>
            <a:r>
              <a:rPr kumimoji="0" lang="en-GB" sz="40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 anything</a:t>
            </a:r>
            <a:br>
              <a:rPr kumimoji="0" lang="en-GB" sz="40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</a:br>
            <a:r>
              <a:rPr kumimoji="0" lang="en-GB" sz="40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using your 5 senses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Aft>
                <a:spcPts val="1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A poem uses imaginative language to show feelings and ideas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Aft>
                <a:spcPts val="1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GB" sz="4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Poems use poetic techniques, such as imagery, alliteration, rhyme and similes to help bring the words to life for the reader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Muli" pitchFamily="2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 txBox="1">
            <a:spLocks/>
          </p:cNvSpPr>
          <p:nvPr/>
        </p:nvSpPr>
        <p:spPr>
          <a:xfrm>
            <a:off x="611560" y="620688"/>
            <a:ext cx="7920880" cy="5616624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/>
          <a:p>
            <a:pPr lvl="0" algn="ctr">
              <a:spcAft>
                <a:spcPts val="2500"/>
              </a:spcAft>
            </a:pPr>
            <a:r>
              <a:rPr lang="en-GB" sz="3500" b="1" dirty="0" smtClean="0">
                <a:solidFill>
                  <a:srgbClr val="FFC000"/>
                </a:solidFill>
                <a:latin typeface="Muli" pitchFamily="2" charset="0"/>
                <a:cs typeface="Arial" pitchFamily="34" charset="0"/>
              </a:rPr>
              <a:t>How to write an animal sense poem</a:t>
            </a:r>
            <a:endParaRPr kumimoji="0" lang="en-GB" sz="3500" b="1" i="0" u="none" strike="noStrike" kern="1200" cap="none" spc="0" normalizeH="0" baseline="0" noProof="0" dirty="0" smtClean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Muli" pitchFamily="2" charset="0"/>
              <a:cs typeface="Arial" pitchFamily="34" charset="0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Aft>
                <a:spcPts val="1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Remember to use all</a:t>
            </a:r>
            <a:r>
              <a:rPr kumimoji="0" lang="en-GB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 5 senses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Aft>
                <a:spcPts val="1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GB" sz="2400" baseline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You</a:t>
            </a:r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 can describe the animal how you like!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Aft>
                <a:spcPts val="1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Use</a:t>
            </a:r>
            <a:r>
              <a:rPr kumimoji="0" lang="en-GB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 your imagination to create fun and interesting descriptions, like 'Polar bears taste like hot mints</a:t>
            </a:r>
            <a:br>
              <a:rPr kumimoji="0" lang="en-GB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</a:br>
            <a:r>
              <a:rPr kumimoji="0" lang="en-GB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with</a:t>
            </a:r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 </a:t>
            </a:r>
            <a:r>
              <a:rPr kumimoji="0" lang="en-GB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hair on!'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Aft>
                <a:spcPts val="1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GB" sz="2400" baseline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If</a:t>
            </a:r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 you write a simple line, like,</a:t>
            </a:r>
            <a:b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</a:br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‘Bears feel cuddly - think how you</a:t>
            </a:r>
            <a:b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</a:br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can make this more interesting,</a:t>
            </a:r>
            <a:b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</a:br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close your eyes and imagine cuddling</a:t>
            </a:r>
            <a:b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</a:br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a bear ... ‘Bears feel</a:t>
            </a:r>
            <a:b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</a:br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cuddly, soft and warm, just like I feel</a:t>
            </a:r>
            <a:b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</a:br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in my bed.’</a:t>
            </a:r>
          </a:p>
        </p:txBody>
      </p:sp>
      <p:pic>
        <p:nvPicPr>
          <p:cNvPr id="5" name="Picture 4" descr="polar bea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40152" y="2996952"/>
            <a:ext cx="2893577" cy="3528392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loud no tex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692696"/>
            <a:ext cx="8236060" cy="5616624"/>
          </a:xfrm>
          <a:prstGeom prst="rect">
            <a:avLst/>
          </a:prstGeom>
        </p:spPr>
      </p:pic>
      <p:sp>
        <p:nvSpPr>
          <p:cNvPr id="9" name="Subtitle 2"/>
          <p:cNvSpPr txBox="1">
            <a:spLocks/>
          </p:cNvSpPr>
          <p:nvPr/>
        </p:nvSpPr>
        <p:spPr>
          <a:xfrm>
            <a:off x="1331640" y="1484784"/>
            <a:ext cx="6480720" cy="41044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342900" algn="ctr">
              <a:spcAft>
                <a:spcPts val="1500"/>
              </a:spcAft>
            </a:pPr>
            <a:r>
              <a:rPr lang="en-GB" sz="2200" b="1" dirty="0" smtClean="0">
                <a:latin typeface="Muli" pitchFamily="2" charset="0"/>
                <a:cs typeface="Arial" pitchFamily="34" charset="0"/>
              </a:rPr>
              <a:t>You can write a</a:t>
            </a:r>
            <a:br>
              <a:rPr lang="en-GB" sz="2200" b="1" dirty="0" smtClean="0">
                <a:latin typeface="Muli" pitchFamily="2" charset="0"/>
                <a:cs typeface="Arial" pitchFamily="34" charset="0"/>
              </a:rPr>
            </a:br>
            <a:r>
              <a:rPr lang="en-GB" sz="2200" b="1" dirty="0" smtClean="0">
                <a:latin typeface="Muli" pitchFamily="2" charset="0"/>
                <a:cs typeface="Arial" pitchFamily="34" charset="0"/>
              </a:rPr>
              <a:t>sense poem about any animal...</a:t>
            </a:r>
          </a:p>
          <a:p>
            <a:pPr marL="342900" lvl="0" indent="-342900" algn="ctr">
              <a:spcAft>
                <a:spcPts val="1000"/>
              </a:spcAft>
            </a:pPr>
            <a:r>
              <a:rPr lang="en-GB" sz="3200" b="1" dirty="0" smtClean="0">
                <a:solidFill>
                  <a:srgbClr val="FFC000"/>
                </a:solidFill>
                <a:latin typeface="Muli" pitchFamily="2" charset="0"/>
                <a:cs typeface="Arial" pitchFamily="34" charset="0"/>
              </a:rPr>
              <a:t>My Polar Bear Poem</a:t>
            </a:r>
            <a:endParaRPr kumimoji="0" lang="en-GB" sz="3200" b="1" i="0" u="none" strike="noStrike" kern="1200" cap="none" spc="0" normalizeH="0" baseline="0" noProof="0" dirty="0" smtClean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Muli" pitchFamily="2" charset="0"/>
              <a:cs typeface="Arial" pitchFamily="34" charset="0"/>
            </a:endParaRPr>
          </a:p>
          <a:p>
            <a:pPr marR="0" lvl="0" indent="-514350" algn="ctr" defTabSz="914400" rtl="0" eaLnBrk="1" fontAlgn="auto" latinLnBrk="0" hangingPunct="1">
              <a:lnSpc>
                <a:spcPct val="100000"/>
              </a:lnSpc>
              <a:buClrTx/>
              <a:buSzTx/>
              <a:tabLst/>
              <a:defRPr/>
            </a:pPr>
            <a:r>
              <a:rPr kumimoji="0" lang="en-GB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Polar</a:t>
            </a:r>
            <a:r>
              <a:rPr kumimoji="0" lang="en-GB" sz="22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 bears smell of snow and ice,</a:t>
            </a:r>
            <a:br>
              <a:rPr kumimoji="0" lang="en-GB" sz="22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</a:br>
            <a:r>
              <a:rPr kumimoji="0" lang="en-GB" sz="22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all cold and fresh.</a:t>
            </a:r>
          </a:p>
          <a:p>
            <a:pPr marR="0" lvl="0" indent="-514350" algn="ctr" defTabSz="914400" rtl="0" eaLnBrk="1" fontAlgn="auto" latinLnBrk="0" hangingPunct="1">
              <a:lnSpc>
                <a:spcPct val="100000"/>
              </a:lnSpc>
              <a:buClrTx/>
              <a:buSzTx/>
              <a:tabLst/>
              <a:defRPr/>
            </a:pPr>
            <a:r>
              <a:rPr lang="en-GB" sz="2200" baseline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Polar bears look fluffy</a:t>
            </a:r>
            <a:r>
              <a:rPr lang="en-GB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 but they are fierce!</a:t>
            </a:r>
          </a:p>
          <a:p>
            <a:pPr marR="0" lvl="0" indent="-514350" algn="ctr" defTabSz="914400" rtl="0" eaLnBrk="1" fontAlgn="auto" latinLnBrk="0" hangingPunct="1">
              <a:lnSpc>
                <a:spcPct val="100000"/>
              </a:lnSpc>
              <a:buClrTx/>
              <a:buSzTx/>
              <a:tabLst/>
              <a:defRPr/>
            </a:pPr>
            <a:r>
              <a:rPr kumimoji="0" lang="en-GB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Polar bears sound like...</a:t>
            </a:r>
            <a:r>
              <a:rPr kumimoji="0" lang="en-GB" sz="22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 </a:t>
            </a:r>
            <a:r>
              <a:rPr kumimoji="0" lang="en-GB" sz="2200" b="0" i="1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Roar, growl, splash!</a:t>
            </a:r>
          </a:p>
          <a:p>
            <a:pPr marR="0" lvl="0" indent="-514350" algn="ctr" defTabSz="914400" rtl="0" eaLnBrk="1" fontAlgn="auto" latinLnBrk="0" hangingPunct="1">
              <a:lnSpc>
                <a:spcPct val="100000"/>
              </a:lnSpc>
              <a:buClrTx/>
              <a:buSzTx/>
              <a:tabLst/>
              <a:defRPr/>
            </a:pPr>
            <a:r>
              <a:rPr lang="en-GB" sz="2200" baseline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Polar</a:t>
            </a:r>
            <a:r>
              <a:rPr lang="en-GB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 bears feel cuddly, soft and warm,</a:t>
            </a:r>
            <a:br>
              <a:rPr lang="en-GB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</a:br>
            <a:r>
              <a:rPr lang="en-GB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just like I feel in my bed.</a:t>
            </a:r>
          </a:p>
          <a:p>
            <a:pPr marR="0" lvl="0" indent="-514350" algn="ctr" defTabSz="914400" rtl="0" eaLnBrk="1" fontAlgn="auto" latinLnBrk="0" hangingPunct="1">
              <a:lnSpc>
                <a:spcPct val="100000"/>
              </a:lnSpc>
              <a:buClrTx/>
              <a:buSzTx/>
              <a:tabLst/>
              <a:defRPr/>
            </a:pPr>
            <a:r>
              <a:rPr kumimoji="0" lang="en-GB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Polar</a:t>
            </a:r>
            <a:r>
              <a:rPr kumimoji="0" lang="en-GB" sz="22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 bears taste like hot mints with hair on</a:t>
            </a:r>
            <a:r>
              <a:rPr kumimoji="0" lang="en-GB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!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Muli" pitchFamily="2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084168" y="332656"/>
            <a:ext cx="252028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GB" sz="2200" b="1" dirty="0" smtClean="0">
                <a:solidFill>
                  <a:srgbClr val="FF0000"/>
                </a:solidFill>
                <a:latin typeface="Muli" pitchFamily="2" charset="0"/>
                <a:cs typeface="Arial" pitchFamily="34" charset="0"/>
              </a:rPr>
              <a:t>Example 1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loud no tex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692696"/>
            <a:ext cx="8236060" cy="5616624"/>
          </a:xfrm>
          <a:prstGeom prst="rect">
            <a:avLst/>
          </a:prstGeom>
        </p:spPr>
      </p:pic>
      <p:sp>
        <p:nvSpPr>
          <p:cNvPr id="9" name="Subtitle 2"/>
          <p:cNvSpPr txBox="1">
            <a:spLocks/>
          </p:cNvSpPr>
          <p:nvPr/>
        </p:nvSpPr>
        <p:spPr>
          <a:xfrm>
            <a:off x="971600" y="2348880"/>
            <a:ext cx="7128792" cy="41044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indent="-342900" algn="ctr">
              <a:spcAft>
                <a:spcPts val="1000"/>
              </a:spcAft>
            </a:pPr>
            <a:r>
              <a:rPr lang="en-GB" sz="3200" b="1" dirty="0" smtClean="0">
                <a:solidFill>
                  <a:srgbClr val="92D050"/>
                </a:solidFill>
                <a:latin typeface="Muli" pitchFamily="2" charset="0"/>
                <a:cs typeface="Arial" pitchFamily="34" charset="0"/>
              </a:rPr>
              <a:t>Dragon Sense Poem</a:t>
            </a:r>
          </a:p>
          <a:p>
            <a:pPr marR="0" lvl="0" indent="-514350" algn="ctr" defTabSz="914400" rtl="0" eaLnBrk="1" fontAlgn="auto" latinLnBrk="0" hangingPunct="1">
              <a:lnSpc>
                <a:spcPct val="100000"/>
              </a:lnSpc>
              <a:buClrTx/>
              <a:buSzTx/>
              <a:tabLst/>
              <a:defRPr/>
            </a:pPr>
            <a:r>
              <a:rPr lang="en-GB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Dragons smell smoky, like a crackling bonfire</a:t>
            </a:r>
          </a:p>
          <a:p>
            <a:pPr marR="0" lvl="0" indent="-514350" algn="ctr" defTabSz="914400" rtl="0" eaLnBrk="1" fontAlgn="auto" latinLnBrk="0" hangingPunct="1">
              <a:lnSpc>
                <a:spcPct val="100000"/>
              </a:lnSpc>
              <a:buClrTx/>
              <a:buSzTx/>
              <a:tabLst/>
              <a:defRPr/>
            </a:pPr>
            <a:r>
              <a:rPr lang="en-GB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Dragons look like giant, fire-breathing monsters</a:t>
            </a:r>
          </a:p>
          <a:p>
            <a:pPr marR="0" lvl="0" indent="-514350" algn="ctr" defTabSz="914400" rtl="0" eaLnBrk="1" fontAlgn="auto" latinLnBrk="0" hangingPunct="1">
              <a:lnSpc>
                <a:spcPct val="100000"/>
              </a:lnSpc>
              <a:buClrTx/>
              <a:buSzTx/>
              <a:tabLst/>
              <a:defRPr/>
            </a:pPr>
            <a:r>
              <a:rPr lang="en-GB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Dragons sound like a puffing steam train</a:t>
            </a:r>
          </a:p>
          <a:p>
            <a:pPr marR="0" lvl="0" indent="-514350" algn="ctr" defTabSz="914400" rtl="0" eaLnBrk="1" fontAlgn="auto" latinLnBrk="0" hangingPunct="1">
              <a:lnSpc>
                <a:spcPct val="100000"/>
              </a:lnSpc>
              <a:buClrTx/>
              <a:buSzTx/>
              <a:tabLst/>
              <a:defRPr/>
            </a:pPr>
            <a:r>
              <a:rPr lang="en-GB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Dragons feel all rough and scaly, like a roof</a:t>
            </a:r>
          </a:p>
          <a:p>
            <a:pPr marR="0" lvl="0" indent="-514350" algn="ctr" defTabSz="914400" rtl="0" eaLnBrk="1" fontAlgn="auto" latinLnBrk="0" hangingPunct="1">
              <a:lnSpc>
                <a:spcPct val="100000"/>
              </a:lnSpc>
              <a:buClrTx/>
              <a:buSzTx/>
              <a:tabLst/>
              <a:defRPr/>
            </a:pPr>
            <a:r>
              <a:rPr lang="en-GB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Dragons taste of burnt barbecue!</a:t>
            </a:r>
          </a:p>
        </p:txBody>
      </p:sp>
      <p:sp>
        <p:nvSpPr>
          <p:cNvPr id="10" name="Rectangle 9"/>
          <p:cNvSpPr/>
          <p:nvPr/>
        </p:nvSpPr>
        <p:spPr>
          <a:xfrm>
            <a:off x="6084168" y="332656"/>
            <a:ext cx="252028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GB" sz="2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Example 2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loud no tex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692696"/>
            <a:ext cx="8236060" cy="5616624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6084168" y="332656"/>
            <a:ext cx="252028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GB" sz="2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Example 3</a:t>
            </a: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1259632" y="1988840"/>
            <a:ext cx="6624736" cy="324036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/>
          <a:p>
            <a:pPr lvl="0" indent="-342900" algn="ctr">
              <a:spcAft>
                <a:spcPts val="1000"/>
              </a:spcAft>
            </a:pPr>
            <a:r>
              <a:rPr lang="en-GB" sz="3200" b="1" dirty="0" smtClean="0">
                <a:solidFill>
                  <a:srgbClr val="7030A0"/>
                </a:solidFill>
                <a:latin typeface="Muli" pitchFamily="2" charset="0"/>
                <a:cs typeface="Arial" pitchFamily="34" charset="0"/>
              </a:rPr>
              <a:t>My Pet Sense Poem</a:t>
            </a:r>
          </a:p>
          <a:p>
            <a:pPr marR="0" lvl="0" indent="-514350" algn="ctr" defTabSz="914400" rtl="0" eaLnBrk="1" fontAlgn="auto" latinLnBrk="0" hangingPunct="1">
              <a:lnSpc>
                <a:spcPct val="100000"/>
              </a:lnSpc>
              <a:buClrTx/>
              <a:buSzTx/>
              <a:tabLst/>
              <a:defRPr/>
            </a:pPr>
            <a:r>
              <a:rPr kumimoji="0" lang="en-GB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Buddy smells like mud, sweat</a:t>
            </a:r>
            <a:r>
              <a:rPr kumimoji="0" lang="en-GB" sz="22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 and just stinky!</a:t>
            </a:r>
          </a:p>
          <a:p>
            <a:pPr marR="0" lvl="0" indent="-514350" algn="ctr" defTabSz="914400" rtl="0" eaLnBrk="1" fontAlgn="auto" latinLnBrk="0" hangingPunct="1">
              <a:lnSpc>
                <a:spcPct val="100000"/>
              </a:lnSpc>
              <a:buClrTx/>
              <a:buSzTx/>
              <a:tabLst/>
              <a:defRPr/>
            </a:pPr>
            <a:r>
              <a:rPr lang="en-GB" sz="2200" baseline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Buddy</a:t>
            </a:r>
            <a:r>
              <a:rPr lang="en-GB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 looks kind, his eyes are happy and friendly.</a:t>
            </a:r>
          </a:p>
          <a:p>
            <a:pPr marR="0" lvl="0" indent="-514350" algn="ctr" defTabSz="914400" rtl="0" eaLnBrk="1" fontAlgn="auto" latinLnBrk="0" hangingPunct="1">
              <a:lnSpc>
                <a:spcPct val="100000"/>
              </a:lnSpc>
              <a:buClrTx/>
              <a:buSzTx/>
              <a:tabLst/>
              <a:defRPr/>
            </a:pPr>
            <a:r>
              <a:rPr kumimoji="0" lang="en-GB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Buddy</a:t>
            </a:r>
            <a:r>
              <a:rPr kumimoji="0" lang="en-GB" sz="22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 sounds like a very noisy party with fireworks.</a:t>
            </a:r>
          </a:p>
          <a:p>
            <a:pPr marR="0" lvl="0" indent="-514350" algn="ctr" defTabSz="914400" rtl="0" eaLnBrk="1" fontAlgn="auto" latinLnBrk="0" hangingPunct="1">
              <a:lnSpc>
                <a:spcPct val="100000"/>
              </a:lnSpc>
              <a:buClrTx/>
              <a:buSzTx/>
              <a:tabLst/>
              <a:defRPr/>
            </a:pPr>
            <a:r>
              <a:rPr lang="en-GB" sz="2200" baseline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Buddy</a:t>
            </a:r>
            <a:r>
              <a:rPr lang="en-GB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 feels like velvet, all soft and cuddly.</a:t>
            </a:r>
          </a:p>
          <a:p>
            <a:pPr marR="0" lvl="0" indent="-514350" algn="ctr" defTabSz="914400" rtl="0" eaLnBrk="1" fontAlgn="auto" latinLnBrk="0" hangingPunct="1">
              <a:lnSpc>
                <a:spcPct val="100000"/>
              </a:lnSpc>
              <a:buClrTx/>
              <a:buSzTx/>
              <a:tabLst/>
              <a:defRPr/>
            </a:pPr>
            <a:r>
              <a:rPr kumimoji="0" lang="en-GB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Buddy</a:t>
            </a:r>
            <a:r>
              <a:rPr kumimoji="0" lang="en-GB" sz="22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 would taste like sausages and ham,</a:t>
            </a:r>
          </a:p>
          <a:p>
            <a:pPr marR="0" lvl="0" indent="-514350" algn="ctr" defTabSz="914400" rtl="0" eaLnBrk="1" fontAlgn="auto" latinLnBrk="0" hangingPunct="1">
              <a:lnSpc>
                <a:spcPct val="100000"/>
              </a:lnSpc>
              <a:buClrTx/>
              <a:buSzTx/>
              <a:tabLst/>
              <a:defRPr/>
            </a:pPr>
            <a:r>
              <a:rPr lang="en-GB" sz="2200" baseline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his</a:t>
            </a:r>
            <a:r>
              <a:rPr lang="en-GB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 favourite snacks.</a:t>
            </a:r>
          </a:p>
          <a:p>
            <a:pPr marR="0" lvl="0" indent="-514350" algn="ctr" defTabSz="914400" rtl="0" eaLnBrk="1" fontAlgn="auto" latinLnBrk="0" hangingPunct="1">
              <a:lnSpc>
                <a:spcPct val="100000"/>
              </a:lnSpc>
              <a:buClrTx/>
              <a:buSzTx/>
              <a:tabLst/>
              <a:defRPr/>
            </a:pPr>
            <a:r>
              <a:rPr kumimoji="0" lang="en-GB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I</a:t>
            </a:r>
            <a:r>
              <a:rPr kumimoji="0" lang="en-GB" sz="22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 love Buddy, my dog!</a:t>
            </a: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Muli" pitchFamily="2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2"/>
          <p:cNvSpPr txBox="1">
            <a:spLocks/>
          </p:cNvSpPr>
          <p:nvPr/>
        </p:nvSpPr>
        <p:spPr>
          <a:xfrm>
            <a:off x="755576" y="1124744"/>
            <a:ext cx="7704856" cy="48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indent="-342900" algn="ctr">
              <a:spcAft>
                <a:spcPts val="2500"/>
              </a:spcAft>
            </a:pPr>
            <a:r>
              <a:rPr lang="en-GB" sz="3200" b="1" dirty="0" smtClean="0">
                <a:solidFill>
                  <a:srgbClr val="FF0000"/>
                </a:solidFill>
                <a:latin typeface="Muli" pitchFamily="2" charset="0"/>
                <a:cs typeface="Arial" pitchFamily="34" charset="0"/>
              </a:rPr>
              <a:t>Write a sense poem as a class</a:t>
            </a:r>
          </a:p>
          <a:p>
            <a:pPr indent="-342900">
              <a:spcAft>
                <a:spcPts val="1000"/>
              </a:spcAft>
            </a:pPr>
            <a:r>
              <a:rPr lang="en-GB" sz="2200" b="1" dirty="0" smtClean="0">
                <a:latin typeface="Muli" pitchFamily="2" charset="0"/>
                <a:cs typeface="Arial" pitchFamily="34" charset="0"/>
              </a:rPr>
              <a:t>Pick an animal in your classroom to write about.</a:t>
            </a:r>
          </a:p>
          <a:p>
            <a:pPr indent="-342900">
              <a:spcAft>
                <a:spcPts val="1000"/>
              </a:spcAft>
            </a:pPr>
            <a:r>
              <a:rPr lang="en-GB" sz="2200" b="1" dirty="0" smtClean="0">
                <a:latin typeface="Muli" pitchFamily="2" charset="0"/>
                <a:cs typeface="Arial" pitchFamily="34" charset="0"/>
              </a:rPr>
              <a:t>Remember to:</a:t>
            </a:r>
          </a:p>
          <a:p>
            <a:pPr marR="0" lvl="0" indent="-514350" defTabSz="914400" rtl="0" eaLnBrk="1" fontAlgn="auto" latinLnBrk="0" hangingPunct="1">
              <a:lnSpc>
                <a:spcPct val="100000"/>
              </a:lnSpc>
              <a:spcAft>
                <a:spcPts val="1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Use all 5</a:t>
            </a:r>
            <a:r>
              <a:rPr kumimoji="0" lang="en-GB" sz="22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 senses</a:t>
            </a:r>
          </a:p>
          <a:p>
            <a:pPr marR="0" lvl="0" indent="-514350" defTabSz="914400" rtl="0" eaLnBrk="1" fontAlgn="auto" latinLnBrk="0" hangingPunct="1">
              <a:lnSpc>
                <a:spcPct val="100000"/>
              </a:lnSpc>
              <a:spcAft>
                <a:spcPts val="1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GB" sz="2200" baseline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Use</a:t>
            </a:r>
            <a:r>
              <a:rPr lang="en-GB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 your imagination</a:t>
            </a:r>
          </a:p>
          <a:p>
            <a:pPr marR="0" lvl="0" indent="-514350" defTabSz="914400" rtl="0" eaLnBrk="1" fontAlgn="auto" latinLnBrk="0" hangingPunct="1">
              <a:lnSpc>
                <a:spcPct val="100000"/>
              </a:lnSpc>
              <a:spcAft>
                <a:spcPts val="1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Use description</a:t>
            </a:r>
          </a:p>
          <a:p>
            <a:pPr marR="0" lvl="0" indent="-514350" defTabSz="914400" rtl="0" eaLnBrk="1" fontAlgn="auto" latinLnBrk="0" hangingPunct="1">
              <a:lnSpc>
                <a:spcPct val="100000"/>
              </a:lnSpc>
              <a:spcAft>
                <a:spcPts val="1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GB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Try a poetic technique</a:t>
            </a:r>
          </a:p>
          <a:p>
            <a:pPr marR="0" lvl="0" indent="-514350" defTabSz="914400" rtl="0" eaLnBrk="1" fontAlgn="auto" latinLnBrk="0" hangingPunct="1">
              <a:lnSpc>
                <a:spcPct val="100000"/>
              </a:lnSpc>
              <a:spcAft>
                <a:spcPts val="1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Be original</a:t>
            </a:r>
          </a:p>
          <a:p>
            <a:pPr marR="0" lvl="0" indent="-514350" defTabSz="914400" rtl="0" eaLnBrk="1" fontAlgn="auto" latinLnBrk="0" hangingPunct="1">
              <a:lnSpc>
                <a:spcPct val="100000"/>
              </a:lnSpc>
              <a:spcAft>
                <a:spcPts val="1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GB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Enjoy writing it!</a:t>
            </a: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Muli" pitchFamily="2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loud no tex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692696"/>
            <a:ext cx="8236060" cy="5472608"/>
          </a:xfrm>
          <a:prstGeom prst="rect">
            <a:avLst/>
          </a:prstGeom>
        </p:spPr>
      </p:pic>
      <p:sp>
        <p:nvSpPr>
          <p:cNvPr id="9" name="Subtitle 2"/>
          <p:cNvSpPr txBox="1">
            <a:spLocks/>
          </p:cNvSpPr>
          <p:nvPr/>
        </p:nvSpPr>
        <p:spPr>
          <a:xfrm>
            <a:off x="1619672" y="1772816"/>
            <a:ext cx="5904656" cy="34563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indent="-342900" algn="ctr">
              <a:spcAft>
                <a:spcPts val="1500"/>
              </a:spcAft>
            </a:pPr>
            <a:r>
              <a:rPr lang="en-GB" sz="3200" b="1" dirty="0" smtClean="0">
                <a:solidFill>
                  <a:srgbClr val="92D050"/>
                </a:solidFill>
                <a:latin typeface="Muli" pitchFamily="2" charset="0"/>
                <a:cs typeface="Arial" pitchFamily="34" charset="0"/>
              </a:rPr>
              <a:t>Reviewing</a:t>
            </a:r>
            <a:br>
              <a:rPr lang="en-GB" sz="3200" b="1" dirty="0" smtClean="0">
                <a:solidFill>
                  <a:srgbClr val="92D050"/>
                </a:solidFill>
                <a:latin typeface="Muli" pitchFamily="2" charset="0"/>
                <a:cs typeface="Arial" pitchFamily="34" charset="0"/>
              </a:rPr>
            </a:br>
            <a:r>
              <a:rPr lang="en-GB" sz="3200" b="1" dirty="0" smtClean="0">
                <a:solidFill>
                  <a:srgbClr val="92D050"/>
                </a:solidFill>
                <a:latin typeface="Muli" pitchFamily="2" charset="0"/>
                <a:cs typeface="Arial" pitchFamily="34" charset="0"/>
              </a:rPr>
              <a:t>your class poem</a:t>
            </a:r>
          </a:p>
          <a:p>
            <a:pPr marL="514350" marR="0" lvl="0" indent="-514350" defTabSz="914400" rtl="0" eaLnBrk="1" fontAlgn="auto" latinLnBrk="0" hangingPunct="1">
              <a:lnSpc>
                <a:spcPct val="100000"/>
              </a:lnSpc>
              <a:spcAft>
                <a:spcPts val="1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2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Can you change any of the lines to make them more interesting?</a:t>
            </a:r>
          </a:p>
          <a:p>
            <a:pPr marL="514350" marR="0" lvl="0" indent="-514350" defTabSz="914400" rtl="0" eaLnBrk="1" fontAlgn="auto" latinLnBrk="0" hangingPunct="1">
              <a:lnSpc>
                <a:spcPct val="100000"/>
              </a:lnSpc>
              <a:spcAft>
                <a:spcPts val="1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GB" sz="2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Have you used any poetic techniques?</a:t>
            </a:r>
          </a:p>
          <a:p>
            <a:pPr marL="514350" marR="0" lvl="0" indent="-514350" defTabSz="914400" rtl="0" eaLnBrk="1" fontAlgn="auto" latinLnBrk="0" hangingPunct="1">
              <a:lnSpc>
                <a:spcPct val="100000"/>
              </a:lnSpc>
              <a:spcAft>
                <a:spcPts val="1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GB" sz="2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Do you have a favourite line? Why?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 txBox="1">
            <a:spLocks/>
          </p:cNvSpPr>
          <p:nvPr/>
        </p:nvSpPr>
        <p:spPr>
          <a:xfrm>
            <a:off x="395536" y="404664"/>
            <a:ext cx="8352928" cy="61206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algn="ctr">
              <a:spcAft>
                <a:spcPts val="1500"/>
              </a:spcAft>
            </a:pPr>
            <a:r>
              <a:rPr lang="en-GB" sz="3200" b="1" dirty="0" smtClean="0">
                <a:solidFill>
                  <a:srgbClr val="FF0000"/>
                </a:solidFill>
                <a:latin typeface="Muli" pitchFamily="2" charset="0"/>
                <a:cs typeface="Arial" pitchFamily="34" charset="0"/>
              </a:rPr>
              <a:t>Now it is time to write</a:t>
            </a:r>
            <a:br>
              <a:rPr lang="en-GB" sz="3200" b="1" dirty="0" smtClean="0">
                <a:solidFill>
                  <a:srgbClr val="FF0000"/>
                </a:solidFill>
                <a:latin typeface="Muli" pitchFamily="2" charset="0"/>
                <a:cs typeface="Arial" pitchFamily="34" charset="0"/>
              </a:rPr>
            </a:br>
            <a:r>
              <a:rPr lang="en-GB" sz="3200" b="1" dirty="0" smtClean="0">
                <a:solidFill>
                  <a:srgbClr val="FF0000"/>
                </a:solidFill>
                <a:latin typeface="Muli" pitchFamily="2" charset="0"/>
                <a:cs typeface="Arial" pitchFamily="34" charset="0"/>
              </a:rPr>
              <a:t>your own animal poem!</a:t>
            </a:r>
            <a:endParaRPr kumimoji="0" lang="en-GB" sz="32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Muli" pitchFamily="2" charset="0"/>
              <a:cs typeface="Arial" pitchFamily="34" charset="0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Aft>
                <a:spcPts val="1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Fill in the </a:t>
            </a:r>
            <a:r>
              <a:rPr lang="en-GB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p</a:t>
            </a:r>
            <a:r>
              <a:rPr kumimoji="0" lang="en-GB" sz="2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lanning</a:t>
            </a:r>
            <a:r>
              <a:rPr kumimoji="0" lang="en-GB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 sheet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Aft>
                <a:spcPts val="1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Draw</a:t>
            </a:r>
            <a:r>
              <a:rPr kumimoji="0" lang="en-GB" sz="22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 or write things that describe </a:t>
            </a:r>
            <a:br>
              <a:rPr kumimoji="0" lang="en-GB" sz="22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</a:br>
            <a:r>
              <a:rPr kumimoji="0" lang="en-GB" sz="22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your </a:t>
            </a:r>
            <a:r>
              <a:rPr lang="en-GB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animal</a:t>
            </a:r>
            <a:endParaRPr kumimoji="0" lang="en-GB" sz="2200" b="0" i="0" u="none" strike="noStrike" kern="1200" cap="none" spc="0" normalizeH="0" noProof="0" dirty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Muli" pitchFamily="2" charset="0"/>
              <a:cs typeface="Arial" pitchFamily="34" charset="0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Aft>
                <a:spcPts val="1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GB" sz="2200" baseline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Turn</a:t>
            </a:r>
            <a:r>
              <a:rPr lang="en-GB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 the sheet over and</a:t>
            </a:r>
            <a:br>
              <a:rPr lang="en-GB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</a:br>
            <a:r>
              <a:rPr lang="en-GB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write your poem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Aft>
                <a:spcPts val="1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Write </a:t>
            </a:r>
            <a:r>
              <a:rPr kumimoji="0" lang="en-GB" sz="22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something for each</a:t>
            </a:r>
            <a:r>
              <a:rPr lang="en-GB" sz="2200" noProof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 </a:t>
            </a:r>
            <a:r>
              <a:rPr kumimoji="0" lang="en-GB" sz="22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sense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Aft>
                <a:spcPts val="1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GB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Write your name and age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Aft>
                <a:spcPts val="1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Don't</a:t>
            </a:r>
            <a:r>
              <a:rPr kumimoji="0" lang="en-GB" sz="22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 fill in any other details on the</a:t>
            </a:r>
            <a:br>
              <a:rPr kumimoji="0" lang="en-GB" sz="22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</a:br>
            <a:r>
              <a:rPr kumimoji="0" lang="en-GB" sz="22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entry</a:t>
            </a:r>
            <a:r>
              <a:rPr lang="en-GB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 </a:t>
            </a:r>
            <a:r>
              <a:rPr kumimoji="0" lang="en-GB" sz="22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form, unless your teacher tells</a:t>
            </a:r>
            <a:br>
              <a:rPr kumimoji="0" lang="en-GB" sz="22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</a:br>
            <a:r>
              <a:rPr kumimoji="0" lang="en-GB" sz="22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you to!</a:t>
            </a: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Muli" pitchFamily="2" charset="0"/>
              <a:cs typeface="Arial" pitchFamily="34" charset="0"/>
            </a:endParaRPr>
          </a:p>
        </p:txBody>
      </p:sp>
      <p:pic>
        <p:nvPicPr>
          <p:cNvPr id="6" name="Picture 5" descr="Poetry Safari_2021_Pupil Entry Form_NE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57884" y="2000240"/>
            <a:ext cx="3024432" cy="4248976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 txBox="1">
            <a:spLocks/>
          </p:cNvSpPr>
          <p:nvPr/>
        </p:nvSpPr>
        <p:spPr>
          <a:xfrm>
            <a:off x="323528" y="404664"/>
            <a:ext cx="8496944" cy="1224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algn="ctr">
              <a:spcAft>
                <a:spcPts val="1500"/>
              </a:spcAft>
            </a:pPr>
            <a:r>
              <a:rPr lang="en-GB" sz="3200" b="1" dirty="0" smtClean="0">
                <a:solidFill>
                  <a:srgbClr val="FF0000"/>
                </a:solidFill>
                <a:latin typeface="Muli" pitchFamily="2" charset="0"/>
                <a:cs typeface="Arial" pitchFamily="34" charset="0"/>
              </a:rPr>
              <a:t>Once you've written</a:t>
            </a:r>
            <a:br>
              <a:rPr lang="en-GB" sz="3200" b="1" dirty="0" smtClean="0">
                <a:solidFill>
                  <a:srgbClr val="FF0000"/>
                </a:solidFill>
                <a:latin typeface="Muli" pitchFamily="2" charset="0"/>
                <a:cs typeface="Arial" pitchFamily="34" charset="0"/>
              </a:rPr>
            </a:br>
            <a:r>
              <a:rPr lang="en-GB" sz="3200" b="1" dirty="0" smtClean="0">
                <a:solidFill>
                  <a:srgbClr val="FF0000"/>
                </a:solidFill>
                <a:latin typeface="Muli" pitchFamily="2" charset="0"/>
                <a:cs typeface="Arial" pitchFamily="34" charset="0"/>
              </a:rPr>
              <a:t>your animal sense poem...</a:t>
            </a:r>
            <a:endParaRPr kumimoji="0" lang="en-GB" sz="32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Muli" pitchFamily="2" charset="0"/>
              <a:cs typeface="Arial" pitchFamily="34" charset="0"/>
            </a:endParaRPr>
          </a:p>
        </p:txBody>
      </p:sp>
      <p:pic>
        <p:nvPicPr>
          <p:cNvPr id="8" name="Picture 7" descr="Senses koal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95936" y="1988840"/>
            <a:ext cx="4896544" cy="4354510"/>
          </a:xfrm>
          <a:prstGeom prst="rect">
            <a:avLst/>
          </a:prstGeom>
        </p:spPr>
      </p:pic>
      <p:sp>
        <p:nvSpPr>
          <p:cNvPr id="9" name="Subtitle 2"/>
          <p:cNvSpPr txBox="1">
            <a:spLocks/>
          </p:cNvSpPr>
          <p:nvPr/>
        </p:nvSpPr>
        <p:spPr>
          <a:xfrm>
            <a:off x="251520" y="1916832"/>
            <a:ext cx="3963290" cy="46805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Aft>
                <a:spcPts val="1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2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Work with a</a:t>
            </a:r>
            <a:r>
              <a:rPr kumimoji="0" lang="en-GB" sz="21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 partner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Aft>
                <a:spcPts val="1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2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Read your</a:t>
            </a:r>
            <a:r>
              <a:rPr kumimoji="0" lang="en-GB" sz="21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 poem to them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Aft>
                <a:spcPts val="1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GB" sz="2100" baseline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Your</a:t>
            </a:r>
            <a:r>
              <a:rPr lang="en-GB" sz="2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uli" pitchFamily="2" charset="0"/>
                <a:cs typeface="Arial" pitchFamily="34" charset="0"/>
              </a:rPr>
              <a:t> partner is to give feedback; something they liked about your poem and a suggestion on how to improve it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Aft>
                <a:spcPts val="1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2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You</a:t>
            </a:r>
            <a:r>
              <a:rPr kumimoji="0" lang="en-GB" sz="21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 then listen to your partner’s poem and give them feedback</a:t>
            </a:r>
            <a:endParaRPr kumimoji="0" lang="en-GB" sz="21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Muli" pitchFamily="2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 txBox="1">
            <a:spLocks/>
          </p:cNvSpPr>
          <p:nvPr/>
        </p:nvSpPr>
        <p:spPr>
          <a:xfrm>
            <a:off x="611560" y="4000504"/>
            <a:ext cx="7920880" cy="16561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indent="-342900" algn="ctr">
              <a:spcAft>
                <a:spcPts val="4000"/>
              </a:spcAft>
            </a:pPr>
            <a:r>
              <a:rPr lang="en-GB" sz="3200" b="1" dirty="0" smtClean="0">
                <a:latin typeface="Muli" pitchFamily="2" charset="0"/>
                <a:cs typeface="Arial" pitchFamily="34" charset="0"/>
              </a:rPr>
              <a:t>We hope you have enjoyed writing an animal sense poem for 'Poetry Safari’</a:t>
            </a:r>
            <a:endParaRPr kumimoji="0" lang="en-GB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Muli" pitchFamily="2" charset="0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827584" y="5589240"/>
            <a:ext cx="7488832" cy="9361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2500"/>
              </a:spcAft>
              <a:buClrTx/>
              <a:buSzTx/>
              <a:tabLst/>
              <a:defRPr/>
            </a:pPr>
            <a:r>
              <a:rPr kumimoji="0" lang="en-GB" sz="4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Muli" pitchFamily="2" charset="0"/>
                <a:cs typeface="Arial" pitchFamily="34" charset="0"/>
              </a:rPr>
              <a:t>www.youngwriters.co.uk</a:t>
            </a:r>
          </a:p>
        </p:txBody>
      </p:sp>
      <p:pic>
        <p:nvPicPr>
          <p:cNvPr id="9" name="Picture 8" descr="Poetry Safari TITL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9174" y="332656"/>
            <a:ext cx="6665652" cy="29523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1068</TotalTime>
  <Words>581</Words>
  <Application>Microsoft Office PowerPoint</Application>
  <PresentationFormat>On-screen Show (4:3)</PresentationFormat>
  <Paragraphs>67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Muli</vt:lpstr>
      <vt:lpstr>Office Theme</vt:lpstr>
      <vt:lpstr>PowerPoint Presentation</vt:lpstr>
      <vt:lpstr>PowerPoint Presentation</vt:lpstr>
      <vt:lpstr>What are your senses?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Tim Christian</dc:creator>
  <cp:lastModifiedBy>Stella Wilson</cp:lastModifiedBy>
  <cp:revision>133</cp:revision>
  <dcterms:created xsi:type="dcterms:W3CDTF">2013-07-15T13:19:38Z</dcterms:created>
  <dcterms:modified xsi:type="dcterms:W3CDTF">2021-01-12T09:41:42Z</dcterms:modified>
</cp:coreProperties>
</file>