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4"/>
  </p:notesMasterIdLst>
  <p:sldIdLst>
    <p:sldId id="256" r:id="rId2"/>
    <p:sldId id="257" r:id="rId3"/>
    <p:sldId id="276" r:id="rId4"/>
    <p:sldId id="258" r:id="rId5"/>
    <p:sldId id="259" r:id="rId6"/>
    <p:sldId id="272" r:id="rId7"/>
    <p:sldId id="273" r:id="rId8"/>
    <p:sldId id="265" r:id="rId9"/>
    <p:sldId id="266" r:id="rId10"/>
    <p:sldId id="267" r:id="rId11"/>
    <p:sldId id="268" r:id="rId12"/>
    <p:sldId id="269" r:id="rId13"/>
    <p:sldId id="270" r:id="rId14"/>
    <p:sldId id="260" r:id="rId15"/>
    <p:sldId id="261" r:id="rId16"/>
    <p:sldId id="263" r:id="rId17"/>
    <p:sldId id="262" r:id="rId18"/>
    <p:sldId id="271" r:id="rId19"/>
    <p:sldId id="274" r:id="rId20"/>
    <p:sldId id="275" r:id="rId21"/>
    <p:sldId id="264" r:id="rId22"/>
    <p:sldId id="277" r:id="rId23"/>
  </p:sldIdLst>
  <p:sldSz cx="9753600" cy="5486400"/>
  <p:notesSz cx="5486400" cy="97536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96" d="100"/>
          <a:sy n="96" d="100"/>
        </p:scale>
        <p:origin x="630" y="-84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_rels/data10.xml.rels><?xml version="1.0" encoding="UTF-8" standalone="yes"?>
<Relationships xmlns="http://schemas.openxmlformats.org/package/2006/relationships"><Relationship Id="rId1" Type="http://schemas.openxmlformats.org/officeDocument/2006/relationships/image" Target="../media/image53.png"/></Relationships>
</file>

<file path=ppt/diagrams/_rels/drawing10.xml.rels><?xml version="1.0" encoding="UTF-8" standalone="yes"?>
<Relationships xmlns="http://schemas.openxmlformats.org/package/2006/relationships"><Relationship Id="rId1" Type="http://schemas.openxmlformats.org/officeDocument/2006/relationships/image" Target="../media/image53.png"/></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5C23A19-AD6E-4E0B-AA83-0ED3FE15C2DF}" type="doc">
      <dgm:prSet loTypeId="urn:microsoft.com/office/officeart/2005/8/layout/default" loCatId="list" qsTypeId="urn:microsoft.com/office/officeart/2005/8/quickstyle/simple1" qsCatId="simple" csTypeId="urn:microsoft.com/office/officeart/2005/8/colors/colorful3" csCatId="colorful"/>
      <dgm:spPr/>
      <dgm:t>
        <a:bodyPr/>
        <a:lstStyle/>
        <a:p>
          <a:endParaRPr lang="en-US"/>
        </a:p>
      </dgm:t>
    </dgm:pt>
    <dgm:pt modelId="{113CB2A8-20FB-4A33-848E-B3987D4DC61A}">
      <dgm:prSet/>
      <dgm:spPr/>
      <dgm:t>
        <a:bodyPr/>
        <a:lstStyle/>
        <a:p>
          <a:pPr rtl="0"/>
          <a:r>
            <a:rPr lang="en-GB" dirty="0" smtClean="0"/>
            <a:t>The Mind Up curriculum is a program designed to help children develop social-emotional skills, mindfulness, and positive behaviours. The core language and concepts in Mind Up include:</a:t>
          </a:r>
          <a:endParaRPr lang="en-GB" dirty="0"/>
        </a:p>
      </dgm:t>
    </dgm:pt>
    <dgm:pt modelId="{5C1C522C-B206-4BB5-911C-1789B3AC2E91}" type="parTrans" cxnId="{7A492B49-F9D5-4323-B00C-4CBD3E650572}">
      <dgm:prSet/>
      <dgm:spPr/>
      <dgm:t>
        <a:bodyPr/>
        <a:lstStyle/>
        <a:p>
          <a:endParaRPr lang="en-US"/>
        </a:p>
      </dgm:t>
    </dgm:pt>
    <dgm:pt modelId="{B551CDAF-48CE-4360-AB15-D2EC4BF8D1B1}" type="sibTrans" cxnId="{7A492B49-F9D5-4323-B00C-4CBD3E650572}">
      <dgm:prSet/>
      <dgm:spPr/>
      <dgm:t>
        <a:bodyPr/>
        <a:lstStyle/>
        <a:p>
          <a:endParaRPr lang="en-US"/>
        </a:p>
      </dgm:t>
    </dgm:pt>
    <dgm:pt modelId="{F0A40911-2DD1-4D30-B51C-51C4207DA6B8}">
      <dgm:prSet/>
      <dgm:spPr/>
      <dgm:t>
        <a:bodyPr/>
        <a:lstStyle/>
        <a:p>
          <a:pPr rtl="0"/>
          <a:r>
            <a:rPr lang="en-GB" dirty="0" smtClean="0"/>
            <a:t>1. Mindfulness: Teaching children to be present and aware of their thoughts, feelings, and surroundings. It involves paying attention in a gentle and curious way to what's happening in the moment.</a:t>
          </a:r>
          <a:endParaRPr lang="en-GB" dirty="0"/>
        </a:p>
      </dgm:t>
    </dgm:pt>
    <dgm:pt modelId="{BF9F4EE6-D4A6-4B43-BA20-13330E79D9D5}" type="parTrans" cxnId="{E15F78E5-3ED3-457E-8657-4703D7FF47FB}">
      <dgm:prSet/>
      <dgm:spPr/>
      <dgm:t>
        <a:bodyPr/>
        <a:lstStyle/>
        <a:p>
          <a:endParaRPr lang="en-US"/>
        </a:p>
      </dgm:t>
    </dgm:pt>
    <dgm:pt modelId="{4B917300-A3F8-4E7E-98F5-643760682B7D}" type="sibTrans" cxnId="{E15F78E5-3ED3-457E-8657-4703D7FF47FB}">
      <dgm:prSet/>
      <dgm:spPr/>
      <dgm:t>
        <a:bodyPr/>
        <a:lstStyle/>
        <a:p>
          <a:endParaRPr lang="en-US"/>
        </a:p>
      </dgm:t>
    </dgm:pt>
    <dgm:pt modelId="{8DFAAAF6-00F8-4324-B297-374B14834F82}">
      <dgm:prSet/>
      <dgm:spPr/>
      <dgm:t>
        <a:bodyPr/>
        <a:lstStyle/>
        <a:p>
          <a:pPr rtl="0"/>
          <a:r>
            <a:rPr lang="en-GB" smtClean="0"/>
            <a:t>2. Brain Awareness: Helping students understand how their brains work, especially how different parts of the brain are involved in emotions and decision-making. This includes learning about the amygdala, prefrontal cortex, and hippocampus.</a:t>
          </a:r>
          <a:endParaRPr lang="en-GB"/>
        </a:p>
      </dgm:t>
    </dgm:pt>
    <dgm:pt modelId="{8E888FE8-D640-4526-8736-598BB90EE13D}" type="parTrans" cxnId="{46287E03-6322-4A57-808B-F59B788D94AF}">
      <dgm:prSet/>
      <dgm:spPr/>
      <dgm:t>
        <a:bodyPr/>
        <a:lstStyle/>
        <a:p>
          <a:endParaRPr lang="en-US"/>
        </a:p>
      </dgm:t>
    </dgm:pt>
    <dgm:pt modelId="{FD208711-74B7-4391-B7F1-DF956787C322}" type="sibTrans" cxnId="{46287E03-6322-4A57-808B-F59B788D94AF}">
      <dgm:prSet/>
      <dgm:spPr/>
      <dgm:t>
        <a:bodyPr/>
        <a:lstStyle/>
        <a:p>
          <a:endParaRPr lang="en-US"/>
        </a:p>
      </dgm:t>
    </dgm:pt>
    <dgm:pt modelId="{CDBD2F72-9976-4509-AA64-6976A77F9076}">
      <dgm:prSet/>
      <dgm:spPr/>
      <dgm:t>
        <a:bodyPr/>
        <a:lstStyle/>
        <a:p>
          <a:pPr rtl="0"/>
          <a:r>
            <a:rPr lang="en-GB" smtClean="0"/>
            <a:t>3. Focused Attention: Activities that encourage students to concentrate and focus on specific tasks or their breathing, improving their ability to pay attention and stay on task.</a:t>
          </a:r>
          <a:endParaRPr lang="en-GB"/>
        </a:p>
      </dgm:t>
    </dgm:pt>
    <dgm:pt modelId="{54F7024A-8570-46F5-BE5B-4BE3EDF7FCE6}" type="parTrans" cxnId="{58A5D3D9-A7FE-4F1C-88E4-79F9F366501B}">
      <dgm:prSet/>
      <dgm:spPr/>
      <dgm:t>
        <a:bodyPr/>
        <a:lstStyle/>
        <a:p>
          <a:endParaRPr lang="en-US"/>
        </a:p>
      </dgm:t>
    </dgm:pt>
    <dgm:pt modelId="{75E029D6-3865-4D46-B743-4D332B3B4F1C}" type="sibTrans" cxnId="{58A5D3D9-A7FE-4F1C-88E4-79F9F366501B}">
      <dgm:prSet/>
      <dgm:spPr/>
      <dgm:t>
        <a:bodyPr/>
        <a:lstStyle/>
        <a:p>
          <a:endParaRPr lang="en-US"/>
        </a:p>
      </dgm:t>
    </dgm:pt>
    <dgm:pt modelId="{13C60569-062B-46D3-9C26-195FC3D548A4}">
      <dgm:prSet/>
      <dgm:spPr/>
      <dgm:t>
        <a:bodyPr/>
        <a:lstStyle/>
        <a:p>
          <a:pPr rtl="0"/>
          <a:r>
            <a:rPr lang="en-GB" smtClean="0"/>
            <a:t>4. Optimism and Resilience: Encouraging students to think positively, manage stress, and bounce back from challenges.</a:t>
          </a:r>
          <a:endParaRPr lang="en-GB"/>
        </a:p>
      </dgm:t>
    </dgm:pt>
    <dgm:pt modelId="{F83742E3-256B-41C3-A3F2-2FEF31D78F71}" type="parTrans" cxnId="{9ABD0414-9724-4BE3-8ECC-810E42AFDAE4}">
      <dgm:prSet/>
      <dgm:spPr/>
      <dgm:t>
        <a:bodyPr/>
        <a:lstStyle/>
        <a:p>
          <a:endParaRPr lang="en-US"/>
        </a:p>
      </dgm:t>
    </dgm:pt>
    <dgm:pt modelId="{7A5DA450-B069-4107-A0B7-F5B24D70235D}" type="sibTrans" cxnId="{9ABD0414-9724-4BE3-8ECC-810E42AFDAE4}">
      <dgm:prSet/>
      <dgm:spPr/>
      <dgm:t>
        <a:bodyPr/>
        <a:lstStyle/>
        <a:p>
          <a:endParaRPr lang="en-US"/>
        </a:p>
      </dgm:t>
    </dgm:pt>
    <dgm:pt modelId="{71C65F0E-A8A9-457B-8FCA-5A587CC8F90E}">
      <dgm:prSet/>
      <dgm:spPr/>
      <dgm:t>
        <a:bodyPr/>
        <a:lstStyle/>
        <a:p>
          <a:pPr rtl="0"/>
          <a:r>
            <a:rPr lang="en-GB" smtClean="0"/>
            <a:t>5. Empathy and Compassion: Teaching children to understand and care about the feelings of others, promoting kindness and cooperation.</a:t>
          </a:r>
          <a:endParaRPr lang="en-GB"/>
        </a:p>
      </dgm:t>
    </dgm:pt>
    <dgm:pt modelId="{5CC5126A-7CAA-4AE2-807A-2B49F5C1AB39}" type="parTrans" cxnId="{8AEC2926-3687-4B94-9A4F-F75D6F38498A}">
      <dgm:prSet/>
      <dgm:spPr/>
      <dgm:t>
        <a:bodyPr/>
        <a:lstStyle/>
        <a:p>
          <a:endParaRPr lang="en-US"/>
        </a:p>
      </dgm:t>
    </dgm:pt>
    <dgm:pt modelId="{BE850AA9-32EE-4F11-ABC6-1B96115C6942}" type="sibTrans" cxnId="{8AEC2926-3687-4B94-9A4F-F75D6F38498A}">
      <dgm:prSet/>
      <dgm:spPr/>
      <dgm:t>
        <a:bodyPr/>
        <a:lstStyle/>
        <a:p>
          <a:endParaRPr lang="en-US"/>
        </a:p>
      </dgm:t>
    </dgm:pt>
    <dgm:pt modelId="{A9B0FE54-0874-41BC-B192-9AF527898537}">
      <dgm:prSet/>
      <dgm:spPr/>
      <dgm:t>
        <a:bodyPr/>
        <a:lstStyle/>
        <a:p>
          <a:pPr rtl="0"/>
          <a:r>
            <a:rPr lang="en-GB" smtClean="0"/>
            <a:t>6. Gratitude: Helping students appreciate the good things in their lives and express thankfulness.</a:t>
          </a:r>
          <a:endParaRPr lang="en-GB"/>
        </a:p>
      </dgm:t>
    </dgm:pt>
    <dgm:pt modelId="{56F12675-16E5-4F55-9F91-8DF8A8C5534D}" type="parTrans" cxnId="{D6673B75-CCD8-4CB9-A2F6-575E86CF4236}">
      <dgm:prSet/>
      <dgm:spPr/>
      <dgm:t>
        <a:bodyPr/>
        <a:lstStyle/>
        <a:p>
          <a:endParaRPr lang="en-US"/>
        </a:p>
      </dgm:t>
    </dgm:pt>
    <dgm:pt modelId="{DC1BB588-E464-4442-BCC1-EFBB348293DC}" type="sibTrans" cxnId="{D6673B75-CCD8-4CB9-A2F6-575E86CF4236}">
      <dgm:prSet/>
      <dgm:spPr/>
      <dgm:t>
        <a:bodyPr/>
        <a:lstStyle/>
        <a:p>
          <a:endParaRPr lang="en-US"/>
        </a:p>
      </dgm:t>
    </dgm:pt>
    <dgm:pt modelId="{2687F5DC-F81A-44B1-A3CF-FF569876BE05}">
      <dgm:prSet/>
      <dgm:spPr/>
      <dgm:t>
        <a:bodyPr/>
        <a:lstStyle/>
        <a:p>
          <a:pPr rtl="0"/>
          <a:r>
            <a:rPr lang="en-GB" dirty="0" smtClean="0"/>
            <a:t>The </a:t>
          </a:r>
          <a:r>
            <a:rPr lang="en-GB" dirty="0" err="1" smtClean="0"/>
            <a:t>MindUp</a:t>
          </a:r>
          <a:r>
            <a:rPr lang="en-GB" dirty="0" smtClean="0"/>
            <a:t> curriculum integrates these principles into daily classroom activities to create a supportive learning environment where children can thrive both academically and emotionally.</a:t>
          </a:r>
          <a:endParaRPr lang="en-GB" dirty="0"/>
        </a:p>
      </dgm:t>
    </dgm:pt>
    <dgm:pt modelId="{85F551A6-2842-4FC6-9A90-FCDC3CE533D6}" type="parTrans" cxnId="{C506571B-02B7-43E4-8512-24B2B260B8F0}">
      <dgm:prSet/>
      <dgm:spPr/>
      <dgm:t>
        <a:bodyPr/>
        <a:lstStyle/>
        <a:p>
          <a:endParaRPr lang="en-US"/>
        </a:p>
      </dgm:t>
    </dgm:pt>
    <dgm:pt modelId="{07E214D5-ACF1-43C5-877B-BB8CED13A2F9}" type="sibTrans" cxnId="{C506571B-02B7-43E4-8512-24B2B260B8F0}">
      <dgm:prSet/>
      <dgm:spPr/>
      <dgm:t>
        <a:bodyPr/>
        <a:lstStyle/>
        <a:p>
          <a:endParaRPr lang="en-US"/>
        </a:p>
      </dgm:t>
    </dgm:pt>
    <dgm:pt modelId="{FB57D3F4-9157-461D-9F86-3232BB5728BE}" type="pres">
      <dgm:prSet presAssocID="{65C23A19-AD6E-4E0B-AA83-0ED3FE15C2DF}" presName="diagram" presStyleCnt="0">
        <dgm:presLayoutVars>
          <dgm:dir/>
          <dgm:resizeHandles val="exact"/>
        </dgm:presLayoutVars>
      </dgm:prSet>
      <dgm:spPr/>
    </dgm:pt>
    <dgm:pt modelId="{F48BF12D-68BF-4B62-B7FB-A2260F14D5A6}" type="pres">
      <dgm:prSet presAssocID="{113CB2A8-20FB-4A33-848E-B3987D4DC61A}" presName="node" presStyleLbl="node1" presStyleIdx="0" presStyleCnt="8">
        <dgm:presLayoutVars>
          <dgm:bulletEnabled val="1"/>
        </dgm:presLayoutVars>
      </dgm:prSet>
      <dgm:spPr/>
    </dgm:pt>
    <dgm:pt modelId="{72489999-F68D-4484-B9E4-76784EBFF43A}" type="pres">
      <dgm:prSet presAssocID="{B551CDAF-48CE-4360-AB15-D2EC4BF8D1B1}" presName="sibTrans" presStyleCnt="0"/>
      <dgm:spPr/>
    </dgm:pt>
    <dgm:pt modelId="{D3E966B6-9D12-41BF-BA01-F65CE4029672}" type="pres">
      <dgm:prSet presAssocID="{F0A40911-2DD1-4D30-B51C-51C4207DA6B8}" presName="node" presStyleLbl="node1" presStyleIdx="1" presStyleCnt="8">
        <dgm:presLayoutVars>
          <dgm:bulletEnabled val="1"/>
        </dgm:presLayoutVars>
      </dgm:prSet>
      <dgm:spPr/>
    </dgm:pt>
    <dgm:pt modelId="{F0F8A26D-81CE-4699-BFF8-CC327BB64930}" type="pres">
      <dgm:prSet presAssocID="{4B917300-A3F8-4E7E-98F5-643760682B7D}" presName="sibTrans" presStyleCnt="0"/>
      <dgm:spPr/>
    </dgm:pt>
    <dgm:pt modelId="{E132CB35-143C-4E49-A25C-8467324750DE}" type="pres">
      <dgm:prSet presAssocID="{8DFAAAF6-00F8-4324-B297-374B14834F82}" presName="node" presStyleLbl="node1" presStyleIdx="2" presStyleCnt="8">
        <dgm:presLayoutVars>
          <dgm:bulletEnabled val="1"/>
        </dgm:presLayoutVars>
      </dgm:prSet>
      <dgm:spPr/>
    </dgm:pt>
    <dgm:pt modelId="{F5222BC0-CB88-496D-BD37-A17B96E5A155}" type="pres">
      <dgm:prSet presAssocID="{FD208711-74B7-4391-B7F1-DF956787C322}" presName="sibTrans" presStyleCnt="0"/>
      <dgm:spPr/>
    </dgm:pt>
    <dgm:pt modelId="{AE32502B-1207-4AB3-B2EB-FED5C3188D77}" type="pres">
      <dgm:prSet presAssocID="{CDBD2F72-9976-4509-AA64-6976A77F9076}" presName="node" presStyleLbl="node1" presStyleIdx="3" presStyleCnt="8">
        <dgm:presLayoutVars>
          <dgm:bulletEnabled val="1"/>
        </dgm:presLayoutVars>
      </dgm:prSet>
      <dgm:spPr/>
    </dgm:pt>
    <dgm:pt modelId="{0D3394CB-2DC3-422C-9DF0-285554AFE6F2}" type="pres">
      <dgm:prSet presAssocID="{75E029D6-3865-4D46-B743-4D332B3B4F1C}" presName="sibTrans" presStyleCnt="0"/>
      <dgm:spPr/>
    </dgm:pt>
    <dgm:pt modelId="{2E4CCF66-5156-4C48-ABB0-CE260845AA0B}" type="pres">
      <dgm:prSet presAssocID="{13C60569-062B-46D3-9C26-195FC3D548A4}" presName="node" presStyleLbl="node1" presStyleIdx="4" presStyleCnt="8">
        <dgm:presLayoutVars>
          <dgm:bulletEnabled val="1"/>
        </dgm:presLayoutVars>
      </dgm:prSet>
      <dgm:spPr/>
    </dgm:pt>
    <dgm:pt modelId="{ECC22255-472A-4BC0-B988-A26E08812CBA}" type="pres">
      <dgm:prSet presAssocID="{7A5DA450-B069-4107-A0B7-F5B24D70235D}" presName="sibTrans" presStyleCnt="0"/>
      <dgm:spPr/>
    </dgm:pt>
    <dgm:pt modelId="{3A76E9CF-30DE-4A0A-877F-78D015F08109}" type="pres">
      <dgm:prSet presAssocID="{71C65F0E-A8A9-457B-8FCA-5A587CC8F90E}" presName="node" presStyleLbl="node1" presStyleIdx="5" presStyleCnt="8">
        <dgm:presLayoutVars>
          <dgm:bulletEnabled val="1"/>
        </dgm:presLayoutVars>
      </dgm:prSet>
      <dgm:spPr/>
    </dgm:pt>
    <dgm:pt modelId="{22F86EC1-C0EF-463A-8DE2-A802C4CDBFD3}" type="pres">
      <dgm:prSet presAssocID="{BE850AA9-32EE-4F11-ABC6-1B96115C6942}" presName="sibTrans" presStyleCnt="0"/>
      <dgm:spPr/>
    </dgm:pt>
    <dgm:pt modelId="{0699FB98-2602-49E5-A129-BF13AB24D6D7}" type="pres">
      <dgm:prSet presAssocID="{A9B0FE54-0874-41BC-B192-9AF527898537}" presName="node" presStyleLbl="node1" presStyleIdx="6" presStyleCnt="8">
        <dgm:presLayoutVars>
          <dgm:bulletEnabled val="1"/>
        </dgm:presLayoutVars>
      </dgm:prSet>
      <dgm:spPr/>
    </dgm:pt>
    <dgm:pt modelId="{0C821FEE-AF7C-43A5-A82B-3A134F7AF9DD}" type="pres">
      <dgm:prSet presAssocID="{DC1BB588-E464-4442-BCC1-EFBB348293DC}" presName="sibTrans" presStyleCnt="0"/>
      <dgm:spPr/>
    </dgm:pt>
    <dgm:pt modelId="{4F4A4BB1-713D-49FF-8B3C-3EF022AF6242}" type="pres">
      <dgm:prSet presAssocID="{2687F5DC-F81A-44B1-A3CF-FF569876BE05}" presName="node" presStyleLbl="node1" presStyleIdx="7" presStyleCnt="8">
        <dgm:presLayoutVars>
          <dgm:bulletEnabled val="1"/>
        </dgm:presLayoutVars>
      </dgm:prSet>
      <dgm:spPr/>
    </dgm:pt>
  </dgm:ptLst>
  <dgm:cxnLst>
    <dgm:cxn modelId="{9D6119EE-A589-4FAC-AF2C-0E68A1677266}" type="presOf" srcId="{113CB2A8-20FB-4A33-848E-B3987D4DC61A}" destId="{F48BF12D-68BF-4B62-B7FB-A2260F14D5A6}" srcOrd="0" destOrd="0" presId="urn:microsoft.com/office/officeart/2005/8/layout/default"/>
    <dgm:cxn modelId="{58A5D3D9-A7FE-4F1C-88E4-79F9F366501B}" srcId="{65C23A19-AD6E-4E0B-AA83-0ED3FE15C2DF}" destId="{CDBD2F72-9976-4509-AA64-6976A77F9076}" srcOrd="3" destOrd="0" parTransId="{54F7024A-8570-46F5-BE5B-4BE3EDF7FCE6}" sibTransId="{75E029D6-3865-4D46-B743-4D332B3B4F1C}"/>
    <dgm:cxn modelId="{D6673B75-CCD8-4CB9-A2F6-575E86CF4236}" srcId="{65C23A19-AD6E-4E0B-AA83-0ED3FE15C2DF}" destId="{A9B0FE54-0874-41BC-B192-9AF527898537}" srcOrd="6" destOrd="0" parTransId="{56F12675-16E5-4F55-9F91-8DF8A8C5534D}" sibTransId="{DC1BB588-E464-4442-BCC1-EFBB348293DC}"/>
    <dgm:cxn modelId="{053108B2-7B77-459B-9192-739CE9A02B3E}" type="presOf" srcId="{2687F5DC-F81A-44B1-A3CF-FF569876BE05}" destId="{4F4A4BB1-713D-49FF-8B3C-3EF022AF6242}" srcOrd="0" destOrd="0" presId="urn:microsoft.com/office/officeart/2005/8/layout/default"/>
    <dgm:cxn modelId="{A25A20E8-3F0E-4E90-BAC3-575378B5C346}" type="presOf" srcId="{71C65F0E-A8A9-457B-8FCA-5A587CC8F90E}" destId="{3A76E9CF-30DE-4A0A-877F-78D015F08109}" srcOrd="0" destOrd="0" presId="urn:microsoft.com/office/officeart/2005/8/layout/default"/>
    <dgm:cxn modelId="{C506571B-02B7-43E4-8512-24B2B260B8F0}" srcId="{65C23A19-AD6E-4E0B-AA83-0ED3FE15C2DF}" destId="{2687F5DC-F81A-44B1-A3CF-FF569876BE05}" srcOrd="7" destOrd="0" parTransId="{85F551A6-2842-4FC6-9A90-FCDC3CE533D6}" sibTransId="{07E214D5-ACF1-43C5-877B-BB8CED13A2F9}"/>
    <dgm:cxn modelId="{8AEC2926-3687-4B94-9A4F-F75D6F38498A}" srcId="{65C23A19-AD6E-4E0B-AA83-0ED3FE15C2DF}" destId="{71C65F0E-A8A9-457B-8FCA-5A587CC8F90E}" srcOrd="5" destOrd="0" parTransId="{5CC5126A-7CAA-4AE2-807A-2B49F5C1AB39}" sibTransId="{BE850AA9-32EE-4F11-ABC6-1B96115C6942}"/>
    <dgm:cxn modelId="{B2AE6951-50BB-475F-9BD4-0DB9921DE394}" type="presOf" srcId="{8DFAAAF6-00F8-4324-B297-374B14834F82}" destId="{E132CB35-143C-4E49-A25C-8467324750DE}" srcOrd="0" destOrd="0" presId="urn:microsoft.com/office/officeart/2005/8/layout/default"/>
    <dgm:cxn modelId="{9ABD0414-9724-4BE3-8ECC-810E42AFDAE4}" srcId="{65C23A19-AD6E-4E0B-AA83-0ED3FE15C2DF}" destId="{13C60569-062B-46D3-9C26-195FC3D548A4}" srcOrd="4" destOrd="0" parTransId="{F83742E3-256B-41C3-A3F2-2FEF31D78F71}" sibTransId="{7A5DA450-B069-4107-A0B7-F5B24D70235D}"/>
    <dgm:cxn modelId="{E15F78E5-3ED3-457E-8657-4703D7FF47FB}" srcId="{65C23A19-AD6E-4E0B-AA83-0ED3FE15C2DF}" destId="{F0A40911-2DD1-4D30-B51C-51C4207DA6B8}" srcOrd="1" destOrd="0" parTransId="{BF9F4EE6-D4A6-4B43-BA20-13330E79D9D5}" sibTransId="{4B917300-A3F8-4E7E-98F5-643760682B7D}"/>
    <dgm:cxn modelId="{FEB6AAC7-8BE8-454C-9049-ED9827C20A8A}" type="presOf" srcId="{65C23A19-AD6E-4E0B-AA83-0ED3FE15C2DF}" destId="{FB57D3F4-9157-461D-9F86-3232BB5728BE}" srcOrd="0" destOrd="0" presId="urn:microsoft.com/office/officeart/2005/8/layout/default"/>
    <dgm:cxn modelId="{B3213614-71A1-4992-A171-887661B3B370}" type="presOf" srcId="{A9B0FE54-0874-41BC-B192-9AF527898537}" destId="{0699FB98-2602-49E5-A129-BF13AB24D6D7}" srcOrd="0" destOrd="0" presId="urn:microsoft.com/office/officeart/2005/8/layout/default"/>
    <dgm:cxn modelId="{7A492B49-F9D5-4323-B00C-4CBD3E650572}" srcId="{65C23A19-AD6E-4E0B-AA83-0ED3FE15C2DF}" destId="{113CB2A8-20FB-4A33-848E-B3987D4DC61A}" srcOrd="0" destOrd="0" parTransId="{5C1C522C-B206-4BB5-911C-1789B3AC2E91}" sibTransId="{B551CDAF-48CE-4360-AB15-D2EC4BF8D1B1}"/>
    <dgm:cxn modelId="{02F19E20-05D2-4D29-9A63-62A75BB6B10E}" type="presOf" srcId="{CDBD2F72-9976-4509-AA64-6976A77F9076}" destId="{AE32502B-1207-4AB3-B2EB-FED5C3188D77}" srcOrd="0" destOrd="0" presId="urn:microsoft.com/office/officeart/2005/8/layout/default"/>
    <dgm:cxn modelId="{1D283868-136C-4C8D-91E9-04C8D135F416}" type="presOf" srcId="{13C60569-062B-46D3-9C26-195FC3D548A4}" destId="{2E4CCF66-5156-4C48-ABB0-CE260845AA0B}" srcOrd="0" destOrd="0" presId="urn:microsoft.com/office/officeart/2005/8/layout/default"/>
    <dgm:cxn modelId="{AF31EFB9-A56F-419B-A041-F13534AB6039}" type="presOf" srcId="{F0A40911-2DD1-4D30-B51C-51C4207DA6B8}" destId="{D3E966B6-9D12-41BF-BA01-F65CE4029672}" srcOrd="0" destOrd="0" presId="urn:microsoft.com/office/officeart/2005/8/layout/default"/>
    <dgm:cxn modelId="{46287E03-6322-4A57-808B-F59B788D94AF}" srcId="{65C23A19-AD6E-4E0B-AA83-0ED3FE15C2DF}" destId="{8DFAAAF6-00F8-4324-B297-374B14834F82}" srcOrd="2" destOrd="0" parTransId="{8E888FE8-D640-4526-8736-598BB90EE13D}" sibTransId="{FD208711-74B7-4391-B7F1-DF956787C322}"/>
    <dgm:cxn modelId="{68299044-448F-405C-9AC4-4FABCF66B240}" type="presParOf" srcId="{FB57D3F4-9157-461D-9F86-3232BB5728BE}" destId="{F48BF12D-68BF-4B62-B7FB-A2260F14D5A6}" srcOrd="0" destOrd="0" presId="urn:microsoft.com/office/officeart/2005/8/layout/default"/>
    <dgm:cxn modelId="{94E3172F-3190-485F-A18A-61822330D897}" type="presParOf" srcId="{FB57D3F4-9157-461D-9F86-3232BB5728BE}" destId="{72489999-F68D-4484-B9E4-76784EBFF43A}" srcOrd="1" destOrd="0" presId="urn:microsoft.com/office/officeart/2005/8/layout/default"/>
    <dgm:cxn modelId="{9ECF9CAA-7ECD-4712-AD46-BC14D36109E2}" type="presParOf" srcId="{FB57D3F4-9157-461D-9F86-3232BB5728BE}" destId="{D3E966B6-9D12-41BF-BA01-F65CE4029672}" srcOrd="2" destOrd="0" presId="urn:microsoft.com/office/officeart/2005/8/layout/default"/>
    <dgm:cxn modelId="{018FBFE3-DFB7-44BF-AE42-0C2591C12587}" type="presParOf" srcId="{FB57D3F4-9157-461D-9F86-3232BB5728BE}" destId="{F0F8A26D-81CE-4699-BFF8-CC327BB64930}" srcOrd="3" destOrd="0" presId="urn:microsoft.com/office/officeart/2005/8/layout/default"/>
    <dgm:cxn modelId="{D11E1219-358E-4829-AFC5-E7B58F1BCFDB}" type="presParOf" srcId="{FB57D3F4-9157-461D-9F86-3232BB5728BE}" destId="{E132CB35-143C-4E49-A25C-8467324750DE}" srcOrd="4" destOrd="0" presId="urn:microsoft.com/office/officeart/2005/8/layout/default"/>
    <dgm:cxn modelId="{7CF9B990-55E4-4913-9ED9-E71D6E7A25B3}" type="presParOf" srcId="{FB57D3F4-9157-461D-9F86-3232BB5728BE}" destId="{F5222BC0-CB88-496D-BD37-A17B96E5A155}" srcOrd="5" destOrd="0" presId="urn:microsoft.com/office/officeart/2005/8/layout/default"/>
    <dgm:cxn modelId="{21646E95-C05A-459B-A568-B5F878278313}" type="presParOf" srcId="{FB57D3F4-9157-461D-9F86-3232BB5728BE}" destId="{AE32502B-1207-4AB3-B2EB-FED5C3188D77}" srcOrd="6" destOrd="0" presId="urn:microsoft.com/office/officeart/2005/8/layout/default"/>
    <dgm:cxn modelId="{434D66A6-70F1-4381-92B9-9324DFA94365}" type="presParOf" srcId="{FB57D3F4-9157-461D-9F86-3232BB5728BE}" destId="{0D3394CB-2DC3-422C-9DF0-285554AFE6F2}" srcOrd="7" destOrd="0" presId="urn:microsoft.com/office/officeart/2005/8/layout/default"/>
    <dgm:cxn modelId="{5A82E80B-BAFD-4CFB-9F88-2B1CA7DCA954}" type="presParOf" srcId="{FB57D3F4-9157-461D-9F86-3232BB5728BE}" destId="{2E4CCF66-5156-4C48-ABB0-CE260845AA0B}" srcOrd="8" destOrd="0" presId="urn:microsoft.com/office/officeart/2005/8/layout/default"/>
    <dgm:cxn modelId="{F52F2D0F-D173-463C-A6CC-30D074292333}" type="presParOf" srcId="{FB57D3F4-9157-461D-9F86-3232BB5728BE}" destId="{ECC22255-472A-4BC0-B988-A26E08812CBA}" srcOrd="9" destOrd="0" presId="urn:microsoft.com/office/officeart/2005/8/layout/default"/>
    <dgm:cxn modelId="{44F2A2CB-1F39-4C39-BB99-F7FF0298CF86}" type="presParOf" srcId="{FB57D3F4-9157-461D-9F86-3232BB5728BE}" destId="{3A76E9CF-30DE-4A0A-877F-78D015F08109}" srcOrd="10" destOrd="0" presId="urn:microsoft.com/office/officeart/2005/8/layout/default"/>
    <dgm:cxn modelId="{14B10035-5536-41EF-82C1-B56C24F0725B}" type="presParOf" srcId="{FB57D3F4-9157-461D-9F86-3232BB5728BE}" destId="{22F86EC1-C0EF-463A-8DE2-A802C4CDBFD3}" srcOrd="11" destOrd="0" presId="urn:microsoft.com/office/officeart/2005/8/layout/default"/>
    <dgm:cxn modelId="{616C45C5-5293-448A-9D96-BAF6759E0339}" type="presParOf" srcId="{FB57D3F4-9157-461D-9F86-3232BB5728BE}" destId="{0699FB98-2602-49E5-A129-BF13AB24D6D7}" srcOrd="12" destOrd="0" presId="urn:microsoft.com/office/officeart/2005/8/layout/default"/>
    <dgm:cxn modelId="{E20BB666-2DF7-44C3-AC60-057DA82A1C56}" type="presParOf" srcId="{FB57D3F4-9157-461D-9F86-3232BB5728BE}" destId="{0C821FEE-AF7C-43A5-A82B-3A134F7AF9DD}" srcOrd="13" destOrd="0" presId="urn:microsoft.com/office/officeart/2005/8/layout/default"/>
    <dgm:cxn modelId="{A5A68687-9A00-4F6C-9A52-5E73906D7DF5}" type="presParOf" srcId="{FB57D3F4-9157-461D-9F86-3232BB5728BE}" destId="{4F4A4BB1-713D-49FF-8B3C-3EF022AF6242}"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D4CF875-0788-4DA1-814B-470DEEA267FA}"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en-US"/>
        </a:p>
      </dgm:t>
    </dgm:pt>
    <dgm:pt modelId="{BAE387DC-78A3-4AEA-AB52-D8C6EFE70B84}">
      <dgm:prSet/>
      <dgm:spPr/>
      <dgm:t>
        <a:bodyPr/>
        <a:lstStyle/>
        <a:p>
          <a:pPr rtl="0"/>
          <a:r>
            <a:rPr lang="en-GB" smtClean="0"/>
            <a:t>Cognitive Behavioural Therapy (CBT) is a psychological approach that helps individuals understand how their thoughts, feelings, and behaviours are interconnected. </a:t>
          </a:r>
          <a:endParaRPr lang="en-GB"/>
        </a:p>
      </dgm:t>
    </dgm:pt>
    <dgm:pt modelId="{3D11D66B-1D55-4D1F-8E4C-9876EB96263B}" type="parTrans" cxnId="{D2E008B5-7B68-4A9D-B88E-C5A305D62D09}">
      <dgm:prSet/>
      <dgm:spPr/>
      <dgm:t>
        <a:bodyPr/>
        <a:lstStyle/>
        <a:p>
          <a:endParaRPr lang="en-US"/>
        </a:p>
      </dgm:t>
    </dgm:pt>
    <dgm:pt modelId="{334A1184-6CBD-41AB-A408-59D3F90ACB02}" type="sibTrans" cxnId="{D2E008B5-7B68-4A9D-B88E-C5A305D62D09}">
      <dgm:prSet/>
      <dgm:spPr/>
      <dgm:t>
        <a:bodyPr/>
        <a:lstStyle/>
        <a:p>
          <a:endParaRPr lang="en-US"/>
        </a:p>
      </dgm:t>
    </dgm:pt>
    <dgm:pt modelId="{642B3006-22AB-4E7F-B6C8-4E462E241501}">
      <dgm:prSet/>
      <dgm:spPr/>
      <dgm:t>
        <a:bodyPr/>
        <a:lstStyle/>
        <a:p>
          <a:pPr rtl="0"/>
          <a:r>
            <a:rPr lang="en-GB" smtClean="0"/>
            <a:t>In a school setting, this theory can be extremely useful in supporting interventions and coaching students.</a:t>
          </a:r>
          <a:endParaRPr lang="en-GB"/>
        </a:p>
      </dgm:t>
    </dgm:pt>
    <dgm:pt modelId="{4A084895-96BE-4CD5-8CC7-7D0905CD2075}" type="parTrans" cxnId="{0200326B-6EA2-47FF-8091-67934F370C5E}">
      <dgm:prSet/>
      <dgm:spPr/>
      <dgm:t>
        <a:bodyPr/>
        <a:lstStyle/>
        <a:p>
          <a:endParaRPr lang="en-US"/>
        </a:p>
      </dgm:t>
    </dgm:pt>
    <dgm:pt modelId="{A8187B6D-B104-4270-A770-275D3CBBBF92}" type="sibTrans" cxnId="{0200326B-6EA2-47FF-8091-67934F370C5E}">
      <dgm:prSet/>
      <dgm:spPr/>
      <dgm:t>
        <a:bodyPr/>
        <a:lstStyle/>
        <a:p>
          <a:endParaRPr lang="en-US"/>
        </a:p>
      </dgm:t>
    </dgm:pt>
    <dgm:pt modelId="{6C35EDFF-4E38-4CB6-98A5-9A0659C0E9D4}">
      <dgm:prSet/>
      <dgm:spPr/>
      <dgm:t>
        <a:bodyPr/>
        <a:lstStyle/>
        <a:p>
          <a:pPr rtl="0"/>
          <a:r>
            <a:rPr lang="en-GB" smtClean="0"/>
            <a:t>Consistent use of CBT techniques can help students become more resilient, bouncing back from setbacks and adapting to change more confidently.</a:t>
          </a:r>
          <a:endParaRPr lang="en-GB"/>
        </a:p>
      </dgm:t>
    </dgm:pt>
    <dgm:pt modelId="{C1F7A8A8-9DFB-457E-9F75-B4368560BF87}" type="parTrans" cxnId="{473A335B-3501-46A6-91C9-C9AB558198D8}">
      <dgm:prSet/>
      <dgm:spPr/>
      <dgm:t>
        <a:bodyPr/>
        <a:lstStyle/>
        <a:p>
          <a:endParaRPr lang="en-US"/>
        </a:p>
      </dgm:t>
    </dgm:pt>
    <dgm:pt modelId="{08D32A13-9162-4673-A2D1-7F16A9C8E833}" type="sibTrans" cxnId="{473A335B-3501-46A6-91C9-C9AB558198D8}">
      <dgm:prSet/>
      <dgm:spPr/>
      <dgm:t>
        <a:bodyPr/>
        <a:lstStyle/>
        <a:p>
          <a:endParaRPr lang="en-US"/>
        </a:p>
      </dgm:t>
    </dgm:pt>
    <dgm:pt modelId="{A916F7CB-8693-4BC6-9511-86C1F18CEBB8}">
      <dgm:prSet/>
      <dgm:spPr/>
      <dgm:t>
        <a:bodyPr/>
        <a:lstStyle/>
        <a:p>
          <a:pPr rtl="0"/>
          <a:r>
            <a:rPr lang="en-GB" smtClean="0"/>
            <a:t>By integrating CBT principles into school interventions and coaching, teachers and counsellors can support a positive learning environment, helping students thrive both academically and emotionally.</a:t>
          </a:r>
          <a:endParaRPr lang="en-GB"/>
        </a:p>
      </dgm:t>
    </dgm:pt>
    <dgm:pt modelId="{64ECBDBC-FD84-48C9-BF09-072811BCBB0E}" type="parTrans" cxnId="{00824D7F-2104-4608-8DAC-286D1C1FCE59}">
      <dgm:prSet/>
      <dgm:spPr/>
      <dgm:t>
        <a:bodyPr/>
        <a:lstStyle/>
        <a:p>
          <a:endParaRPr lang="en-US"/>
        </a:p>
      </dgm:t>
    </dgm:pt>
    <dgm:pt modelId="{25B3108C-F46B-4E04-8165-90B03790A626}" type="sibTrans" cxnId="{00824D7F-2104-4608-8DAC-286D1C1FCE59}">
      <dgm:prSet/>
      <dgm:spPr/>
      <dgm:t>
        <a:bodyPr/>
        <a:lstStyle/>
        <a:p>
          <a:endParaRPr lang="en-US"/>
        </a:p>
      </dgm:t>
    </dgm:pt>
    <dgm:pt modelId="{E5331C17-8E04-4340-9E27-9DC20A23304D}" type="pres">
      <dgm:prSet presAssocID="{CD4CF875-0788-4DA1-814B-470DEEA267FA}" presName="linear" presStyleCnt="0">
        <dgm:presLayoutVars>
          <dgm:animLvl val="lvl"/>
          <dgm:resizeHandles val="exact"/>
        </dgm:presLayoutVars>
      </dgm:prSet>
      <dgm:spPr/>
    </dgm:pt>
    <dgm:pt modelId="{514471D3-23A6-4E78-83DD-2327028C7428}" type="pres">
      <dgm:prSet presAssocID="{BAE387DC-78A3-4AEA-AB52-D8C6EFE70B84}" presName="parentText" presStyleLbl="node1" presStyleIdx="0" presStyleCnt="4" custLinFactNeighborY="-15687">
        <dgm:presLayoutVars>
          <dgm:chMax val="0"/>
          <dgm:bulletEnabled val="1"/>
        </dgm:presLayoutVars>
      </dgm:prSet>
      <dgm:spPr/>
    </dgm:pt>
    <dgm:pt modelId="{28B73A88-8A9D-4C57-A424-8806C2478050}" type="pres">
      <dgm:prSet presAssocID="{334A1184-6CBD-41AB-A408-59D3F90ACB02}" presName="spacer" presStyleCnt="0"/>
      <dgm:spPr/>
    </dgm:pt>
    <dgm:pt modelId="{09B4A69C-4DC3-4B3F-B88C-2511EA42ED86}" type="pres">
      <dgm:prSet presAssocID="{642B3006-22AB-4E7F-B6C8-4E462E241501}" presName="parentText" presStyleLbl="node1" presStyleIdx="1" presStyleCnt="4">
        <dgm:presLayoutVars>
          <dgm:chMax val="0"/>
          <dgm:bulletEnabled val="1"/>
        </dgm:presLayoutVars>
      </dgm:prSet>
      <dgm:spPr/>
    </dgm:pt>
    <dgm:pt modelId="{3F92FB72-80B8-4405-B452-72B37ABBA6F1}" type="pres">
      <dgm:prSet presAssocID="{A8187B6D-B104-4270-A770-275D3CBBBF92}" presName="spacer" presStyleCnt="0"/>
      <dgm:spPr/>
    </dgm:pt>
    <dgm:pt modelId="{9F204C47-BA2A-4209-B8AA-B1DAAE9FD5CF}" type="pres">
      <dgm:prSet presAssocID="{6C35EDFF-4E38-4CB6-98A5-9A0659C0E9D4}" presName="parentText" presStyleLbl="node1" presStyleIdx="2" presStyleCnt="4">
        <dgm:presLayoutVars>
          <dgm:chMax val="0"/>
          <dgm:bulletEnabled val="1"/>
        </dgm:presLayoutVars>
      </dgm:prSet>
      <dgm:spPr/>
    </dgm:pt>
    <dgm:pt modelId="{CF33D49C-0076-4710-A2F3-A9370CCE1260}" type="pres">
      <dgm:prSet presAssocID="{08D32A13-9162-4673-A2D1-7F16A9C8E833}" presName="spacer" presStyleCnt="0"/>
      <dgm:spPr/>
    </dgm:pt>
    <dgm:pt modelId="{1D0C4283-287E-4912-AA14-845507438D1F}" type="pres">
      <dgm:prSet presAssocID="{A916F7CB-8693-4BC6-9511-86C1F18CEBB8}" presName="parentText" presStyleLbl="node1" presStyleIdx="3" presStyleCnt="4">
        <dgm:presLayoutVars>
          <dgm:chMax val="0"/>
          <dgm:bulletEnabled val="1"/>
        </dgm:presLayoutVars>
      </dgm:prSet>
      <dgm:spPr/>
    </dgm:pt>
  </dgm:ptLst>
  <dgm:cxnLst>
    <dgm:cxn modelId="{4F2B4E3A-951B-4928-88D6-76D5E1F9029B}" type="presOf" srcId="{A916F7CB-8693-4BC6-9511-86C1F18CEBB8}" destId="{1D0C4283-287E-4912-AA14-845507438D1F}" srcOrd="0" destOrd="0" presId="urn:microsoft.com/office/officeart/2005/8/layout/vList2"/>
    <dgm:cxn modelId="{00824D7F-2104-4608-8DAC-286D1C1FCE59}" srcId="{CD4CF875-0788-4DA1-814B-470DEEA267FA}" destId="{A916F7CB-8693-4BC6-9511-86C1F18CEBB8}" srcOrd="3" destOrd="0" parTransId="{64ECBDBC-FD84-48C9-BF09-072811BCBB0E}" sibTransId="{25B3108C-F46B-4E04-8165-90B03790A626}"/>
    <dgm:cxn modelId="{473A335B-3501-46A6-91C9-C9AB558198D8}" srcId="{CD4CF875-0788-4DA1-814B-470DEEA267FA}" destId="{6C35EDFF-4E38-4CB6-98A5-9A0659C0E9D4}" srcOrd="2" destOrd="0" parTransId="{C1F7A8A8-9DFB-457E-9F75-B4368560BF87}" sibTransId="{08D32A13-9162-4673-A2D1-7F16A9C8E833}"/>
    <dgm:cxn modelId="{0200326B-6EA2-47FF-8091-67934F370C5E}" srcId="{CD4CF875-0788-4DA1-814B-470DEEA267FA}" destId="{642B3006-22AB-4E7F-B6C8-4E462E241501}" srcOrd="1" destOrd="0" parTransId="{4A084895-96BE-4CD5-8CC7-7D0905CD2075}" sibTransId="{A8187B6D-B104-4270-A770-275D3CBBBF92}"/>
    <dgm:cxn modelId="{0B92671A-E7A8-4ED8-92E8-20F84385C6A0}" type="presOf" srcId="{CD4CF875-0788-4DA1-814B-470DEEA267FA}" destId="{E5331C17-8E04-4340-9E27-9DC20A23304D}" srcOrd="0" destOrd="0" presId="urn:microsoft.com/office/officeart/2005/8/layout/vList2"/>
    <dgm:cxn modelId="{E2218476-88F3-4A4A-854D-0B6099BE2AF4}" type="presOf" srcId="{6C35EDFF-4E38-4CB6-98A5-9A0659C0E9D4}" destId="{9F204C47-BA2A-4209-B8AA-B1DAAE9FD5CF}" srcOrd="0" destOrd="0" presId="urn:microsoft.com/office/officeart/2005/8/layout/vList2"/>
    <dgm:cxn modelId="{D2E008B5-7B68-4A9D-B88E-C5A305D62D09}" srcId="{CD4CF875-0788-4DA1-814B-470DEEA267FA}" destId="{BAE387DC-78A3-4AEA-AB52-D8C6EFE70B84}" srcOrd="0" destOrd="0" parTransId="{3D11D66B-1D55-4D1F-8E4C-9876EB96263B}" sibTransId="{334A1184-6CBD-41AB-A408-59D3F90ACB02}"/>
    <dgm:cxn modelId="{D78774B5-4759-46AB-ABFF-8433575A4F6A}" type="presOf" srcId="{642B3006-22AB-4E7F-B6C8-4E462E241501}" destId="{09B4A69C-4DC3-4B3F-B88C-2511EA42ED86}" srcOrd="0" destOrd="0" presId="urn:microsoft.com/office/officeart/2005/8/layout/vList2"/>
    <dgm:cxn modelId="{4C1EDA41-AD6A-4D94-902E-643DA6BA0FA3}" type="presOf" srcId="{BAE387DC-78A3-4AEA-AB52-D8C6EFE70B84}" destId="{514471D3-23A6-4E78-83DD-2327028C7428}" srcOrd="0" destOrd="0" presId="urn:microsoft.com/office/officeart/2005/8/layout/vList2"/>
    <dgm:cxn modelId="{366874F9-127D-4D2B-8F3B-5D2E897EF731}" type="presParOf" srcId="{E5331C17-8E04-4340-9E27-9DC20A23304D}" destId="{514471D3-23A6-4E78-83DD-2327028C7428}" srcOrd="0" destOrd="0" presId="urn:microsoft.com/office/officeart/2005/8/layout/vList2"/>
    <dgm:cxn modelId="{C175011D-081E-4D2A-BEA3-CC8684898B9C}" type="presParOf" srcId="{E5331C17-8E04-4340-9E27-9DC20A23304D}" destId="{28B73A88-8A9D-4C57-A424-8806C2478050}" srcOrd="1" destOrd="0" presId="urn:microsoft.com/office/officeart/2005/8/layout/vList2"/>
    <dgm:cxn modelId="{C983D457-A2E9-4C39-96ED-A03A22C1FB4C}" type="presParOf" srcId="{E5331C17-8E04-4340-9E27-9DC20A23304D}" destId="{09B4A69C-4DC3-4B3F-B88C-2511EA42ED86}" srcOrd="2" destOrd="0" presId="urn:microsoft.com/office/officeart/2005/8/layout/vList2"/>
    <dgm:cxn modelId="{D8570941-6762-49BF-B52E-AFBEC7CD9160}" type="presParOf" srcId="{E5331C17-8E04-4340-9E27-9DC20A23304D}" destId="{3F92FB72-80B8-4405-B452-72B37ABBA6F1}" srcOrd="3" destOrd="0" presId="urn:microsoft.com/office/officeart/2005/8/layout/vList2"/>
    <dgm:cxn modelId="{FFE9F4E4-94EB-4F66-AFCE-235385426832}" type="presParOf" srcId="{E5331C17-8E04-4340-9E27-9DC20A23304D}" destId="{9F204C47-BA2A-4209-B8AA-B1DAAE9FD5CF}" srcOrd="4" destOrd="0" presId="urn:microsoft.com/office/officeart/2005/8/layout/vList2"/>
    <dgm:cxn modelId="{7257120D-9126-4271-B12B-18E8603F0469}" type="presParOf" srcId="{E5331C17-8E04-4340-9E27-9DC20A23304D}" destId="{CF33D49C-0076-4710-A2F3-A9370CCE1260}" srcOrd="5" destOrd="0" presId="urn:microsoft.com/office/officeart/2005/8/layout/vList2"/>
    <dgm:cxn modelId="{1ED9D998-1132-4F8B-9929-C127E74D55DE}" type="presParOf" srcId="{E5331C17-8E04-4340-9E27-9DC20A23304D}" destId="{1D0C4283-287E-4912-AA14-845507438D1F}"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2F734DD-F9CB-46B0-AD77-7D6A7B08D108}" type="doc">
      <dgm:prSet loTypeId="urn:microsoft.com/office/officeart/2005/8/layout/vList2" loCatId="list" qsTypeId="urn:microsoft.com/office/officeart/2005/8/quickstyle/simple1" qsCatId="simple" csTypeId="urn:microsoft.com/office/officeart/2005/8/colors/colorful4" csCatId="colorful"/>
      <dgm:spPr/>
      <dgm:t>
        <a:bodyPr/>
        <a:lstStyle/>
        <a:p>
          <a:endParaRPr lang="en-US"/>
        </a:p>
      </dgm:t>
    </dgm:pt>
    <dgm:pt modelId="{710A21E7-AB93-4177-BDBE-EEC204D3C299}">
      <dgm:prSet/>
      <dgm:spPr/>
      <dgm:t>
        <a:bodyPr/>
        <a:lstStyle/>
        <a:p>
          <a:pPr rtl="0"/>
          <a:r>
            <a:rPr lang="en-GB" b="1" dirty="0" smtClean="0"/>
            <a:t>CBT teaches students to recognize and change negative thought patterns. For example, if a student often thinks, "I can't do this," CBT techniques can help them reframe this thought into something more positive like, "I’ll try my best and ask for help if I need it."</a:t>
          </a:r>
          <a:endParaRPr lang="en-GB" dirty="0"/>
        </a:p>
      </dgm:t>
    </dgm:pt>
    <dgm:pt modelId="{F3CB14F9-DB8E-4613-BAD7-5DE7ED655772}" type="parTrans" cxnId="{5433AACB-3B7F-4E64-B771-C35C97C952EE}">
      <dgm:prSet/>
      <dgm:spPr/>
      <dgm:t>
        <a:bodyPr/>
        <a:lstStyle/>
        <a:p>
          <a:endParaRPr lang="en-US"/>
        </a:p>
      </dgm:t>
    </dgm:pt>
    <dgm:pt modelId="{68F38A29-4940-46D1-AA9E-B61E48B6F85A}" type="sibTrans" cxnId="{5433AACB-3B7F-4E64-B771-C35C97C952EE}">
      <dgm:prSet/>
      <dgm:spPr/>
      <dgm:t>
        <a:bodyPr/>
        <a:lstStyle/>
        <a:p>
          <a:endParaRPr lang="en-US"/>
        </a:p>
      </dgm:t>
    </dgm:pt>
    <dgm:pt modelId="{1A85BC29-2748-4EDC-8DAC-C6CEDF2637E1}" type="pres">
      <dgm:prSet presAssocID="{B2F734DD-F9CB-46B0-AD77-7D6A7B08D108}" presName="linear" presStyleCnt="0">
        <dgm:presLayoutVars>
          <dgm:animLvl val="lvl"/>
          <dgm:resizeHandles val="exact"/>
        </dgm:presLayoutVars>
      </dgm:prSet>
      <dgm:spPr/>
    </dgm:pt>
    <dgm:pt modelId="{6961A831-5E3D-4790-83F9-0FF5E569BD03}" type="pres">
      <dgm:prSet presAssocID="{710A21E7-AB93-4177-BDBE-EEC204D3C299}" presName="parentText" presStyleLbl="node1" presStyleIdx="0" presStyleCnt="1">
        <dgm:presLayoutVars>
          <dgm:chMax val="0"/>
          <dgm:bulletEnabled val="1"/>
        </dgm:presLayoutVars>
      </dgm:prSet>
      <dgm:spPr/>
    </dgm:pt>
  </dgm:ptLst>
  <dgm:cxnLst>
    <dgm:cxn modelId="{449DB9ED-46B5-4A22-9A5C-1C19DE522517}" type="presOf" srcId="{B2F734DD-F9CB-46B0-AD77-7D6A7B08D108}" destId="{1A85BC29-2748-4EDC-8DAC-C6CEDF2637E1}" srcOrd="0" destOrd="0" presId="urn:microsoft.com/office/officeart/2005/8/layout/vList2"/>
    <dgm:cxn modelId="{5433AACB-3B7F-4E64-B771-C35C97C952EE}" srcId="{B2F734DD-F9CB-46B0-AD77-7D6A7B08D108}" destId="{710A21E7-AB93-4177-BDBE-EEC204D3C299}" srcOrd="0" destOrd="0" parTransId="{F3CB14F9-DB8E-4613-BAD7-5DE7ED655772}" sibTransId="{68F38A29-4940-46D1-AA9E-B61E48B6F85A}"/>
    <dgm:cxn modelId="{E4EFE706-9A0C-4A64-9C3B-ED76DE5ABB9E}" type="presOf" srcId="{710A21E7-AB93-4177-BDBE-EEC204D3C299}" destId="{6961A831-5E3D-4790-83F9-0FF5E569BD03}" srcOrd="0" destOrd="0" presId="urn:microsoft.com/office/officeart/2005/8/layout/vList2"/>
    <dgm:cxn modelId="{5C77BAD7-F916-4E69-8BD4-43C28580E003}" type="presParOf" srcId="{1A85BC29-2748-4EDC-8DAC-C6CEDF2637E1}" destId="{6961A831-5E3D-4790-83F9-0FF5E569BD03}"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8372C09-78F1-4F25-9144-A6E3873B3DBF}"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en-US"/>
        </a:p>
      </dgm:t>
    </dgm:pt>
    <dgm:pt modelId="{66804806-0AE6-4A63-B984-38238A7827D5}">
      <dgm:prSet/>
      <dgm:spPr/>
      <dgm:t>
        <a:bodyPr/>
        <a:lstStyle/>
        <a:p>
          <a:pPr rtl="0"/>
          <a:r>
            <a:rPr lang="en-GB" b="1" dirty="0" smtClean="0"/>
            <a:t>Students can learn to manage their emotions better. If they feel anxious before a test, CBT strategies might include deep breathing or positive self-talk to help calm those feelings.</a:t>
          </a:r>
          <a:endParaRPr lang="en-GB" dirty="0"/>
        </a:p>
      </dgm:t>
    </dgm:pt>
    <dgm:pt modelId="{E1F5DDD7-295E-483E-8AA7-33C9B3C30A0B}" type="parTrans" cxnId="{DE62E0C3-4140-438F-AAED-BB3EF97FCBC4}">
      <dgm:prSet/>
      <dgm:spPr/>
      <dgm:t>
        <a:bodyPr/>
        <a:lstStyle/>
        <a:p>
          <a:endParaRPr lang="en-US"/>
        </a:p>
      </dgm:t>
    </dgm:pt>
    <dgm:pt modelId="{29FF5B60-2E4A-42D0-A8DC-C60D3098922E}" type="sibTrans" cxnId="{DE62E0C3-4140-438F-AAED-BB3EF97FCBC4}">
      <dgm:prSet/>
      <dgm:spPr/>
      <dgm:t>
        <a:bodyPr/>
        <a:lstStyle/>
        <a:p>
          <a:endParaRPr lang="en-US"/>
        </a:p>
      </dgm:t>
    </dgm:pt>
    <dgm:pt modelId="{1074A697-C4CF-4972-BB27-CBA52DEE5F16}" type="pres">
      <dgm:prSet presAssocID="{B8372C09-78F1-4F25-9144-A6E3873B3DBF}" presName="linear" presStyleCnt="0">
        <dgm:presLayoutVars>
          <dgm:animLvl val="lvl"/>
          <dgm:resizeHandles val="exact"/>
        </dgm:presLayoutVars>
      </dgm:prSet>
      <dgm:spPr/>
    </dgm:pt>
    <dgm:pt modelId="{E3B8DA20-D843-4E86-AC61-9A9AE08D2596}" type="pres">
      <dgm:prSet presAssocID="{66804806-0AE6-4A63-B984-38238A7827D5}" presName="parentText" presStyleLbl="node1" presStyleIdx="0" presStyleCnt="1">
        <dgm:presLayoutVars>
          <dgm:chMax val="0"/>
          <dgm:bulletEnabled val="1"/>
        </dgm:presLayoutVars>
      </dgm:prSet>
      <dgm:spPr/>
    </dgm:pt>
  </dgm:ptLst>
  <dgm:cxnLst>
    <dgm:cxn modelId="{D080B158-53F7-419D-931F-3C45657C3B56}" type="presOf" srcId="{B8372C09-78F1-4F25-9144-A6E3873B3DBF}" destId="{1074A697-C4CF-4972-BB27-CBA52DEE5F16}" srcOrd="0" destOrd="0" presId="urn:microsoft.com/office/officeart/2005/8/layout/vList2"/>
    <dgm:cxn modelId="{DE62E0C3-4140-438F-AAED-BB3EF97FCBC4}" srcId="{B8372C09-78F1-4F25-9144-A6E3873B3DBF}" destId="{66804806-0AE6-4A63-B984-38238A7827D5}" srcOrd="0" destOrd="0" parTransId="{E1F5DDD7-295E-483E-8AA7-33C9B3C30A0B}" sibTransId="{29FF5B60-2E4A-42D0-A8DC-C60D3098922E}"/>
    <dgm:cxn modelId="{30C18DA2-6B96-4723-8D07-03731686DBD2}" type="presOf" srcId="{66804806-0AE6-4A63-B984-38238A7827D5}" destId="{E3B8DA20-D843-4E86-AC61-9A9AE08D2596}" srcOrd="0" destOrd="0" presId="urn:microsoft.com/office/officeart/2005/8/layout/vList2"/>
    <dgm:cxn modelId="{87407DBB-A3C2-4801-957F-E9AC5657C75E}" type="presParOf" srcId="{1074A697-C4CF-4972-BB27-CBA52DEE5F16}" destId="{E3B8DA20-D843-4E86-AC61-9A9AE08D2596}"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0C36219-6FBF-4FEF-BCA7-E4515811AC79}" type="doc">
      <dgm:prSet loTypeId="urn:microsoft.com/office/officeart/2005/8/layout/vList2" loCatId="list" qsTypeId="urn:microsoft.com/office/officeart/2005/8/quickstyle/simple1" qsCatId="simple" csTypeId="urn:microsoft.com/office/officeart/2005/8/colors/accent1_3" csCatId="accent1"/>
      <dgm:spPr/>
      <dgm:t>
        <a:bodyPr/>
        <a:lstStyle/>
        <a:p>
          <a:endParaRPr lang="en-US"/>
        </a:p>
      </dgm:t>
    </dgm:pt>
    <dgm:pt modelId="{EF40FFFE-7CB5-4168-9B3B-373E297010B5}">
      <dgm:prSet/>
      <dgm:spPr/>
      <dgm:t>
        <a:bodyPr/>
        <a:lstStyle/>
        <a:p>
          <a:pPr rtl="0"/>
          <a:r>
            <a:rPr lang="en-GB" b="1" smtClean="0"/>
            <a:t>CBT encourages students to try new, healthier behaviours. In school, this might mean participating more in class or using strategies to stay organized.</a:t>
          </a:r>
          <a:endParaRPr lang="en-GB"/>
        </a:p>
      </dgm:t>
    </dgm:pt>
    <dgm:pt modelId="{9BEA3093-F58C-47ED-9217-EB8B2579ADEB}" type="parTrans" cxnId="{2C64EBC7-CFF5-47C0-B22E-7E3AC7429574}">
      <dgm:prSet/>
      <dgm:spPr/>
      <dgm:t>
        <a:bodyPr/>
        <a:lstStyle/>
        <a:p>
          <a:endParaRPr lang="en-US"/>
        </a:p>
      </dgm:t>
    </dgm:pt>
    <dgm:pt modelId="{D8980132-C043-4B56-85D0-959C1D68EEC7}" type="sibTrans" cxnId="{2C64EBC7-CFF5-47C0-B22E-7E3AC7429574}">
      <dgm:prSet/>
      <dgm:spPr/>
      <dgm:t>
        <a:bodyPr/>
        <a:lstStyle/>
        <a:p>
          <a:endParaRPr lang="en-US"/>
        </a:p>
      </dgm:t>
    </dgm:pt>
    <dgm:pt modelId="{EF5CF5BA-A107-4CA1-8DBA-7FA5634068EB}" type="pres">
      <dgm:prSet presAssocID="{30C36219-6FBF-4FEF-BCA7-E4515811AC79}" presName="linear" presStyleCnt="0">
        <dgm:presLayoutVars>
          <dgm:animLvl val="lvl"/>
          <dgm:resizeHandles val="exact"/>
        </dgm:presLayoutVars>
      </dgm:prSet>
      <dgm:spPr/>
    </dgm:pt>
    <dgm:pt modelId="{7339FF4E-4B34-43E7-A8B4-47413871AF6C}" type="pres">
      <dgm:prSet presAssocID="{EF40FFFE-7CB5-4168-9B3B-373E297010B5}" presName="parentText" presStyleLbl="node1" presStyleIdx="0" presStyleCnt="1">
        <dgm:presLayoutVars>
          <dgm:chMax val="0"/>
          <dgm:bulletEnabled val="1"/>
        </dgm:presLayoutVars>
      </dgm:prSet>
      <dgm:spPr/>
    </dgm:pt>
  </dgm:ptLst>
  <dgm:cxnLst>
    <dgm:cxn modelId="{B8D20D48-8951-4810-906E-8EFFD71643E4}" type="presOf" srcId="{EF40FFFE-7CB5-4168-9B3B-373E297010B5}" destId="{7339FF4E-4B34-43E7-A8B4-47413871AF6C}" srcOrd="0" destOrd="0" presId="urn:microsoft.com/office/officeart/2005/8/layout/vList2"/>
    <dgm:cxn modelId="{2C64EBC7-CFF5-47C0-B22E-7E3AC7429574}" srcId="{30C36219-6FBF-4FEF-BCA7-E4515811AC79}" destId="{EF40FFFE-7CB5-4168-9B3B-373E297010B5}" srcOrd="0" destOrd="0" parTransId="{9BEA3093-F58C-47ED-9217-EB8B2579ADEB}" sibTransId="{D8980132-C043-4B56-85D0-959C1D68EEC7}"/>
    <dgm:cxn modelId="{9517E16B-46F0-42D1-94D7-FBE24AB0414B}" type="presOf" srcId="{30C36219-6FBF-4FEF-BCA7-E4515811AC79}" destId="{EF5CF5BA-A107-4CA1-8DBA-7FA5634068EB}" srcOrd="0" destOrd="0" presId="urn:microsoft.com/office/officeart/2005/8/layout/vList2"/>
    <dgm:cxn modelId="{9B147638-33A3-4357-A4BA-495DE381C905}" type="presParOf" srcId="{EF5CF5BA-A107-4CA1-8DBA-7FA5634068EB}" destId="{7339FF4E-4B34-43E7-A8B4-47413871AF6C}"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D88AE48-AF13-44A4-881C-DEAF3823789F}" type="doc">
      <dgm:prSet loTypeId="urn:microsoft.com/office/officeart/2005/8/layout/vList2" loCatId="list" qsTypeId="urn:microsoft.com/office/officeart/2005/8/quickstyle/simple1" qsCatId="simple" csTypeId="urn:microsoft.com/office/officeart/2005/8/colors/colorful3" csCatId="colorful"/>
      <dgm:spPr/>
      <dgm:t>
        <a:bodyPr/>
        <a:lstStyle/>
        <a:p>
          <a:endParaRPr lang="en-US"/>
        </a:p>
      </dgm:t>
    </dgm:pt>
    <dgm:pt modelId="{04D6DAAE-EB5A-46AA-88A6-3DF587B26830}">
      <dgm:prSet/>
      <dgm:spPr/>
      <dgm:t>
        <a:bodyPr/>
        <a:lstStyle/>
        <a:p>
          <a:pPr rtl="0"/>
          <a:r>
            <a:rPr lang="en-GB" b="1" dirty="0" smtClean="0"/>
            <a:t>By identifying and analysing problems in a structured way, students can learn to devise effective solutions, enhancing their ability to handle various challenges in school.</a:t>
          </a:r>
          <a:endParaRPr lang="en-GB" dirty="0"/>
        </a:p>
      </dgm:t>
    </dgm:pt>
    <dgm:pt modelId="{E88BEA62-7655-4F8D-8AB2-3358CF22BE38}" type="parTrans" cxnId="{0DB56206-20DE-4DD0-BCD2-B0D1E8C1D2B1}">
      <dgm:prSet/>
      <dgm:spPr/>
      <dgm:t>
        <a:bodyPr/>
        <a:lstStyle/>
        <a:p>
          <a:endParaRPr lang="en-US"/>
        </a:p>
      </dgm:t>
    </dgm:pt>
    <dgm:pt modelId="{5131CAF6-0724-4B05-A79C-CA54A5411A23}" type="sibTrans" cxnId="{0DB56206-20DE-4DD0-BCD2-B0D1E8C1D2B1}">
      <dgm:prSet/>
      <dgm:spPr/>
      <dgm:t>
        <a:bodyPr/>
        <a:lstStyle/>
        <a:p>
          <a:endParaRPr lang="en-US"/>
        </a:p>
      </dgm:t>
    </dgm:pt>
    <dgm:pt modelId="{A96BC758-A409-43F8-AD23-DED546679390}" type="pres">
      <dgm:prSet presAssocID="{BD88AE48-AF13-44A4-881C-DEAF3823789F}" presName="linear" presStyleCnt="0">
        <dgm:presLayoutVars>
          <dgm:animLvl val="lvl"/>
          <dgm:resizeHandles val="exact"/>
        </dgm:presLayoutVars>
      </dgm:prSet>
      <dgm:spPr/>
    </dgm:pt>
    <dgm:pt modelId="{A82EBDA1-F535-48A1-8B88-2AD98C0B5516}" type="pres">
      <dgm:prSet presAssocID="{04D6DAAE-EB5A-46AA-88A6-3DF587B26830}" presName="parentText" presStyleLbl="node1" presStyleIdx="0" presStyleCnt="1">
        <dgm:presLayoutVars>
          <dgm:chMax val="0"/>
          <dgm:bulletEnabled val="1"/>
        </dgm:presLayoutVars>
      </dgm:prSet>
      <dgm:spPr/>
    </dgm:pt>
  </dgm:ptLst>
  <dgm:cxnLst>
    <dgm:cxn modelId="{BC2D4F01-951D-4FB4-B142-9E8CBE9C4BD6}" type="presOf" srcId="{BD88AE48-AF13-44A4-881C-DEAF3823789F}" destId="{A96BC758-A409-43F8-AD23-DED546679390}" srcOrd="0" destOrd="0" presId="urn:microsoft.com/office/officeart/2005/8/layout/vList2"/>
    <dgm:cxn modelId="{0DB56206-20DE-4DD0-BCD2-B0D1E8C1D2B1}" srcId="{BD88AE48-AF13-44A4-881C-DEAF3823789F}" destId="{04D6DAAE-EB5A-46AA-88A6-3DF587B26830}" srcOrd="0" destOrd="0" parTransId="{E88BEA62-7655-4F8D-8AB2-3358CF22BE38}" sibTransId="{5131CAF6-0724-4B05-A79C-CA54A5411A23}"/>
    <dgm:cxn modelId="{8395FB01-B5EB-44F8-B872-AEC6A1522CDF}" type="presOf" srcId="{04D6DAAE-EB5A-46AA-88A6-3DF587B26830}" destId="{A82EBDA1-F535-48A1-8B88-2AD98C0B5516}" srcOrd="0" destOrd="0" presId="urn:microsoft.com/office/officeart/2005/8/layout/vList2"/>
    <dgm:cxn modelId="{12A31C1E-87BC-4B51-887D-21AA87DDBF51}" type="presParOf" srcId="{A96BC758-A409-43F8-AD23-DED546679390}" destId="{A82EBDA1-F535-48A1-8B88-2AD98C0B5516}"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A272AE4-FDEF-4951-A7CA-E27393C2B426}"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28608EB0-5D5D-4A40-9EE7-179270677211}">
      <dgm:prSet/>
      <dgm:spPr/>
      <dgm:t>
        <a:bodyPr/>
        <a:lstStyle/>
        <a:p>
          <a:pPr rtl="0"/>
          <a:r>
            <a:rPr lang="en-GB" b="1" smtClean="0"/>
            <a:t>Consistent use of CBT techniques can help students become more resilient, bouncing back from setbacks and adapting to change more confidently.</a:t>
          </a:r>
          <a:endParaRPr lang="en-GB"/>
        </a:p>
      </dgm:t>
    </dgm:pt>
    <dgm:pt modelId="{AF974C12-9953-47BF-A6C9-B01C94CB0376}" type="parTrans" cxnId="{1799EF75-4A1C-4D0F-A67D-7A491A5FF543}">
      <dgm:prSet/>
      <dgm:spPr/>
      <dgm:t>
        <a:bodyPr/>
        <a:lstStyle/>
        <a:p>
          <a:endParaRPr lang="en-US"/>
        </a:p>
      </dgm:t>
    </dgm:pt>
    <dgm:pt modelId="{F6B8054E-53F3-4A70-89B6-C402F2EC504A}" type="sibTrans" cxnId="{1799EF75-4A1C-4D0F-A67D-7A491A5FF543}">
      <dgm:prSet/>
      <dgm:spPr/>
      <dgm:t>
        <a:bodyPr/>
        <a:lstStyle/>
        <a:p>
          <a:endParaRPr lang="en-US"/>
        </a:p>
      </dgm:t>
    </dgm:pt>
    <dgm:pt modelId="{6E4EBA70-8C81-4583-9EBA-AA17BE5FEB18}" type="pres">
      <dgm:prSet presAssocID="{1A272AE4-FDEF-4951-A7CA-E27393C2B426}" presName="linear" presStyleCnt="0">
        <dgm:presLayoutVars>
          <dgm:animLvl val="lvl"/>
          <dgm:resizeHandles val="exact"/>
        </dgm:presLayoutVars>
      </dgm:prSet>
      <dgm:spPr/>
    </dgm:pt>
    <dgm:pt modelId="{DC04AEFB-4D70-41AB-BC09-C18D071A8FC9}" type="pres">
      <dgm:prSet presAssocID="{28608EB0-5D5D-4A40-9EE7-179270677211}" presName="parentText" presStyleLbl="node1" presStyleIdx="0" presStyleCnt="1">
        <dgm:presLayoutVars>
          <dgm:chMax val="0"/>
          <dgm:bulletEnabled val="1"/>
        </dgm:presLayoutVars>
      </dgm:prSet>
      <dgm:spPr/>
    </dgm:pt>
  </dgm:ptLst>
  <dgm:cxnLst>
    <dgm:cxn modelId="{B903ADAF-822F-45D5-9815-9E81CEA246FD}" type="presOf" srcId="{28608EB0-5D5D-4A40-9EE7-179270677211}" destId="{DC04AEFB-4D70-41AB-BC09-C18D071A8FC9}" srcOrd="0" destOrd="0" presId="urn:microsoft.com/office/officeart/2005/8/layout/vList2"/>
    <dgm:cxn modelId="{1799EF75-4A1C-4D0F-A67D-7A491A5FF543}" srcId="{1A272AE4-FDEF-4951-A7CA-E27393C2B426}" destId="{28608EB0-5D5D-4A40-9EE7-179270677211}" srcOrd="0" destOrd="0" parTransId="{AF974C12-9953-47BF-A6C9-B01C94CB0376}" sibTransId="{F6B8054E-53F3-4A70-89B6-C402F2EC504A}"/>
    <dgm:cxn modelId="{7FEB56E6-1961-4F14-B37D-3848884490DC}" type="presOf" srcId="{1A272AE4-FDEF-4951-A7CA-E27393C2B426}" destId="{6E4EBA70-8C81-4583-9EBA-AA17BE5FEB18}" srcOrd="0" destOrd="0" presId="urn:microsoft.com/office/officeart/2005/8/layout/vList2"/>
    <dgm:cxn modelId="{F3A66545-7C10-4133-94B3-DAE81F0E31B2}" type="presParOf" srcId="{6E4EBA70-8C81-4583-9EBA-AA17BE5FEB18}" destId="{DC04AEFB-4D70-41AB-BC09-C18D071A8FC9}"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D063079-DACF-42AB-8885-A5EE88299152}"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US"/>
        </a:p>
      </dgm:t>
    </dgm:pt>
    <dgm:pt modelId="{392AB506-7910-4FDC-97C1-BDEE6DF52213}">
      <dgm:prSet/>
      <dgm:spPr/>
      <dgm:t>
        <a:bodyPr/>
        <a:lstStyle/>
        <a:p>
          <a:pPr rtl="0"/>
          <a:r>
            <a:rPr lang="en-GB" smtClean="0"/>
            <a:t>What is Cognitive Behavioural Therapy (CBT) and how does it help children understand their thoughts and feelings?</a:t>
          </a:r>
          <a:endParaRPr lang="en-GB"/>
        </a:p>
      </dgm:t>
    </dgm:pt>
    <dgm:pt modelId="{BB68B5CA-0B1E-4BA2-AEB6-3A8298C8A830}" type="parTrans" cxnId="{BA43A2E3-D082-4E74-AE04-3E4077DFDB32}">
      <dgm:prSet/>
      <dgm:spPr/>
      <dgm:t>
        <a:bodyPr/>
        <a:lstStyle/>
        <a:p>
          <a:endParaRPr lang="en-US"/>
        </a:p>
      </dgm:t>
    </dgm:pt>
    <dgm:pt modelId="{33177FA9-8809-4F21-BFDB-EDE3C744BFAA}" type="sibTrans" cxnId="{BA43A2E3-D082-4E74-AE04-3E4077DFDB32}">
      <dgm:prSet/>
      <dgm:spPr/>
      <dgm:t>
        <a:bodyPr/>
        <a:lstStyle/>
        <a:p>
          <a:endParaRPr lang="en-US"/>
        </a:p>
      </dgm:t>
    </dgm:pt>
    <dgm:pt modelId="{AF9C7577-225E-4B84-A69C-B4A9288C6504}">
      <dgm:prSet/>
      <dgm:spPr>
        <a:solidFill>
          <a:srgbClr val="FFC000"/>
        </a:solidFill>
      </dgm:spPr>
      <dgm:t>
        <a:bodyPr/>
        <a:lstStyle/>
        <a:p>
          <a:pPr rtl="0"/>
          <a:r>
            <a:rPr lang="en-GB" dirty="0" smtClean="0"/>
            <a:t>Cognitive Behavioural Therapy (CBT) is a type of talking therapy that helps children understand how their thoughts, feelings, and behaviours are connected. It teaches them to identify negative or unhelpful thoughts, understand how these thoughts affect their feelings, and work on changing their behaviours in a positive way.</a:t>
          </a:r>
          <a:endParaRPr lang="en-GB" dirty="0"/>
        </a:p>
      </dgm:t>
    </dgm:pt>
    <dgm:pt modelId="{B601156E-51C8-4A32-8DF8-E5BB8268039A}" type="parTrans" cxnId="{38D6005A-C5B9-4AB5-A3EF-6A3451889A7C}">
      <dgm:prSet/>
      <dgm:spPr/>
      <dgm:t>
        <a:bodyPr/>
        <a:lstStyle/>
        <a:p>
          <a:endParaRPr lang="en-US"/>
        </a:p>
      </dgm:t>
    </dgm:pt>
    <dgm:pt modelId="{902407FA-1E72-4D7B-9830-F36F654458DA}" type="sibTrans" cxnId="{38D6005A-C5B9-4AB5-A3EF-6A3451889A7C}">
      <dgm:prSet/>
      <dgm:spPr/>
      <dgm:t>
        <a:bodyPr/>
        <a:lstStyle/>
        <a:p>
          <a:endParaRPr lang="en-US"/>
        </a:p>
      </dgm:t>
    </dgm:pt>
    <dgm:pt modelId="{A38A9785-7AE5-4F66-90E3-873BEBCB693B}" type="pres">
      <dgm:prSet presAssocID="{AD063079-DACF-42AB-8885-A5EE88299152}" presName="Name0" presStyleCnt="0">
        <dgm:presLayoutVars>
          <dgm:chMax val="7"/>
          <dgm:dir/>
          <dgm:animLvl val="lvl"/>
          <dgm:resizeHandles val="exact"/>
        </dgm:presLayoutVars>
      </dgm:prSet>
      <dgm:spPr/>
    </dgm:pt>
    <dgm:pt modelId="{97757A08-5040-4341-B2D2-37978319DB7D}" type="pres">
      <dgm:prSet presAssocID="{392AB506-7910-4FDC-97C1-BDEE6DF52213}" presName="circle1" presStyleLbl="node1" presStyleIdx="0" presStyleCnt="2"/>
      <dgm:spPr/>
    </dgm:pt>
    <dgm:pt modelId="{2503A969-B028-49DB-BBD0-04D1A363519F}" type="pres">
      <dgm:prSet presAssocID="{392AB506-7910-4FDC-97C1-BDEE6DF52213}" presName="space" presStyleCnt="0"/>
      <dgm:spPr/>
    </dgm:pt>
    <dgm:pt modelId="{1B8C7A0A-39B0-4C14-8B44-672E0B30702E}" type="pres">
      <dgm:prSet presAssocID="{392AB506-7910-4FDC-97C1-BDEE6DF52213}" presName="rect1" presStyleLbl="alignAcc1" presStyleIdx="0" presStyleCnt="2"/>
      <dgm:spPr/>
    </dgm:pt>
    <dgm:pt modelId="{2CF737DB-93AB-4063-B9B0-7D6DE97DD1E9}" type="pres">
      <dgm:prSet presAssocID="{AF9C7577-225E-4B84-A69C-B4A9288C6504}" presName="vertSpace2" presStyleLbl="node1" presStyleIdx="0" presStyleCnt="2"/>
      <dgm:spPr/>
    </dgm:pt>
    <dgm:pt modelId="{4F2E9572-C92D-421E-A0E5-5E841402EA72}" type="pres">
      <dgm:prSet presAssocID="{AF9C7577-225E-4B84-A69C-B4A9288C6504}" presName="circle2" presStyleLbl="node1" presStyleIdx="1" presStyleCnt="2"/>
      <dgm:spPr/>
    </dgm:pt>
    <dgm:pt modelId="{9BB359F6-1108-40D8-BFC6-7421908A45DC}" type="pres">
      <dgm:prSet presAssocID="{AF9C7577-225E-4B84-A69C-B4A9288C6504}" presName="rect2" presStyleLbl="alignAcc1" presStyleIdx="1" presStyleCnt="2"/>
      <dgm:spPr/>
    </dgm:pt>
    <dgm:pt modelId="{01C87A38-F32D-47B8-B05F-1197377F5EA6}" type="pres">
      <dgm:prSet presAssocID="{392AB506-7910-4FDC-97C1-BDEE6DF52213}" presName="rect1ParTxNoCh" presStyleLbl="alignAcc1" presStyleIdx="1" presStyleCnt="2">
        <dgm:presLayoutVars>
          <dgm:chMax val="1"/>
          <dgm:bulletEnabled val="1"/>
        </dgm:presLayoutVars>
      </dgm:prSet>
      <dgm:spPr/>
    </dgm:pt>
    <dgm:pt modelId="{81382621-F717-473C-8703-C90C692E6C6A}" type="pres">
      <dgm:prSet presAssocID="{AF9C7577-225E-4B84-A69C-B4A9288C6504}" presName="rect2ParTxNoCh" presStyleLbl="alignAcc1" presStyleIdx="1" presStyleCnt="2">
        <dgm:presLayoutVars>
          <dgm:chMax val="1"/>
          <dgm:bulletEnabled val="1"/>
        </dgm:presLayoutVars>
      </dgm:prSet>
      <dgm:spPr/>
    </dgm:pt>
  </dgm:ptLst>
  <dgm:cxnLst>
    <dgm:cxn modelId="{1CBD4D97-55F2-4833-86F1-2A18B6236D3D}" type="presOf" srcId="{AD063079-DACF-42AB-8885-A5EE88299152}" destId="{A38A9785-7AE5-4F66-90E3-873BEBCB693B}" srcOrd="0" destOrd="0" presId="urn:microsoft.com/office/officeart/2005/8/layout/target3"/>
    <dgm:cxn modelId="{38D6005A-C5B9-4AB5-A3EF-6A3451889A7C}" srcId="{AD063079-DACF-42AB-8885-A5EE88299152}" destId="{AF9C7577-225E-4B84-A69C-B4A9288C6504}" srcOrd="1" destOrd="0" parTransId="{B601156E-51C8-4A32-8DF8-E5BB8268039A}" sibTransId="{902407FA-1E72-4D7B-9830-F36F654458DA}"/>
    <dgm:cxn modelId="{F19A7923-D12E-4D5A-B9EF-F10759F3A474}" type="presOf" srcId="{392AB506-7910-4FDC-97C1-BDEE6DF52213}" destId="{01C87A38-F32D-47B8-B05F-1197377F5EA6}" srcOrd="1" destOrd="0" presId="urn:microsoft.com/office/officeart/2005/8/layout/target3"/>
    <dgm:cxn modelId="{B122DD45-A206-4982-996A-54580BC30FE6}" type="presOf" srcId="{392AB506-7910-4FDC-97C1-BDEE6DF52213}" destId="{1B8C7A0A-39B0-4C14-8B44-672E0B30702E}" srcOrd="0" destOrd="0" presId="urn:microsoft.com/office/officeart/2005/8/layout/target3"/>
    <dgm:cxn modelId="{1D6F5A48-C7F9-4FBD-9364-0580B8CAA3EB}" type="presOf" srcId="{AF9C7577-225E-4B84-A69C-B4A9288C6504}" destId="{9BB359F6-1108-40D8-BFC6-7421908A45DC}" srcOrd="0" destOrd="0" presId="urn:microsoft.com/office/officeart/2005/8/layout/target3"/>
    <dgm:cxn modelId="{1F8F781B-D954-40A8-A178-F96939127CBF}" type="presOf" srcId="{AF9C7577-225E-4B84-A69C-B4A9288C6504}" destId="{81382621-F717-473C-8703-C90C692E6C6A}" srcOrd="1" destOrd="0" presId="urn:microsoft.com/office/officeart/2005/8/layout/target3"/>
    <dgm:cxn modelId="{BA43A2E3-D082-4E74-AE04-3E4077DFDB32}" srcId="{AD063079-DACF-42AB-8885-A5EE88299152}" destId="{392AB506-7910-4FDC-97C1-BDEE6DF52213}" srcOrd="0" destOrd="0" parTransId="{BB68B5CA-0B1E-4BA2-AEB6-3A8298C8A830}" sibTransId="{33177FA9-8809-4F21-BFDB-EDE3C744BFAA}"/>
    <dgm:cxn modelId="{5B47018B-201B-4930-A1E4-6A142AA69C5D}" type="presParOf" srcId="{A38A9785-7AE5-4F66-90E3-873BEBCB693B}" destId="{97757A08-5040-4341-B2D2-37978319DB7D}" srcOrd="0" destOrd="0" presId="urn:microsoft.com/office/officeart/2005/8/layout/target3"/>
    <dgm:cxn modelId="{A83119C2-535F-4348-B542-E327CE62F964}" type="presParOf" srcId="{A38A9785-7AE5-4F66-90E3-873BEBCB693B}" destId="{2503A969-B028-49DB-BBD0-04D1A363519F}" srcOrd="1" destOrd="0" presId="urn:microsoft.com/office/officeart/2005/8/layout/target3"/>
    <dgm:cxn modelId="{128BC2B8-9363-4B7A-9E6E-B9DB9FE1449E}" type="presParOf" srcId="{A38A9785-7AE5-4F66-90E3-873BEBCB693B}" destId="{1B8C7A0A-39B0-4C14-8B44-672E0B30702E}" srcOrd="2" destOrd="0" presId="urn:microsoft.com/office/officeart/2005/8/layout/target3"/>
    <dgm:cxn modelId="{5D42A8B5-2C78-466B-BCE9-ACDAFBBA99C2}" type="presParOf" srcId="{A38A9785-7AE5-4F66-90E3-873BEBCB693B}" destId="{2CF737DB-93AB-4063-B9B0-7D6DE97DD1E9}" srcOrd="3" destOrd="0" presId="urn:microsoft.com/office/officeart/2005/8/layout/target3"/>
    <dgm:cxn modelId="{B722F850-9C61-4430-99DF-007D45602003}" type="presParOf" srcId="{A38A9785-7AE5-4F66-90E3-873BEBCB693B}" destId="{4F2E9572-C92D-421E-A0E5-5E841402EA72}" srcOrd="4" destOrd="0" presId="urn:microsoft.com/office/officeart/2005/8/layout/target3"/>
    <dgm:cxn modelId="{38DBEE38-A685-467B-9F19-74847127A881}" type="presParOf" srcId="{A38A9785-7AE5-4F66-90E3-873BEBCB693B}" destId="{9BB359F6-1108-40D8-BFC6-7421908A45DC}" srcOrd="5" destOrd="0" presId="urn:microsoft.com/office/officeart/2005/8/layout/target3"/>
    <dgm:cxn modelId="{789D9792-3074-45AC-B74E-81BAF01118FB}" type="presParOf" srcId="{A38A9785-7AE5-4F66-90E3-873BEBCB693B}" destId="{01C87A38-F32D-47B8-B05F-1197377F5EA6}" srcOrd="6" destOrd="0" presId="urn:microsoft.com/office/officeart/2005/8/layout/target3"/>
    <dgm:cxn modelId="{1E08FCF6-E840-4C5D-98A3-9B9DC3F67DF3}" type="presParOf" srcId="{A38A9785-7AE5-4F66-90E3-873BEBCB693B}" destId="{81382621-F717-473C-8703-C90C692E6C6A}"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A5EB868-23E7-4903-81EB-411D0485C070}"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US"/>
        </a:p>
      </dgm:t>
    </dgm:pt>
    <dgm:pt modelId="{87707191-40DD-4BE0-8854-4F8B3CFF2745}">
      <dgm:prSet/>
      <dgm:spPr/>
      <dgm:t>
        <a:bodyPr/>
        <a:lstStyle/>
        <a:p>
          <a:pPr rtl="0"/>
          <a:r>
            <a:rPr lang="en-GB" smtClean="0"/>
            <a:t>What is the MindUP program and what main skill does it teach children to help them deal with stress?</a:t>
          </a:r>
          <a:endParaRPr lang="en-GB"/>
        </a:p>
      </dgm:t>
    </dgm:pt>
    <dgm:pt modelId="{DC9BA41F-743D-41A1-86C2-C73B479CCF99}" type="parTrans" cxnId="{7A508A4F-6374-41A4-899A-0E09917EBCDA}">
      <dgm:prSet/>
      <dgm:spPr/>
      <dgm:t>
        <a:bodyPr/>
        <a:lstStyle/>
        <a:p>
          <a:endParaRPr lang="en-US"/>
        </a:p>
      </dgm:t>
    </dgm:pt>
    <dgm:pt modelId="{5CF8ACF0-E3B7-4FE5-8A78-5C8B6E3B64FF}" type="sibTrans" cxnId="{7A508A4F-6374-41A4-899A-0E09917EBCDA}">
      <dgm:prSet/>
      <dgm:spPr/>
      <dgm:t>
        <a:bodyPr/>
        <a:lstStyle/>
        <a:p>
          <a:endParaRPr lang="en-US"/>
        </a:p>
      </dgm:t>
    </dgm:pt>
    <dgm:pt modelId="{28817E27-7AD9-415E-9B58-AF8BB1904AFA}">
      <dgm:prSet/>
      <dgm:spPr>
        <a:solidFill>
          <a:srgbClr val="FFC000"/>
        </a:solidFill>
      </dgm:spPr>
      <dgm:t>
        <a:bodyPr/>
        <a:lstStyle/>
        <a:p>
          <a:pPr rtl="0"/>
          <a:r>
            <a:rPr lang="en-GB" dirty="0" smtClean="0"/>
            <a:t>The </a:t>
          </a:r>
          <a:r>
            <a:rPr lang="en-GB" dirty="0" err="1" smtClean="0"/>
            <a:t>MindUP</a:t>
          </a:r>
          <a:r>
            <a:rPr lang="en-GB" dirty="0" smtClean="0"/>
            <a:t> program is a classroom-based curriculum that helps children develop mindfulness and social-emotional learning skills. It teaches them how to focus better, understand their emotions, and handle stress through practices like deep breathing and paying attention to the present moment.</a:t>
          </a:r>
          <a:endParaRPr lang="en-GB" dirty="0"/>
        </a:p>
      </dgm:t>
    </dgm:pt>
    <dgm:pt modelId="{01B6E0EE-B591-46BD-A291-8C4B53C05078}" type="parTrans" cxnId="{FCE927A8-3F41-4EC3-A1E0-61CA1FF6256D}">
      <dgm:prSet/>
      <dgm:spPr/>
      <dgm:t>
        <a:bodyPr/>
        <a:lstStyle/>
        <a:p>
          <a:endParaRPr lang="en-US"/>
        </a:p>
      </dgm:t>
    </dgm:pt>
    <dgm:pt modelId="{1B1EB045-24B4-4DAB-9896-6DB35CE84B30}" type="sibTrans" cxnId="{FCE927A8-3F41-4EC3-A1E0-61CA1FF6256D}">
      <dgm:prSet/>
      <dgm:spPr/>
      <dgm:t>
        <a:bodyPr/>
        <a:lstStyle/>
        <a:p>
          <a:endParaRPr lang="en-US"/>
        </a:p>
      </dgm:t>
    </dgm:pt>
    <dgm:pt modelId="{D476C797-9385-47B3-9C3D-10CCAFA31153}" type="pres">
      <dgm:prSet presAssocID="{8A5EB868-23E7-4903-81EB-411D0485C070}" presName="Name0" presStyleCnt="0">
        <dgm:presLayoutVars>
          <dgm:chMax val="7"/>
          <dgm:dir/>
          <dgm:animLvl val="lvl"/>
          <dgm:resizeHandles val="exact"/>
        </dgm:presLayoutVars>
      </dgm:prSet>
      <dgm:spPr/>
    </dgm:pt>
    <dgm:pt modelId="{01E7E424-4BAC-490E-BAFD-33B22EE4B2AF}" type="pres">
      <dgm:prSet presAssocID="{87707191-40DD-4BE0-8854-4F8B3CFF2745}" presName="circle1" presStyleLbl="node1" presStyleIdx="0" presStyleCnt="2"/>
      <dgm:spPr/>
    </dgm:pt>
    <dgm:pt modelId="{9AEC4759-C960-47C5-91D9-DF401E62A270}" type="pres">
      <dgm:prSet presAssocID="{87707191-40DD-4BE0-8854-4F8B3CFF2745}" presName="space" presStyleCnt="0"/>
      <dgm:spPr/>
    </dgm:pt>
    <dgm:pt modelId="{77192E8E-197F-4FAF-A31F-ECC5AD1E8537}" type="pres">
      <dgm:prSet presAssocID="{87707191-40DD-4BE0-8854-4F8B3CFF2745}" presName="rect1" presStyleLbl="alignAcc1" presStyleIdx="0" presStyleCnt="2"/>
      <dgm:spPr/>
    </dgm:pt>
    <dgm:pt modelId="{A8174F44-3114-40E8-ABF4-D8A2C8ED157C}" type="pres">
      <dgm:prSet presAssocID="{28817E27-7AD9-415E-9B58-AF8BB1904AFA}" presName="vertSpace2" presStyleLbl="node1" presStyleIdx="0" presStyleCnt="2"/>
      <dgm:spPr/>
    </dgm:pt>
    <dgm:pt modelId="{5708EA6A-2C7E-408D-8620-8696BAE42FA8}" type="pres">
      <dgm:prSet presAssocID="{28817E27-7AD9-415E-9B58-AF8BB1904AFA}" presName="circle2" presStyleLbl="node1" presStyleIdx="1" presStyleCnt="2"/>
      <dgm:spPr/>
    </dgm:pt>
    <dgm:pt modelId="{02AF6897-3755-4098-B2A0-798F240925D2}" type="pres">
      <dgm:prSet presAssocID="{28817E27-7AD9-415E-9B58-AF8BB1904AFA}" presName="rect2" presStyleLbl="alignAcc1" presStyleIdx="1" presStyleCnt="2"/>
      <dgm:spPr/>
    </dgm:pt>
    <dgm:pt modelId="{4C35C6E6-293F-4C28-AB4C-F0C2FA2C5E3E}" type="pres">
      <dgm:prSet presAssocID="{87707191-40DD-4BE0-8854-4F8B3CFF2745}" presName="rect1ParTxNoCh" presStyleLbl="alignAcc1" presStyleIdx="1" presStyleCnt="2">
        <dgm:presLayoutVars>
          <dgm:chMax val="1"/>
          <dgm:bulletEnabled val="1"/>
        </dgm:presLayoutVars>
      </dgm:prSet>
      <dgm:spPr/>
    </dgm:pt>
    <dgm:pt modelId="{FBCBCB9C-10C2-4C89-BA23-EB931770349C}" type="pres">
      <dgm:prSet presAssocID="{28817E27-7AD9-415E-9B58-AF8BB1904AFA}" presName="rect2ParTxNoCh" presStyleLbl="alignAcc1" presStyleIdx="1" presStyleCnt="2">
        <dgm:presLayoutVars>
          <dgm:chMax val="1"/>
          <dgm:bulletEnabled val="1"/>
        </dgm:presLayoutVars>
      </dgm:prSet>
      <dgm:spPr/>
    </dgm:pt>
  </dgm:ptLst>
  <dgm:cxnLst>
    <dgm:cxn modelId="{7A508A4F-6374-41A4-899A-0E09917EBCDA}" srcId="{8A5EB868-23E7-4903-81EB-411D0485C070}" destId="{87707191-40DD-4BE0-8854-4F8B3CFF2745}" srcOrd="0" destOrd="0" parTransId="{DC9BA41F-743D-41A1-86C2-C73B479CCF99}" sibTransId="{5CF8ACF0-E3B7-4FE5-8A78-5C8B6E3B64FF}"/>
    <dgm:cxn modelId="{7A41788D-DCB5-49CB-84F0-3C692A600C3B}" type="presOf" srcId="{28817E27-7AD9-415E-9B58-AF8BB1904AFA}" destId="{FBCBCB9C-10C2-4C89-BA23-EB931770349C}" srcOrd="1" destOrd="0" presId="urn:microsoft.com/office/officeart/2005/8/layout/target3"/>
    <dgm:cxn modelId="{C85BD85D-BF46-4AF0-A761-93CD1AB7923B}" type="presOf" srcId="{8A5EB868-23E7-4903-81EB-411D0485C070}" destId="{D476C797-9385-47B3-9C3D-10CCAFA31153}" srcOrd="0" destOrd="0" presId="urn:microsoft.com/office/officeart/2005/8/layout/target3"/>
    <dgm:cxn modelId="{49E732F7-A52C-4EB3-8552-B717808BE59D}" type="presOf" srcId="{87707191-40DD-4BE0-8854-4F8B3CFF2745}" destId="{77192E8E-197F-4FAF-A31F-ECC5AD1E8537}" srcOrd="0" destOrd="0" presId="urn:microsoft.com/office/officeart/2005/8/layout/target3"/>
    <dgm:cxn modelId="{5A32555B-8068-4F32-A0B2-5E30BE687634}" type="presOf" srcId="{87707191-40DD-4BE0-8854-4F8B3CFF2745}" destId="{4C35C6E6-293F-4C28-AB4C-F0C2FA2C5E3E}" srcOrd="1" destOrd="0" presId="urn:microsoft.com/office/officeart/2005/8/layout/target3"/>
    <dgm:cxn modelId="{FCE927A8-3F41-4EC3-A1E0-61CA1FF6256D}" srcId="{8A5EB868-23E7-4903-81EB-411D0485C070}" destId="{28817E27-7AD9-415E-9B58-AF8BB1904AFA}" srcOrd="1" destOrd="0" parTransId="{01B6E0EE-B591-46BD-A291-8C4B53C05078}" sibTransId="{1B1EB045-24B4-4DAB-9896-6DB35CE84B30}"/>
    <dgm:cxn modelId="{4DF617C3-DD2D-4AF8-A166-E2F186DE48FF}" type="presOf" srcId="{28817E27-7AD9-415E-9B58-AF8BB1904AFA}" destId="{02AF6897-3755-4098-B2A0-798F240925D2}" srcOrd="0" destOrd="0" presId="urn:microsoft.com/office/officeart/2005/8/layout/target3"/>
    <dgm:cxn modelId="{27A135CC-9E2B-4341-934E-2F42C74EE5FA}" type="presParOf" srcId="{D476C797-9385-47B3-9C3D-10CCAFA31153}" destId="{01E7E424-4BAC-490E-BAFD-33B22EE4B2AF}" srcOrd="0" destOrd="0" presId="urn:microsoft.com/office/officeart/2005/8/layout/target3"/>
    <dgm:cxn modelId="{A5CC18EF-1BEB-49E2-9C60-CE8F7DBCC8B1}" type="presParOf" srcId="{D476C797-9385-47B3-9C3D-10CCAFA31153}" destId="{9AEC4759-C960-47C5-91D9-DF401E62A270}" srcOrd="1" destOrd="0" presId="urn:microsoft.com/office/officeart/2005/8/layout/target3"/>
    <dgm:cxn modelId="{18630D59-197D-44B4-8CD2-6E4C748A87A6}" type="presParOf" srcId="{D476C797-9385-47B3-9C3D-10CCAFA31153}" destId="{77192E8E-197F-4FAF-A31F-ECC5AD1E8537}" srcOrd="2" destOrd="0" presId="urn:microsoft.com/office/officeart/2005/8/layout/target3"/>
    <dgm:cxn modelId="{B2D148F0-7A0F-43A1-9FB0-BABD42682EBA}" type="presParOf" srcId="{D476C797-9385-47B3-9C3D-10CCAFA31153}" destId="{A8174F44-3114-40E8-ABF4-D8A2C8ED157C}" srcOrd="3" destOrd="0" presId="urn:microsoft.com/office/officeart/2005/8/layout/target3"/>
    <dgm:cxn modelId="{50C5DDEB-BB97-4001-9E76-CF57700CB1B7}" type="presParOf" srcId="{D476C797-9385-47B3-9C3D-10CCAFA31153}" destId="{5708EA6A-2C7E-408D-8620-8696BAE42FA8}" srcOrd="4" destOrd="0" presId="urn:microsoft.com/office/officeart/2005/8/layout/target3"/>
    <dgm:cxn modelId="{B8338200-F534-4602-A5C2-FBAFB989CB6A}" type="presParOf" srcId="{D476C797-9385-47B3-9C3D-10CCAFA31153}" destId="{02AF6897-3755-4098-B2A0-798F240925D2}" srcOrd="5" destOrd="0" presId="urn:microsoft.com/office/officeart/2005/8/layout/target3"/>
    <dgm:cxn modelId="{903F9AA9-3079-434B-ABB3-D47A1FDE34E8}" type="presParOf" srcId="{D476C797-9385-47B3-9C3D-10CCAFA31153}" destId="{4C35C6E6-293F-4C28-AB4C-F0C2FA2C5E3E}" srcOrd="6" destOrd="0" presId="urn:microsoft.com/office/officeart/2005/8/layout/target3"/>
    <dgm:cxn modelId="{56EF62AD-6467-4227-9506-3DF22DF99BE1}" type="presParOf" srcId="{D476C797-9385-47B3-9C3D-10CCAFA31153}" destId="{FBCBCB9C-10C2-4C89-BA23-EB931770349C}"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AE15835-FFC5-4BDC-B5ED-FD1800DC943A}"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US"/>
        </a:p>
      </dgm:t>
    </dgm:pt>
    <dgm:pt modelId="{D30DF30F-3A6E-4FFE-B994-C411BFDB93B5}">
      <dgm:prSet/>
      <dgm:spPr/>
      <dgm:t>
        <a:bodyPr/>
        <a:lstStyle/>
        <a:p>
          <a:pPr rtl="0"/>
          <a:r>
            <a:rPr lang="en-GB" smtClean="0"/>
            <a:t>In what way do both CBT and the MindUP program help children improve their emotional regulation?</a:t>
          </a:r>
          <a:endParaRPr lang="en-GB"/>
        </a:p>
      </dgm:t>
    </dgm:pt>
    <dgm:pt modelId="{5001FA62-E56E-45E4-842A-C57188C244F7}" type="parTrans" cxnId="{CE73EA77-403D-4F5F-AB77-6F40AC6A8351}">
      <dgm:prSet/>
      <dgm:spPr/>
      <dgm:t>
        <a:bodyPr/>
        <a:lstStyle/>
        <a:p>
          <a:endParaRPr lang="en-US"/>
        </a:p>
      </dgm:t>
    </dgm:pt>
    <dgm:pt modelId="{43036F94-457A-48E0-BEFB-CA43A02CAF84}" type="sibTrans" cxnId="{CE73EA77-403D-4F5F-AB77-6F40AC6A8351}">
      <dgm:prSet/>
      <dgm:spPr/>
      <dgm:t>
        <a:bodyPr/>
        <a:lstStyle/>
        <a:p>
          <a:endParaRPr lang="en-US"/>
        </a:p>
      </dgm:t>
    </dgm:pt>
    <dgm:pt modelId="{39A411F2-547B-44F8-AB64-194D29640BE0}">
      <dgm:prSet/>
      <dgm:spPr>
        <a:blipFill rotWithShape="0">
          <a:blip xmlns:r="http://schemas.openxmlformats.org/officeDocument/2006/relationships" r:embed="rId1"/>
          <a:stretch>
            <a:fillRect/>
          </a:stretch>
        </a:blipFill>
      </dgm:spPr>
      <dgm:t>
        <a:bodyPr/>
        <a:lstStyle/>
        <a:p>
          <a:pPr rtl="0"/>
          <a:r>
            <a:rPr lang="en-GB" dirty="0" smtClean="0"/>
            <a:t>Both CBT and the </a:t>
          </a:r>
          <a:r>
            <a:rPr lang="en-GB" dirty="0" err="1" smtClean="0"/>
            <a:t>MindUP</a:t>
          </a:r>
          <a:r>
            <a:rPr lang="en-GB" dirty="0" smtClean="0"/>
            <a:t> program help children improve their emotional regulation by teaching them strategies to manage their emotions. CBT helps them identify and challenge negative thinking, while </a:t>
          </a:r>
          <a:r>
            <a:rPr lang="en-GB" dirty="0" err="1" smtClean="0"/>
            <a:t>MindUP</a:t>
          </a:r>
          <a:r>
            <a:rPr lang="en-GB" dirty="0" smtClean="0"/>
            <a:t> encourages mindfulness practices like deep breathing to stay calm. Together, these approaches teach children how to control their impulses and respond to situations more thoughtfully.  </a:t>
          </a:r>
          <a:endParaRPr lang="en-GB" dirty="0"/>
        </a:p>
      </dgm:t>
    </dgm:pt>
    <dgm:pt modelId="{00B0E033-68F2-46EB-97C0-8756C90B86E7}" type="parTrans" cxnId="{445F9F6E-ACF6-4413-B4B8-07F978C2726A}">
      <dgm:prSet/>
      <dgm:spPr/>
      <dgm:t>
        <a:bodyPr/>
        <a:lstStyle/>
        <a:p>
          <a:endParaRPr lang="en-US"/>
        </a:p>
      </dgm:t>
    </dgm:pt>
    <dgm:pt modelId="{1420ED6D-CB2A-4482-87AA-3A19476ADC28}" type="sibTrans" cxnId="{445F9F6E-ACF6-4413-B4B8-07F978C2726A}">
      <dgm:prSet/>
      <dgm:spPr/>
      <dgm:t>
        <a:bodyPr/>
        <a:lstStyle/>
        <a:p>
          <a:endParaRPr lang="en-US"/>
        </a:p>
      </dgm:t>
    </dgm:pt>
    <dgm:pt modelId="{761C3D44-08AE-4A5A-B504-D9A71088D2B4}" type="pres">
      <dgm:prSet presAssocID="{6AE15835-FFC5-4BDC-B5ED-FD1800DC943A}" presName="Name0" presStyleCnt="0">
        <dgm:presLayoutVars>
          <dgm:chMax val="7"/>
          <dgm:dir/>
          <dgm:animLvl val="lvl"/>
          <dgm:resizeHandles val="exact"/>
        </dgm:presLayoutVars>
      </dgm:prSet>
      <dgm:spPr/>
    </dgm:pt>
    <dgm:pt modelId="{55B6E994-B1A1-4AA0-BFF5-92F7A06ABE51}" type="pres">
      <dgm:prSet presAssocID="{D30DF30F-3A6E-4FFE-B994-C411BFDB93B5}" presName="circle1" presStyleLbl="node1" presStyleIdx="0" presStyleCnt="2"/>
      <dgm:spPr/>
    </dgm:pt>
    <dgm:pt modelId="{8E9E857C-1E7A-40EF-B149-18DA15633012}" type="pres">
      <dgm:prSet presAssocID="{D30DF30F-3A6E-4FFE-B994-C411BFDB93B5}" presName="space" presStyleCnt="0"/>
      <dgm:spPr/>
    </dgm:pt>
    <dgm:pt modelId="{9887517D-D673-46BF-99E0-370E5BCECE12}" type="pres">
      <dgm:prSet presAssocID="{D30DF30F-3A6E-4FFE-B994-C411BFDB93B5}" presName="rect1" presStyleLbl="alignAcc1" presStyleIdx="0" presStyleCnt="2"/>
      <dgm:spPr/>
    </dgm:pt>
    <dgm:pt modelId="{DA5EDA47-91AF-4E57-B0C8-66D8FBEB9351}" type="pres">
      <dgm:prSet presAssocID="{39A411F2-547B-44F8-AB64-194D29640BE0}" presName="vertSpace2" presStyleLbl="node1" presStyleIdx="0" presStyleCnt="2"/>
      <dgm:spPr/>
    </dgm:pt>
    <dgm:pt modelId="{CC45C83C-A3FF-4EC2-83DF-A0D13B574FE4}" type="pres">
      <dgm:prSet presAssocID="{39A411F2-547B-44F8-AB64-194D29640BE0}" presName="circle2" presStyleLbl="node1" presStyleIdx="1" presStyleCnt="2"/>
      <dgm:spPr/>
    </dgm:pt>
    <dgm:pt modelId="{56D8C439-29E7-4529-884A-3EF3D55A8528}" type="pres">
      <dgm:prSet presAssocID="{39A411F2-547B-44F8-AB64-194D29640BE0}" presName="rect2" presStyleLbl="alignAcc1" presStyleIdx="1" presStyleCnt="2"/>
      <dgm:spPr/>
    </dgm:pt>
    <dgm:pt modelId="{2E3F2EF7-9BAD-4BBD-98F9-4347DB4DDB82}" type="pres">
      <dgm:prSet presAssocID="{D30DF30F-3A6E-4FFE-B994-C411BFDB93B5}" presName="rect1ParTxNoCh" presStyleLbl="alignAcc1" presStyleIdx="1" presStyleCnt="2">
        <dgm:presLayoutVars>
          <dgm:chMax val="1"/>
          <dgm:bulletEnabled val="1"/>
        </dgm:presLayoutVars>
      </dgm:prSet>
      <dgm:spPr/>
    </dgm:pt>
    <dgm:pt modelId="{8002DD45-9C11-4264-9753-F72263705F59}" type="pres">
      <dgm:prSet presAssocID="{39A411F2-547B-44F8-AB64-194D29640BE0}" presName="rect2ParTxNoCh" presStyleLbl="alignAcc1" presStyleIdx="1" presStyleCnt="2">
        <dgm:presLayoutVars>
          <dgm:chMax val="1"/>
          <dgm:bulletEnabled val="1"/>
        </dgm:presLayoutVars>
      </dgm:prSet>
      <dgm:spPr/>
    </dgm:pt>
  </dgm:ptLst>
  <dgm:cxnLst>
    <dgm:cxn modelId="{24F51B64-1FDC-4D1E-80A4-6D628EF863E2}" type="presOf" srcId="{6AE15835-FFC5-4BDC-B5ED-FD1800DC943A}" destId="{761C3D44-08AE-4A5A-B504-D9A71088D2B4}" srcOrd="0" destOrd="0" presId="urn:microsoft.com/office/officeart/2005/8/layout/target3"/>
    <dgm:cxn modelId="{CE73EA77-403D-4F5F-AB77-6F40AC6A8351}" srcId="{6AE15835-FFC5-4BDC-B5ED-FD1800DC943A}" destId="{D30DF30F-3A6E-4FFE-B994-C411BFDB93B5}" srcOrd="0" destOrd="0" parTransId="{5001FA62-E56E-45E4-842A-C57188C244F7}" sibTransId="{43036F94-457A-48E0-BEFB-CA43A02CAF84}"/>
    <dgm:cxn modelId="{445F9F6E-ACF6-4413-B4B8-07F978C2726A}" srcId="{6AE15835-FFC5-4BDC-B5ED-FD1800DC943A}" destId="{39A411F2-547B-44F8-AB64-194D29640BE0}" srcOrd="1" destOrd="0" parTransId="{00B0E033-68F2-46EB-97C0-8756C90B86E7}" sibTransId="{1420ED6D-CB2A-4482-87AA-3A19476ADC28}"/>
    <dgm:cxn modelId="{7D6DD1B5-A27A-4A81-91F6-AFD929E0B9A6}" type="presOf" srcId="{D30DF30F-3A6E-4FFE-B994-C411BFDB93B5}" destId="{2E3F2EF7-9BAD-4BBD-98F9-4347DB4DDB82}" srcOrd="1" destOrd="0" presId="urn:microsoft.com/office/officeart/2005/8/layout/target3"/>
    <dgm:cxn modelId="{C293C5DC-6E1A-49F1-94ED-8251136CDC17}" type="presOf" srcId="{39A411F2-547B-44F8-AB64-194D29640BE0}" destId="{8002DD45-9C11-4264-9753-F72263705F59}" srcOrd="1" destOrd="0" presId="urn:microsoft.com/office/officeart/2005/8/layout/target3"/>
    <dgm:cxn modelId="{5B6F9B10-BA49-4E3D-8C55-BACDBE350BCA}" type="presOf" srcId="{D30DF30F-3A6E-4FFE-B994-C411BFDB93B5}" destId="{9887517D-D673-46BF-99E0-370E5BCECE12}" srcOrd="0" destOrd="0" presId="urn:microsoft.com/office/officeart/2005/8/layout/target3"/>
    <dgm:cxn modelId="{83F5D7C2-7FF7-41D3-9B5B-F1DD982E45A8}" type="presOf" srcId="{39A411F2-547B-44F8-AB64-194D29640BE0}" destId="{56D8C439-29E7-4529-884A-3EF3D55A8528}" srcOrd="0" destOrd="0" presId="urn:microsoft.com/office/officeart/2005/8/layout/target3"/>
    <dgm:cxn modelId="{8D496EFA-6EAF-468C-90D6-9CE3CC06FE4F}" type="presParOf" srcId="{761C3D44-08AE-4A5A-B504-D9A71088D2B4}" destId="{55B6E994-B1A1-4AA0-BFF5-92F7A06ABE51}" srcOrd="0" destOrd="0" presId="urn:microsoft.com/office/officeart/2005/8/layout/target3"/>
    <dgm:cxn modelId="{0D51A842-8168-4CEF-B109-395A5EE9C52B}" type="presParOf" srcId="{761C3D44-08AE-4A5A-B504-D9A71088D2B4}" destId="{8E9E857C-1E7A-40EF-B149-18DA15633012}" srcOrd="1" destOrd="0" presId="urn:microsoft.com/office/officeart/2005/8/layout/target3"/>
    <dgm:cxn modelId="{3D73B4A0-C569-4952-8680-6F98CAC315AE}" type="presParOf" srcId="{761C3D44-08AE-4A5A-B504-D9A71088D2B4}" destId="{9887517D-D673-46BF-99E0-370E5BCECE12}" srcOrd="2" destOrd="0" presId="urn:microsoft.com/office/officeart/2005/8/layout/target3"/>
    <dgm:cxn modelId="{00ED59F5-02C0-4319-B61D-0E1C613AD225}" type="presParOf" srcId="{761C3D44-08AE-4A5A-B504-D9A71088D2B4}" destId="{DA5EDA47-91AF-4E57-B0C8-66D8FBEB9351}" srcOrd="3" destOrd="0" presId="urn:microsoft.com/office/officeart/2005/8/layout/target3"/>
    <dgm:cxn modelId="{943C5649-ABA3-4C11-9416-068EFE445D95}" type="presParOf" srcId="{761C3D44-08AE-4A5A-B504-D9A71088D2B4}" destId="{CC45C83C-A3FF-4EC2-83DF-A0D13B574FE4}" srcOrd="4" destOrd="0" presId="urn:microsoft.com/office/officeart/2005/8/layout/target3"/>
    <dgm:cxn modelId="{68B5A1D6-E9A8-4548-8AA0-C9FD8291F521}" type="presParOf" srcId="{761C3D44-08AE-4A5A-B504-D9A71088D2B4}" destId="{56D8C439-29E7-4529-884A-3EF3D55A8528}" srcOrd="5" destOrd="0" presId="urn:microsoft.com/office/officeart/2005/8/layout/target3"/>
    <dgm:cxn modelId="{2BE8013F-F83B-4E7B-98A1-0130B02410C9}" type="presParOf" srcId="{761C3D44-08AE-4A5A-B504-D9A71088D2B4}" destId="{2E3F2EF7-9BAD-4BBD-98F9-4347DB4DDB82}" srcOrd="6" destOrd="0" presId="urn:microsoft.com/office/officeart/2005/8/layout/target3"/>
    <dgm:cxn modelId="{E4876720-5C88-483A-80A6-CBBDC1D35C0E}" type="presParOf" srcId="{761C3D44-08AE-4A5A-B504-D9A71088D2B4}" destId="{8002DD45-9C11-4264-9753-F72263705F59}"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CB09257-E9C1-48CB-8609-571DF90B986E}"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US"/>
        </a:p>
      </dgm:t>
    </dgm:pt>
    <dgm:pt modelId="{CB166D0B-4516-40DB-ACDB-196C36BE1FE0}">
      <dgm:prSet/>
      <dgm:spPr/>
      <dgm:t>
        <a:bodyPr/>
        <a:lstStyle/>
        <a:p>
          <a:pPr rtl="0"/>
          <a:r>
            <a:rPr lang="en-GB" smtClean="0"/>
            <a:t>How does CBT relate to the self-awareness aspect of the MindUP program?</a:t>
          </a:r>
          <a:endParaRPr lang="en-GB"/>
        </a:p>
      </dgm:t>
    </dgm:pt>
    <dgm:pt modelId="{6046728F-7586-423D-ABD3-8454F54420C3}" type="parTrans" cxnId="{D42E25D1-3DA3-4C1E-AFD1-C372BC9CB454}">
      <dgm:prSet/>
      <dgm:spPr/>
      <dgm:t>
        <a:bodyPr/>
        <a:lstStyle/>
        <a:p>
          <a:endParaRPr lang="en-US"/>
        </a:p>
      </dgm:t>
    </dgm:pt>
    <dgm:pt modelId="{403F3931-600A-45E6-B900-02EEFB3A9AD7}" type="sibTrans" cxnId="{D42E25D1-3DA3-4C1E-AFD1-C372BC9CB454}">
      <dgm:prSet/>
      <dgm:spPr/>
      <dgm:t>
        <a:bodyPr/>
        <a:lstStyle/>
        <a:p>
          <a:endParaRPr lang="en-US"/>
        </a:p>
      </dgm:t>
    </dgm:pt>
    <dgm:pt modelId="{E50C22BB-E139-4760-AB5D-FDC659BAE8F9}">
      <dgm:prSet/>
      <dgm:spPr>
        <a:solidFill>
          <a:srgbClr val="FFC000">
            <a:alpha val="90000"/>
          </a:srgbClr>
        </a:solidFill>
      </dgm:spPr>
      <dgm:t>
        <a:bodyPr/>
        <a:lstStyle/>
        <a:p>
          <a:pPr rtl="0"/>
          <a:r>
            <a:rPr lang="en-GB" dirty="0" smtClean="0">
              <a:solidFill>
                <a:schemeClr val="tx1"/>
              </a:solidFill>
            </a:rPr>
            <a:t>CBT relates to the self-awareness aspect of the </a:t>
          </a:r>
          <a:r>
            <a:rPr lang="en-GB" dirty="0" err="1" smtClean="0">
              <a:solidFill>
                <a:schemeClr val="tx1"/>
              </a:solidFill>
            </a:rPr>
            <a:t>MindUP</a:t>
          </a:r>
          <a:r>
            <a:rPr lang="en-GB" dirty="0" smtClean="0">
              <a:solidFill>
                <a:schemeClr val="tx1"/>
              </a:solidFill>
            </a:rPr>
            <a:t> program by helping children become more aware of their thoughts and how these thoughts impact their emotions and actions. By understanding this connection, children can learn to manage their reactions in a more mindful and positive way, similar to the mindfulness practiced in </a:t>
          </a:r>
          <a:r>
            <a:rPr lang="en-GB" dirty="0" err="1" smtClean="0">
              <a:solidFill>
                <a:schemeClr val="tx1"/>
              </a:solidFill>
            </a:rPr>
            <a:t>MindUP</a:t>
          </a:r>
          <a:r>
            <a:rPr lang="en-GB" dirty="0" smtClean="0">
              <a:solidFill>
                <a:schemeClr val="tx1"/>
              </a:solidFill>
            </a:rPr>
            <a:t>.</a:t>
          </a:r>
          <a:endParaRPr lang="en-GB" dirty="0">
            <a:solidFill>
              <a:schemeClr val="tx1"/>
            </a:solidFill>
          </a:endParaRPr>
        </a:p>
      </dgm:t>
    </dgm:pt>
    <dgm:pt modelId="{92A64BFB-3711-42E1-AC2A-F79D60FBAC65}" type="parTrans" cxnId="{F48B26E5-333A-4418-895D-12258339D82E}">
      <dgm:prSet/>
      <dgm:spPr/>
      <dgm:t>
        <a:bodyPr/>
        <a:lstStyle/>
        <a:p>
          <a:endParaRPr lang="en-US"/>
        </a:p>
      </dgm:t>
    </dgm:pt>
    <dgm:pt modelId="{7E4339E8-D831-48CD-8349-1F3AACB7DF89}" type="sibTrans" cxnId="{F48B26E5-333A-4418-895D-12258339D82E}">
      <dgm:prSet/>
      <dgm:spPr/>
      <dgm:t>
        <a:bodyPr/>
        <a:lstStyle/>
        <a:p>
          <a:endParaRPr lang="en-US"/>
        </a:p>
      </dgm:t>
    </dgm:pt>
    <dgm:pt modelId="{E93770A8-E507-4986-BB14-A89B6F38009B}" type="pres">
      <dgm:prSet presAssocID="{FCB09257-E9C1-48CB-8609-571DF90B986E}" presName="Name0" presStyleCnt="0">
        <dgm:presLayoutVars>
          <dgm:chMax val="7"/>
          <dgm:dir/>
          <dgm:animLvl val="lvl"/>
          <dgm:resizeHandles val="exact"/>
        </dgm:presLayoutVars>
      </dgm:prSet>
      <dgm:spPr/>
    </dgm:pt>
    <dgm:pt modelId="{4D177030-9D1C-4976-BDCD-70E19FA5D038}" type="pres">
      <dgm:prSet presAssocID="{CB166D0B-4516-40DB-ACDB-196C36BE1FE0}" presName="circle1" presStyleLbl="node1" presStyleIdx="0" presStyleCnt="2"/>
      <dgm:spPr/>
    </dgm:pt>
    <dgm:pt modelId="{B2F9FCF5-FDD5-4666-BA98-C84AFB44B9FB}" type="pres">
      <dgm:prSet presAssocID="{CB166D0B-4516-40DB-ACDB-196C36BE1FE0}" presName="space" presStyleCnt="0"/>
      <dgm:spPr/>
    </dgm:pt>
    <dgm:pt modelId="{66CB2C58-F092-4062-9E8E-C62F912ADC60}" type="pres">
      <dgm:prSet presAssocID="{CB166D0B-4516-40DB-ACDB-196C36BE1FE0}" presName="rect1" presStyleLbl="alignAcc1" presStyleIdx="0" presStyleCnt="2"/>
      <dgm:spPr/>
    </dgm:pt>
    <dgm:pt modelId="{CC79ECD2-9E01-468B-8796-407BE42ECD34}" type="pres">
      <dgm:prSet presAssocID="{E50C22BB-E139-4760-AB5D-FDC659BAE8F9}" presName="vertSpace2" presStyleLbl="node1" presStyleIdx="0" presStyleCnt="2"/>
      <dgm:spPr/>
    </dgm:pt>
    <dgm:pt modelId="{AD656621-59CF-44D4-8722-9A6FAA6BC200}" type="pres">
      <dgm:prSet presAssocID="{E50C22BB-E139-4760-AB5D-FDC659BAE8F9}" presName="circle2" presStyleLbl="node1" presStyleIdx="1" presStyleCnt="2"/>
      <dgm:spPr/>
    </dgm:pt>
    <dgm:pt modelId="{DC028943-F1D8-4D05-93E9-4D891A5C8264}" type="pres">
      <dgm:prSet presAssocID="{E50C22BB-E139-4760-AB5D-FDC659BAE8F9}" presName="rect2" presStyleLbl="alignAcc1" presStyleIdx="1" presStyleCnt="2"/>
      <dgm:spPr/>
    </dgm:pt>
    <dgm:pt modelId="{3031D868-D12A-4ECE-BEAD-F1F6A9C81205}" type="pres">
      <dgm:prSet presAssocID="{CB166D0B-4516-40DB-ACDB-196C36BE1FE0}" presName="rect1ParTxNoCh" presStyleLbl="alignAcc1" presStyleIdx="1" presStyleCnt="2">
        <dgm:presLayoutVars>
          <dgm:chMax val="1"/>
          <dgm:bulletEnabled val="1"/>
        </dgm:presLayoutVars>
      </dgm:prSet>
      <dgm:spPr/>
    </dgm:pt>
    <dgm:pt modelId="{0326E788-870B-4A78-9C19-CB56F2ECD021}" type="pres">
      <dgm:prSet presAssocID="{E50C22BB-E139-4760-AB5D-FDC659BAE8F9}" presName="rect2ParTxNoCh" presStyleLbl="alignAcc1" presStyleIdx="1" presStyleCnt="2">
        <dgm:presLayoutVars>
          <dgm:chMax val="1"/>
          <dgm:bulletEnabled val="1"/>
        </dgm:presLayoutVars>
      </dgm:prSet>
      <dgm:spPr/>
    </dgm:pt>
  </dgm:ptLst>
  <dgm:cxnLst>
    <dgm:cxn modelId="{E9EDD502-CBCA-4F7F-91FD-11A7C01DF2CB}" type="presOf" srcId="{E50C22BB-E139-4760-AB5D-FDC659BAE8F9}" destId="{DC028943-F1D8-4D05-93E9-4D891A5C8264}" srcOrd="0" destOrd="0" presId="urn:microsoft.com/office/officeart/2005/8/layout/target3"/>
    <dgm:cxn modelId="{273B9E71-ACEB-4177-9E04-C9CEB0D04560}" type="presOf" srcId="{CB166D0B-4516-40DB-ACDB-196C36BE1FE0}" destId="{3031D868-D12A-4ECE-BEAD-F1F6A9C81205}" srcOrd="1" destOrd="0" presId="urn:microsoft.com/office/officeart/2005/8/layout/target3"/>
    <dgm:cxn modelId="{F48B26E5-333A-4418-895D-12258339D82E}" srcId="{FCB09257-E9C1-48CB-8609-571DF90B986E}" destId="{E50C22BB-E139-4760-AB5D-FDC659BAE8F9}" srcOrd="1" destOrd="0" parTransId="{92A64BFB-3711-42E1-AC2A-F79D60FBAC65}" sibTransId="{7E4339E8-D831-48CD-8349-1F3AACB7DF89}"/>
    <dgm:cxn modelId="{4CB323E4-7FE4-4779-881C-F5645D95604D}" type="presOf" srcId="{CB166D0B-4516-40DB-ACDB-196C36BE1FE0}" destId="{66CB2C58-F092-4062-9E8E-C62F912ADC60}" srcOrd="0" destOrd="0" presId="urn:microsoft.com/office/officeart/2005/8/layout/target3"/>
    <dgm:cxn modelId="{D42E25D1-3DA3-4C1E-AFD1-C372BC9CB454}" srcId="{FCB09257-E9C1-48CB-8609-571DF90B986E}" destId="{CB166D0B-4516-40DB-ACDB-196C36BE1FE0}" srcOrd="0" destOrd="0" parTransId="{6046728F-7586-423D-ABD3-8454F54420C3}" sibTransId="{403F3931-600A-45E6-B900-02EEFB3A9AD7}"/>
    <dgm:cxn modelId="{17C57E51-D815-4E5D-86FD-F1E857038831}" type="presOf" srcId="{FCB09257-E9C1-48CB-8609-571DF90B986E}" destId="{E93770A8-E507-4986-BB14-A89B6F38009B}" srcOrd="0" destOrd="0" presId="urn:microsoft.com/office/officeart/2005/8/layout/target3"/>
    <dgm:cxn modelId="{ADD8833B-B3B8-4120-AD0F-E9D6EC3CEEFE}" type="presOf" srcId="{E50C22BB-E139-4760-AB5D-FDC659BAE8F9}" destId="{0326E788-870B-4A78-9C19-CB56F2ECD021}" srcOrd="1" destOrd="0" presId="urn:microsoft.com/office/officeart/2005/8/layout/target3"/>
    <dgm:cxn modelId="{0CB8D2CD-3594-4FC1-9F0A-071E52F59F6C}" type="presParOf" srcId="{E93770A8-E507-4986-BB14-A89B6F38009B}" destId="{4D177030-9D1C-4976-BDCD-70E19FA5D038}" srcOrd="0" destOrd="0" presId="urn:microsoft.com/office/officeart/2005/8/layout/target3"/>
    <dgm:cxn modelId="{F28C98E7-CAB6-4E7E-B582-CFA5CB671878}" type="presParOf" srcId="{E93770A8-E507-4986-BB14-A89B6F38009B}" destId="{B2F9FCF5-FDD5-4666-BA98-C84AFB44B9FB}" srcOrd="1" destOrd="0" presId="urn:microsoft.com/office/officeart/2005/8/layout/target3"/>
    <dgm:cxn modelId="{1083F5DF-5F35-4DFB-A1BB-CFD4351336D5}" type="presParOf" srcId="{E93770A8-E507-4986-BB14-A89B6F38009B}" destId="{66CB2C58-F092-4062-9E8E-C62F912ADC60}" srcOrd="2" destOrd="0" presId="urn:microsoft.com/office/officeart/2005/8/layout/target3"/>
    <dgm:cxn modelId="{959B60EB-C83A-45FE-8DDA-3094C5F154B8}" type="presParOf" srcId="{E93770A8-E507-4986-BB14-A89B6F38009B}" destId="{CC79ECD2-9E01-468B-8796-407BE42ECD34}" srcOrd="3" destOrd="0" presId="urn:microsoft.com/office/officeart/2005/8/layout/target3"/>
    <dgm:cxn modelId="{9AF6659C-9653-4393-B40D-842F50A3B852}" type="presParOf" srcId="{E93770A8-E507-4986-BB14-A89B6F38009B}" destId="{AD656621-59CF-44D4-8722-9A6FAA6BC200}" srcOrd="4" destOrd="0" presId="urn:microsoft.com/office/officeart/2005/8/layout/target3"/>
    <dgm:cxn modelId="{0784AC93-D826-4D7C-8CFF-C4AA99A82D9C}" type="presParOf" srcId="{E93770A8-E507-4986-BB14-A89B6F38009B}" destId="{DC028943-F1D8-4D05-93E9-4D891A5C8264}" srcOrd="5" destOrd="0" presId="urn:microsoft.com/office/officeart/2005/8/layout/target3"/>
    <dgm:cxn modelId="{1A38B47E-E732-473F-93DA-4A7649C17A7F}" type="presParOf" srcId="{E93770A8-E507-4986-BB14-A89B6F38009B}" destId="{3031D868-D12A-4ECE-BEAD-F1F6A9C81205}" srcOrd="6" destOrd="0" presId="urn:microsoft.com/office/officeart/2005/8/layout/target3"/>
    <dgm:cxn modelId="{270BCD6B-E0F5-4F29-B296-497EABD2269F}" type="presParOf" srcId="{E93770A8-E507-4986-BB14-A89B6F38009B}" destId="{0326E788-870B-4A78-9C19-CB56F2ECD021}"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8BF12D-68BF-4B62-B7FB-A2260F14D5A6}">
      <dsp:nvSpPr>
        <dsp:cNvPr id="0" name=""/>
        <dsp:cNvSpPr/>
      </dsp:nvSpPr>
      <dsp:spPr>
        <a:xfrm>
          <a:off x="217666" y="639"/>
          <a:ext cx="2584795" cy="155087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en-GB" sz="1300" kern="1200" dirty="0" smtClean="0"/>
            <a:t>The Mind Up curriculum is a program designed to help children develop social-emotional skills, mindfulness, and positive behaviours. The core language and concepts in Mind Up include:</a:t>
          </a:r>
          <a:endParaRPr lang="en-GB" sz="1300" kern="1200" dirty="0"/>
        </a:p>
      </dsp:txBody>
      <dsp:txXfrm>
        <a:off x="217666" y="639"/>
        <a:ext cx="2584795" cy="1550877"/>
      </dsp:txXfrm>
    </dsp:sp>
    <dsp:sp modelId="{D3E966B6-9D12-41BF-BA01-F65CE4029672}">
      <dsp:nvSpPr>
        <dsp:cNvPr id="0" name=""/>
        <dsp:cNvSpPr/>
      </dsp:nvSpPr>
      <dsp:spPr>
        <a:xfrm>
          <a:off x="3060941" y="639"/>
          <a:ext cx="2584795" cy="1550877"/>
        </a:xfrm>
        <a:prstGeom prst="rect">
          <a:avLst/>
        </a:prstGeom>
        <a:solidFill>
          <a:schemeClr val="accent3">
            <a:hueOff val="387228"/>
            <a:satOff val="14286"/>
            <a:lumOff val="-210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en-GB" sz="1300" kern="1200" dirty="0" smtClean="0"/>
            <a:t>1. Mindfulness: Teaching children to be present and aware of their thoughts, feelings, and surroundings. It involves paying attention in a gentle and curious way to what's happening in the moment.</a:t>
          </a:r>
          <a:endParaRPr lang="en-GB" sz="1300" kern="1200" dirty="0"/>
        </a:p>
      </dsp:txBody>
      <dsp:txXfrm>
        <a:off x="3060941" y="639"/>
        <a:ext cx="2584795" cy="1550877"/>
      </dsp:txXfrm>
    </dsp:sp>
    <dsp:sp modelId="{E132CB35-143C-4E49-A25C-8467324750DE}">
      <dsp:nvSpPr>
        <dsp:cNvPr id="0" name=""/>
        <dsp:cNvSpPr/>
      </dsp:nvSpPr>
      <dsp:spPr>
        <a:xfrm>
          <a:off x="5904216" y="639"/>
          <a:ext cx="2584795" cy="1550877"/>
        </a:xfrm>
        <a:prstGeom prst="rect">
          <a:avLst/>
        </a:prstGeom>
        <a:solidFill>
          <a:schemeClr val="accent3">
            <a:hueOff val="774457"/>
            <a:satOff val="28571"/>
            <a:lumOff val="-42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en-GB" sz="1300" kern="1200" smtClean="0"/>
            <a:t>2. Brain Awareness: Helping students understand how their brains work, especially how different parts of the brain are involved in emotions and decision-making. This includes learning about the amygdala, prefrontal cortex, and hippocampus.</a:t>
          </a:r>
          <a:endParaRPr lang="en-GB" sz="1300" kern="1200"/>
        </a:p>
      </dsp:txBody>
      <dsp:txXfrm>
        <a:off x="5904216" y="639"/>
        <a:ext cx="2584795" cy="1550877"/>
      </dsp:txXfrm>
    </dsp:sp>
    <dsp:sp modelId="{AE32502B-1207-4AB3-B2EB-FED5C3188D77}">
      <dsp:nvSpPr>
        <dsp:cNvPr id="0" name=""/>
        <dsp:cNvSpPr/>
      </dsp:nvSpPr>
      <dsp:spPr>
        <a:xfrm>
          <a:off x="217666" y="1809995"/>
          <a:ext cx="2584795" cy="1550877"/>
        </a:xfrm>
        <a:prstGeom prst="rect">
          <a:avLst/>
        </a:prstGeom>
        <a:solidFill>
          <a:schemeClr val="accent3">
            <a:hueOff val="1161685"/>
            <a:satOff val="42857"/>
            <a:lumOff val="-63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en-GB" sz="1300" kern="1200" smtClean="0"/>
            <a:t>3. Focused Attention: Activities that encourage students to concentrate and focus on specific tasks or their breathing, improving their ability to pay attention and stay on task.</a:t>
          </a:r>
          <a:endParaRPr lang="en-GB" sz="1300" kern="1200"/>
        </a:p>
      </dsp:txBody>
      <dsp:txXfrm>
        <a:off x="217666" y="1809995"/>
        <a:ext cx="2584795" cy="1550877"/>
      </dsp:txXfrm>
    </dsp:sp>
    <dsp:sp modelId="{2E4CCF66-5156-4C48-ABB0-CE260845AA0B}">
      <dsp:nvSpPr>
        <dsp:cNvPr id="0" name=""/>
        <dsp:cNvSpPr/>
      </dsp:nvSpPr>
      <dsp:spPr>
        <a:xfrm>
          <a:off x="3060941" y="1809995"/>
          <a:ext cx="2584795" cy="1550877"/>
        </a:xfrm>
        <a:prstGeom prst="rect">
          <a:avLst/>
        </a:prstGeom>
        <a:solidFill>
          <a:schemeClr val="accent3">
            <a:hueOff val="1548914"/>
            <a:satOff val="57143"/>
            <a:lumOff val="-84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en-GB" sz="1300" kern="1200" smtClean="0"/>
            <a:t>4. Optimism and Resilience: Encouraging students to think positively, manage stress, and bounce back from challenges.</a:t>
          </a:r>
          <a:endParaRPr lang="en-GB" sz="1300" kern="1200"/>
        </a:p>
      </dsp:txBody>
      <dsp:txXfrm>
        <a:off x="3060941" y="1809995"/>
        <a:ext cx="2584795" cy="1550877"/>
      </dsp:txXfrm>
    </dsp:sp>
    <dsp:sp modelId="{3A76E9CF-30DE-4A0A-877F-78D015F08109}">
      <dsp:nvSpPr>
        <dsp:cNvPr id="0" name=""/>
        <dsp:cNvSpPr/>
      </dsp:nvSpPr>
      <dsp:spPr>
        <a:xfrm>
          <a:off x="5904216" y="1809995"/>
          <a:ext cx="2584795" cy="1550877"/>
        </a:xfrm>
        <a:prstGeom prst="rect">
          <a:avLst/>
        </a:prstGeom>
        <a:solidFill>
          <a:schemeClr val="accent3">
            <a:hueOff val="1936142"/>
            <a:satOff val="71429"/>
            <a:lumOff val="-105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en-GB" sz="1300" kern="1200" smtClean="0"/>
            <a:t>5. Empathy and Compassion: Teaching children to understand and care about the feelings of others, promoting kindness and cooperation.</a:t>
          </a:r>
          <a:endParaRPr lang="en-GB" sz="1300" kern="1200"/>
        </a:p>
      </dsp:txBody>
      <dsp:txXfrm>
        <a:off x="5904216" y="1809995"/>
        <a:ext cx="2584795" cy="1550877"/>
      </dsp:txXfrm>
    </dsp:sp>
    <dsp:sp modelId="{0699FB98-2602-49E5-A129-BF13AB24D6D7}">
      <dsp:nvSpPr>
        <dsp:cNvPr id="0" name=""/>
        <dsp:cNvSpPr/>
      </dsp:nvSpPr>
      <dsp:spPr>
        <a:xfrm>
          <a:off x="1639304" y="3619352"/>
          <a:ext cx="2584795" cy="1550877"/>
        </a:xfrm>
        <a:prstGeom prst="rect">
          <a:avLst/>
        </a:prstGeom>
        <a:solidFill>
          <a:schemeClr val="accent3">
            <a:hueOff val="2323371"/>
            <a:satOff val="85714"/>
            <a:lumOff val="-126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en-GB" sz="1300" kern="1200" smtClean="0"/>
            <a:t>6. Gratitude: Helping students appreciate the good things in their lives and express thankfulness.</a:t>
          </a:r>
          <a:endParaRPr lang="en-GB" sz="1300" kern="1200"/>
        </a:p>
      </dsp:txBody>
      <dsp:txXfrm>
        <a:off x="1639304" y="3619352"/>
        <a:ext cx="2584795" cy="1550877"/>
      </dsp:txXfrm>
    </dsp:sp>
    <dsp:sp modelId="{4F4A4BB1-713D-49FF-8B3C-3EF022AF6242}">
      <dsp:nvSpPr>
        <dsp:cNvPr id="0" name=""/>
        <dsp:cNvSpPr/>
      </dsp:nvSpPr>
      <dsp:spPr>
        <a:xfrm>
          <a:off x="4482579" y="3619352"/>
          <a:ext cx="2584795" cy="1550877"/>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en-GB" sz="1300" kern="1200" dirty="0" smtClean="0"/>
            <a:t>The </a:t>
          </a:r>
          <a:r>
            <a:rPr lang="en-GB" sz="1300" kern="1200" dirty="0" err="1" smtClean="0"/>
            <a:t>MindUp</a:t>
          </a:r>
          <a:r>
            <a:rPr lang="en-GB" sz="1300" kern="1200" dirty="0" smtClean="0"/>
            <a:t> curriculum integrates these principles into daily classroom activities to create a supportive learning environment where children can thrive both academically and emotionally.</a:t>
          </a:r>
          <a:endParaRPr lang="en-GB" sz="1300" kern="1200" dirty="0"/>
        </a:p>
      </dsp:txBody>
      <dsp:txXfrm>
        <a:off x="4482579" y="3619352"/>
        <a:ext cx="2584795" cy="15508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4471D3-23A6-4E78-83DD-2327028C7428}">
      <dsp:nvSpPr>
        <dsp:cNvPr id="0" name=""/>
        <dsp:cNvSpPr/>
      </dsp:nvSpPr>
      <dsp:spPr>
        <a:xfrm>
          <a:off x="0" y="0"/>
          <a:ext cx="9139031" cy="120978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GB" sz="2200" kern="1200" smtClean="0"/>
            <a:t>Cognitive Behavioural Therapy (CBT) is a psychological approach that helps individuals understand how their thoughts, feelings, and behaviours are interconnected. </a:t>
          </a:r>
          <a:endParaRPr lang="en-GB" sz="2200" kern="1200"/>
        </a:p>
      </dsp:txBody>
      <dsp:txXfrm>
        <a:off x="59057" y="59057"/>
        <a:ext cx="9020917" cy="1091666"/>
      </dsp:txXfrm>
    </dsp:sp>
    <dsp:sp modelId="{09B4A69C-4DC3-4B3F-B88C-2511EA42ED86}">
      <dsp:nvSpPr>
        <dsp:cNvPr id="0" name=""/>
        <dsp:cNvSpPr/>
      </dsp:nvSpPr>
      <dsp:spPr>
        <a:xfrm>
          <a:off x="0" y="1283078"/>
          <a:ext cx="9139031" cy="120978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GB" sz="2200" kern="1200" smtClean="0"/>
            <a:t>In a school setting, this theory can be extremely useful in supporting interventions and coaching students.</a:t>
          </a:r>
          <a:endParaRPr lang="en-GB" sz="2200" kern="1200"/>
        </a:p>
      </dsp:txBody>
      <dsp:txXfrm>
        <a:off x="59057" y="1342135"/>
        <a:ext cx="9020917" cy="1091666"/>
      </dsp:txXfrm>
    </dsp:sp>
    <dsp:sp modelId="{9F204C47-BA2A-4209-B8AA-B1DAAE9FD5CF}">
      <dsp:nvSpPr>
        <dsp:cNvPr id="0" name=""/>
        <dsp:cNvSpPr/>
      </dsp:nvSpPr>
      <dsp:spPr>
        <a:xfrm>
          <a:off x="0" y="2556219"/>
          <a:ext cx="9139031" cy="120978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GB" sz="2200" kern="1200" smtClean="0"/>
            <a:t>Consistent use of CBT techniques can help students become more resilient, bouncing back from setbacks and adapting to change more confidently.</a:t>
          </a:r>
          <a:endParaRPr lang="en-GB" sz="2200" kern="1200"/>
        </a:p>
      </dsp:txBody>
      <dsp:txXfrm>
        <a:off x="59057" y="2615276"/>
        <a:ext cx="9020917" cy="1091666"/>
      </dsp:txXfrm>
    </dsp:sp>
    <dsp:sp modelId="{1D0C4283-287E-4912-AA14-845507438D1F}">
      <dsp:nvSpPr>
        <dsp:cNvPr id="0" name=""/>
        <dsp:cNvSpPr/>
      </dsp:nvSpPr>
      <dsp:spPr>
        <a:xfrm>
          <a:off x="0" y="3829359"/>
          <a:ext cx="9139031" cy="120978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GB" sz="2200" kern="1200" smtClean="0"/>
            <a:t>By integrating CBT principles into school interventions and coaching, teachers and counsellors can support a positive learning environment, helping students thrive both academically and emotionally.</a:t>
          </a:r>
          <a:endParaRPr lang="en-GB" sz="2200" kern="1200"/>
        </a:p>
      </dsp:txBody>
      <dsp:txXfrm>
        <a:off x="59057" y="3888416"/>
        <a:ext cx="9020917" cy="10916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61A831-5E3D-4790-83F9-0FF5E569BD03}">
      <dsp:nvSpPr>
        <dsp:cNvPr id="0" name=""/>
        <dsp:cNvSpPr/>
      </dsp:nvSpPr>
      <dsp:spPr>
        <a:xfrm>
          <a:off x="0" y="21601"/>
          <a:ext cx="6410739" cy="226512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GB" sz="2200" b="1" kern="1200" dirty="0" smtClean="0"/>
            <a:t>CBT teaches students to recognize and change negative thought patterns. For example, if a student often thinks, "I can't do this," CBT techniques can help them reframe this thought into something more positive like, "I’ll try my best and ask for help if I need it."</a:t>
          </a:r>
          <a:endParaRPr lang="en-GB" sz="2200" kern="1200" dirty="0"/>
        </a:p>
      </dsp:txBody>
      <dsp:txXfrm>
        <a:off x="110574" y="132175"/>
        <a:ext cx="6189591" cy="204397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B8DA20-D843-4E86-AC61-9A9AE08D2596}">
      <dsp:nvSpPr>
        <dsp:cNvPr id="0" name=""/>
        <dsp:cNvSpPr/>
      </dsp:nvSpPr>
      <dsp:spPr>
        <a:xfrm>
          <a:off x="0" y="17115"/>
          <a:ext cx="4876800" cy="19047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GB" sz="2200" b="1" kern="1200" dirty="0" smtClean="0"/>
            <a:t>Students can learn to manage their emotions better. If they feel anxious before a test, CBT strategies might include deep breathing or positive self-talk to help calm those feelings.</a:t>
          </a:r>
          <a:endParaRPr lang="en-GB" sz="2200" kern="1200" dirty="0"/>
        </a:p>
      </dsp:txBody>
      <dsp:txXfrm>
        <a:off x="92983" y="110098"/>
        <a:ext cx="4690834" cy="171879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39FF4E-4B34-43E7-A8B4-47413871AF6C}">
      <dsp:nvSpPr>
        <dsp:cNvPr id="0" name=""/>
        <dsp:cNvSpPr/>
      </dsp:nvSpPr>
      <dsp:spPr>
        <a:xfrm>
          <a:off x="0" y="184425"/>
          <a:ext cx="4876800" cy="1570140"/>
        </a:xfrm>
        <a:prstGeom prst="roundRect">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GB" sz="2200" b="1" kern="1200" smtClean="0"/>
            <a:t>CBT encourages students to try new, healthier behaviours. In school, this might mean participating more in class or using strategies to stay organized.</a:t>
          </a:r>
          <a:endParaRPr lang="en-GB" sz="2200" kern="1200"/>
        </a:p>
      </dsp:txBody>
      <dsp:txXfrm>
        <a:off x="76648" y="261073"/>
        <a:ext cx="4723504" cy="141684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2EBDA1-F535-48A1-8B88-2AD98C0B5516}">
      <dsp:nvSpPr>
        <dsp:cNvPr id="0" name=""/>
        <dsp:cNvSpPr/>
      </dsp:nvSpPr>
      <dsp:spPr>
        <a:xfrm>
          <a:off x="0" y="201781"/>
          <a:ext cx="4876800" cy="190476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GB" sz="2200" b="1" kern="1200" dirty="0" smtClean="0"/>
            <a:t>By identifying and analysing problems in a structured way, students can learn to devise effective solutions, enhancing their ability to handle various challenges in school.</a:t>
          </a:r>
          <a:endParaRPr lang="en-GB" sz="2200" kern="1200" dirty="0"/>
        </a:p>
      </dsp:txBody>
      <dsp:txXfrm>
        <a:off x="92983" y="294764"/>
        <a:ext cx="4690834" cy="171879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04AEFB-4D70-41AB-BC09-C18D071A8FC9}">
      <dsp:nvSpPr>
        <dsp:cNvPr id="0" name=""/>
        <dsp:cNvSpPr/>
      </dsp:nvSpPr>
      <dsp:spPr>
        <a:xfrm>
          <a:off x="0" y="148741"/>
          <a:ext cx="4876800" cy="16415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GB" sz="2300" b="1" kern="1200" smtClean="0"/>
            <a:t>Consistent use of CBT techniques can help students become more resilient, bouncing back from setbacks and adapting to change more confidently.</a:t>
          </a:r>
          <a:endParaRPr lang="en-GB" sz="2300" kern="1200"/>
        </a:p>
      </dsp:txBody>
      <dsp:txXfrm>
        <a:off x="80132" y="228873"/>
        <a:ext cx="4716536" cy="148124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757A08-5040-4341-B2D2-37978319DB7D}">
      <dsp:nvSpPr>
        <dsp:cNvPr id="0" name=""/>
        <dsp:cNvSpPr/>
      </dsp:nvSpPr>
      <dsp:spPr>
        <a:xfrm>
          <a:off x="0" y="134189"/>
          <a:ext cx="4255935" cy="4255935"/>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B8C7A0A-39B0-4C14-8B44-672E0B30702E}">
      <dsp:nvSpPr>
        <dsp:cNvPr id="0" name=""/>
        <dsp:cNvSpPr/>
      </dsp:nvSpPr>
      <dsp:spPr>
        <a:xfrm>
          <a:off x="2127967" y="134189"/>
          <a:ext cx="4965258" cy="4255935"/>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GB" sz="1900" kern="1200" smtClean="0"/>
            <a:t>What is Cognitive Behavioural Therapy (CBT) and how does it help children understand their thoughts and feelings?</a:t>
          </a:r>
          <a:endParaRPr lang="en-GB" sz="1900" kern="1200"/>
        </a:p>
      </dsp:txBody>
      <dsp:txXfrm>
        <a:off x="2127967" y="134189"/>
        <a:ext cx="4965258" cy="2021569"/>
      </dsp:txXfrm>
    </dsp:sp>
    <dsp:sp modelId="{4F2E9572-C92D-421E-A0E5-5E841402EA72}">
      <dsp:nvSpPr>
        <dsp:cNvPr id="0" name=""/>
        <dsp:cNvSpPr/>
      </dsp:nvSpPr>
      <dsp:spPr>
        <a:xfrm>
          <a:off x="1117183" y="2155759"/>
          <a:ext cx="2021569" cy="2021569"/>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B359F6-1108-40D8-BFC6-7421908A45DC}">
      <dsp:nvSpPr>
        <dsp:cNvPr id="0" name=""/>
        <dsp:cNvSpPr/>
      </dsp:nvSpPr>
      <dsp:spPr>
        <a:xfrm>
          <a:off x="2127967" y="2155759"/>
          <a:ext cx="4965258" cy="2021569"/>
        </a:xfrm>
        <a:prstGeom prst="rect">
          <a:avLst/>
        </a:prstGeom>
        <a:solidFill>
          <a:srgbClr val="FFC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GB" sz="1900" kern="1200" dirty="0" smtClean="0"/>
            <a:t>Cognitive Behavioural Therapy (CBT) is a type of talking therapy that helps children understand how their thoughts, feelings, and behaviours are connected. It teaches them to identify negative or unhelpful thoughts, understand how these thoughts affect their feelings, and work on changing their behaviours in a positive way.</a:t>
          </a:r>
          <a:endParaRPr lang="en-GB" sz="1900" kern="1200" dirty="0"/>
        </a:p>
      </dsp:txBody>
      <dsp:txXfrm>
        <a:off x="2127967" y="2155759"/>
        <a:ext cx="4965258" cy="202156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E7E424-4BAC-490E-BAFD-33B22EE4B2AF}">
      <dsp:nvSpPr>
        <dsp:cNvPr id="0" name=""/>
        <dsp:cNvSpPr/>
      </dsp:nvSpPr>
      <dsp:spPr>
        <a:xfrm>
          <a:off x="0" y="3195"/>
          <a:ext cx="4148593" cy="4148593"/>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192E8E-197F-4FAF-A31F-ECC5AD1E8537}">
      <dsp:nvSpPr>
        <dsp:cNvPr id="0" name=""/>
        <dsp:cNvSpPr/>
      </dsp:nvSpPr>
      <dsp:spPr>
        <a:xfrm>
          <a:off x="2074296" y="3195"/>
          <a:ext cx="4840025" cy="4148593"/>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GB" sz="1800" kern="1200" smtClean="0"/>
            <a:t>What is the MindUP program and what main skill does it teach children to help them deal with stress?</a:t>
          </a:r>
          <a:endParaRPr lang="en-GB" sz="1800" kern="1200"/>
        </a:p>
      </dsp:txBody>
      <dsp:txXfrm>
        <a:off x="2074296" y="3195"/>
        <a:ext cx="4840025" cy="1970581"/>
      </dsp:txXfrm>
    </dsp:sp>
    <dsp:sp modelId="{5708EA6A-2C7E-408D-8620-8696BAE42FA8}">
      <dsp:nvSpPr>
        <dsp:cNvPr id="0" name=""/>
        <dsp:cNvSpPr/>
      </dsp:nvSpPr>
      <dsp:spPr>
        <a:xfrm>
          <a:off x="1089005" y="1973777"/>
          <a:ext cx="1970581" cy="1970581"/>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2AF6897-3755-4098-B2A0-798F240925D2}">
      <dsp:nvSpPr>
        <dsp:cNvPr id="0" name=""/>
        <dsp:cNvSpPr/>
      </dsp:nvSpPr>
      <dsp:spPr>
        <a:xfrm>
          <a:off x="2074296" y="1973777"/>
          <a:ext cx="4840025" cy="1970581"/>
        </a:xfrm>
        <a:prstGeom prst="rect">
          <a:avLst/>
        </a:prstGeom>
        <a:solidFill>
          <a:srgbClr val="FFC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GB" sz="1800" kern="1200" dirty="0" smtClean="0"/>
            <a:t>The </a:t>
          </a:r>
          <a:r>
            <a:rPr lang="en-GB" sz="1800" kern="1200" dirty="0" err="1" smtClean="0"/>
            <a:t>MindUP</a:t>
          </a:r>
          <a:r>
            <a:rPr lang="en-GB" sz="1800" kern="1200" dirty="0" smtClean="0"/>
            <a:t> program is a classroom-based curriculum that helps children develop mindfulness and social-emotional learning skills. It teaches them how to focus better, understand their emotions, and handle stress through practices like deep breathing and paying attention to the present moment.</a:t>
          </a:r>
          <a:endParaRPr lang="en-GB" sz="1800" kern="1200" dirty="0"/>
        </a:p>
      </dsp:txBody>
      <dsp:txXfrm>
        <a:off x="2074296" y="1973777"/>
        <a:ext cx="4840025" cy="1970581"/>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B6E994-B1A1-4AA0-BFF5-92F7A06ABE51}">
      <dsp:nvSpPr>
        <dsp:cNvPr id="0" name=""/>
        <dsp:cNvSpPr/>
      </dsp:nvSpPr>
      <dsp:spPr>
        <a:xfrm>
          <a:off x="0" y="0"/>
          <a:ext cx="4893647" cy="4893647"/>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887517D-D673-46BF-99E0-370E5BCECE12}">
      <dsp:nvSpPr>
        <dsp:cNvPr id="0" name=""/>
        <dsp:cNvSpPr/>
      </dsp:nvSpPr>
      <dsp:spPr>
        <a:xfrm>
          <a:off x="2446823" y="0"/>
          <a:ext cx="6647480" cy="4893647"/>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en-GB" sz="2100" kern="1200" smtClean="0"/>
            <a:t>In what way do both CBT and the MindUP program help children improve their emotional regulation?</a:t>
          </a:r>
          <a:endParaRPr lang="en-GB" sz="2100" kern="1200"/>
        </a:p>
      </dsp:txBody>
      <dsp:txXfrm>
        <a:off x="2446823" y="0"/>
        <a:ext cx="6647480" cy="2324482"/>
      </dsp:txXfrm>
    </dsp:sp>
    <dsp:sp modelId="{CC45C83C-A3FF-4EC2-83DF-A0D13B574FE4}">
      <dsp:nvSpPr>
        <dsp:cNvPr id="0" name=""/>
        <dsp:cNvSpPr/>
      </dsp:nvSpPr>
      <dsp:spPr>
        <a:xfrm>
          <a:off x="1284582" y="2324482"/>
          <a:ext cx="2324482" cy="2324482"/>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D8C439-29E7-4529-884A-3EF3D55A8528}">
      <dsp:nvSpPr>
        <dsp:cNvPr id="0" name=""/>
        <dsp:cNvSpPr/>
      </dsp:nvSpPr>
      <dsp:spPr>
        <a:xfrm>
          <a:off x="2446823" y="2324482"/>
          <a:ext cx="6647480" cy="2324482"/>
        </a:xfrm>
        <a:prstGeom prst="rect">
          <a:avLst/>
        </a:prstGeom>
        <a:blipFill rotWithShape="0">
          <a:blip xmlns:r="http://schemas.openxmlformats.org/officeDocument/2006/relationships" r:embed="rId1"/>
          <a:stretch>
            <a:fillRect/>
          </a:stretch>
        </a:blip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en-GB" sz="2100" kern="1200" dirty="0" smtClean="0"/>
            <a:t>Both CBT and the </a:t>
          </a:r>
          <a:r>
            <a:rPr lang="en-GB" sz="2100" kern="1200" dirty="0" err="1" smtClean="0"/>
            <a:t>MindUP</a:t>
          </a:r>
          <a:r>
            <a:rPr lang="en-GB" sz="2100" kern="1200" dirty="0" smtClean="0"/>
            <a:t> program help children improve their emotional regulation by teaching them strategies to manage their emotions. CBT helps them identify and challenge negative thinking, while </a:t>
          </a:r>
          <a:r>
            <a:rPr lang="en-GB" sz="2100" kern="1200" dirty="0" err="1" smtClean="0"/>
            <a:t>MindUP</a:t>
          </a:r>
          <a:r>
            <a:rPr lang="en-GB" sz="2100" kern="1200" dirty="0" smtClean="0"/>
            <a:t> encourages mindfulness practices like deep breathing to stay calm. Together, these approaches teach children how to control their impulses and respond to situations more thoughtfully.  </a:t>
          </a:r>
          <a:endParaRPr lang="en-GB" sz="2100" kern="1200" dirty="0"/>
        </a:p>
      </dsp:txBody>
      <dsp:txXfrm>
        <a:off x="2446823" y="2324482"/>
        <a:ext cx="6647480" cy="232448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177030-9D1C-4976-BDCD-70E19FA5D038}">
      <dsp:nvSpPr>
        <dsp:cNvPr id="0" name=""/>
        <dsp:cNvSpPr/>
      </dsp:nvSpPr>
      <dsp:spPr>
        <a:xfrm>
          <a:off x="0" y="292020"/>
          <a:ext cx="4309606" cy="4309606"/>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6CB2C58-F092-4062-9E8E-C62F912ADC60}">
      <dsp:nvSpPr>
        <dsp:cNvPr id="0" name=""/>
        <dsp:cNvSpPr/>
      </dsp:nvSpPr>
      <dsp:spPr>
        <a:xfrm>
          <a:off x="2154803" y="292020"/>
          <a:ext cx="5027874" cy="4309606"/>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en-GB" sz="1700" kern="1200" smtClean="0"/>
            <a:t>How does CBT relate to the self-awareness aspect of the MindUP program?</a:t>
          </a:r>
          <a:endParaRPr lang="en-GB" sz="1700" kern="1200"/>
        </a:p>
      </dsp:txBody>
      <dsp:txXfrm>
        <a:off x="2154803" y="292020"/>
        <a:ext cx="5027874" cy="2047063"/>
      </dsp:txXfrm>
    </dsp:sp>
    <dsp:sp modelId="{AD656621-59CF-44D4-8722-9A6FAA6BC200}">
      <dsp:nvSpPr>
        <dsp:cNvPr id="0" name=""/>
        <dsp:cNvSpPr/>
      </dsp:nvSpPr>
      <dsp:spPr>
        <a:xfrm>
          <a:off x="1131271" y="2339083"/>
          <a:ext cx="2047063" cy="2047063"/>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028943-F1D8-4D05-93E9-4D891A5C8264}">
      <dsp:nvSpPr>
        <dsp:cNvPr id="0" name=""/>
        <dsp:cNvSpPr/>
      </dsp:nvSpPr>
      <dsp:spPr>
        <a:xfrm>
          <a:off x="2154803" y="2339083"/>
          <a:ext cx="5027874" cy="2047063"/>
        </a:xfrm>
        <a:prstGeom prst="rect">
          <a:avLst/>
        </a:prstGeom>
        <a:solidFill>
          <a:srgbClr val="FFC00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en-GB" sz="1700" kern="1200" dirty="0" smtClean="0">
              <a:solidFill>
                <a:schemeClr val="tx1"/>
              </a:solidFill>
            </a:rPr>
            <a:t>CBT relates to the self-awareness aspect of the </a:t>
          </a:r>
          <a:r>
            <a:rPr lang="en-GB" sz="1700" kern="1200" dirty="0" err="1" smtClean="0">
              <a:solidFill>
                <a:schemeClr val="tx1"/>
              </a:solidFill>
            </a:rPr>
            <a:t>MindUP</a:t>
          </a:r>
          <a:r>
            <a:rPr lang="en-GB" sz="1700" kern="1200" dirty="0" smtClean="0">
              <a:solidFill>
                <a:schemeClr val="tx1"/>
              </a:solidFill>
            </a:rPr>
            <a:t> program by helping children become more aware of their thoughts and how these thoughts impact their emotions and actions. By understanding this connection, children can learn to manage their reactions in a more mindful and positive way, similar to the mindfulness practiced in </a:t>
          </a:r>
          <a:r>
            <a:rPr lang="en-GB" sz="1700" kern="1200" dirty="0" err="1" smtClean="0">
              <a:solidFill>
                <a:schemeClr val="tx1"/>
              </a:solidFill>
            </a:rPr>
            <a:t>MindUP</a:t>
          </a:r>
          <a:r>
            <a:rPr lang="en-GB" sz="1700" kern="1200" dirty="0" smtClean="0">
              <a:solidFill>
                <a:schemeClr val="tx1"/>
              </a:solidFill>
            </a:rPr>
            <a:t>.</a:t>
          </a:r>
          <a:endParaRPr lang="en-GB" sz="1700" kern="1200" dirty="0">
            <a:solidFill>
              <a:schemeClr val="tx1"/>
            </a:solidFill>
          </a:endParaRPr>
        </a:p>
      </dsp:txBody>
      <dsp:txXfrm>
        <a:off x="2154803" y="2339083"/>
        <a:ext cx="5027874" cy="204706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476793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26" Type="http://schemas.openxmlformats.org/officeDocument/2006/relationships/image" Target="../media/image24.png"/><Relationship Id="rId3" Type="http://schemas.openxmlformats.org/officeDocument/2006/relationships/image" Target="../media/image1.png"/><Relationship Id="rId21" Type="http://schemas.openxmlformats.org/officeDocument/2006/relationships/image" Target="../media/image19.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5" Type="http://schemas.openxmlformats.org/officeDocument/2006/relationships/image" Target="../media/image23.png"/><Relationship Id="rId2" Type="http://schemas.openxmlformats.org/officeDocument/2006/relationships/notesSlide" Target="../notesSlides/notesSlide1.xml"/><Relationship Id="rId16" Type="http://schemas.openxmlformats.org/officeDocument/2006/relationships/image" Target="../media/image14.png"/><Relationship Id="rId20"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24" Type="http://schemas.openxmlformats.org/officeDocument/2006/relationships/image" Target="../media/image22.png"/><Relationship Id="rId5" Type="http://schemas.openxmlformats.org/officeDocument/2006/relationships/image" Target="../media/image3.png"/><Relationship Id="rId15" Type="http://schemas.openxmlformats.org/officeDocument/2006/relationships/image" Target="../media/image13.png"/><Relationship Id="rId23" Type="http://schemas.openxmlformats.org/officeDocument/2006/relationships/image" Target="../media/image21.png"/><Relationship Id="rId10" Type="http://schemas.openxmlformats.org/officeDocument/2006/relationships/image" Target="../media/image8.png"/><Relationship Id="rId19" Type="http://schemas.openxmlformats.org/officeDocument/2006/relationships/image" Target="../media/image17.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 Id="rId22" Type="http://schemas.openxmlformats.org/officeDocument/2006/relationships/image" Target="../media/image20.png"/><Relationship Id="rId27" Type="http://schemas.openxmlformats.org/officeDocument/2006/relationships/image" Target="../media/image25.png"/></Relationships>
</file>

<file path=ppt/slides/_rels/slide2.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31.png"/><Relationship Id="rId3" Type="http://schemas.openxmlformats.org/officeDocument/2006/relationships/image" Target="../media/image1.png"/><Relationship Id="rId7" Type="http://schemas.openxmlformats.org/officeDocument/2006/relationships/image" Target="../media/image27.png"/><Relationship Id="rId12" Type="http://schemas.openxmlformats.org/officeDocument/2006/relationships/image" Target="../media/image30.png"/><Relationship Id="rId2" Type="http://schemas.openxmlformats.org/officeDocument/2006/relationships/notesSlide" Target="../notesSlides/notesSlide2.xml"/><Relationship Id="rId16" Type="http://schemas.openxmlformats.org/officeDocument/2006/relationships/image" Target="../media/image32.png"/><Relationship Id="rId1" Type="http://schemas.openxmlformats.org/officeDocument/2006/relationships/slideLayout" Target="../slideLayouts/slideLayout1.xml"/><Relationship Id="rId6" Type="http://schemas.openxmlformats.org/officeDocument/2006/relationships/image" Target="../media/image17.png"/><Relationship Id="rId11" Type="http://schemas.openxmlformats.org/officeDocument/2006/relationships/image" Target="../media/image29.png"/><Relationship Id="rId5" Type="http://schemas.openxmlformats.org/officeDocument/2006/relationships/image" Target="../media/image26.png"/><Relationship Id="rId15" Type="http://schemas.openxmlformats.org/officeDocument/2006/relationships/image" Target="../media/image14.png"/><Relationship Id="rId10" Type="http://schemas.openxmlformats.org/officeDocument/2006/relationships/image" Target="../media/image21.png"/><Relationship Id="rId4" Type="http://schemas.openxmlformats.org/officeDocument/2006/relationships/image" Target="../media/image2.png"/><Relationship Id="rId9" Type="http://schemas.openxmlformats.org/officeDocument/2006/relationships/image" Target="../media/image28.png"/><Relationship Id="rId14" Type="http://schemas.openxmlformats.org/officeDocument/2006/relationships/image" Target="../media/image13.pn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image" Target="../media/image40.png"/><Relationship Id="rId18" Type="http://schemas.openxmlformats.org/officeDocument/2006/relationships/image" Target="../media/image17.png"/><Relationship Id="rId3" Type="http://schemas.openxmlformats.org/officeDocument/2006/relationships/image" Target="../media/image1.png"/><Relationship Id="rId21" Type="http://schemas.openxmlformats.org/officeDocument/2006/relationships/image" Target="../media/image45.png"/><Relationship Id="rId7" Type="http://schemas.openxmlformats.org/officeDocument/2006/relationships/image" Target="../media/image35.png"/><Relationship Id="rId12" Type="http://schemas.openxmlformats.org/officeDocument/2006/relationships/image" Target="../media/image39.png"/><Relationship Id="rId17" Type="http://schemas.openxmlformats.org/officeDocument/2006/relationships/image" Target="../media/image42.png"/><Relationship Id="rId2" Type="http://schemas.openxmlformats.org/officeDocument/2006/relationships/notesSlide" Target="../notesSlides/notesSlide3.xml"/><Relationship Id="rId16" Type="http://schemas.openxmlformats.org/officeDocument/2006/relationships/image" Target="../media/image15.png"/><Relationship Id="rId20" Type="http://schemas.openxmlformats.org/officeDocument/2006/relationships/image" Target="../media/image44.png"/><Relationship Id="rId1" Type="http://schemas.openxmlformats.org/officeDocument/2006/relationships/slideLayout" Target="../slideLayouts/slideLayout1.xml"/><Relationship Id="rId6" Type="http://schemas.openxmlformats.org/officeDocument/2006/relationships/image" Target="../media/image34.png"/><Relationship Id="rId11" Type="http://schemas.openxmlformats.org/officeDocument/2006/relationships/image" Target="../media/image38.png"/><Relationship Id="rId5" Type="http://schemas.openxmlformats.org/officeDocument/2006/relationships/image" Target="../media/image33.png"/><Relationship Id="rId15" Type="http://schemas.openxmlformats.org/officeDocument/2006/relationships/image" Target="../media/image41.png"/><Relationship Id="rId10" Type="http://schemas.openxmlformats.org/officeDocument/2006/relationships/image" Target="../media/image11.png"/><Relationship Id="rId19" Type="http://schemas.openxmlformats.org/officeDocument/2006/relationships/image" Target="../media/image43.png"/><Relationship Id="rId4" Type="http://schemas.openxmlformats.org/officeDocument/2006/relationships/image" Target="../media/image2.png"/><Relationship Id="rId9" Type="http://schemas.openxmlformats.org/officeDocument/2006/relationships/image" Target="../media/image37.png"/><Relationship Id="rId14" Type="http://schemas.openxmlformats.org/officeDocument/2006/relationships/image" Target="../media/image21.png"/></Relationships>
</file>

<file path=ppt/slides/_rels/slide5.xml.rels><?xml version="1.0" encoding="UTF-8" standalone="yes"?>
<Relationships xmlns="http://schemas.openxmlformats.org/package/2006/relationships"><Relationship Id="rId8" Type="http://schemas.microsoft.com/office/2007/relationships/diagramDrawing" Target="../diagrams/drawing2.xml"/><Relationship Id="rId3" Type="http://schemas.microsoft.com/office/2007/relationships/hdphoto" Target="../media/hdphoto1.wdp"/><Relationship Id="rId7" Type="http://schemas.openxmlformats.org/officeDocument/2006/relationships/diagramColors" Target="../diagrams/colors2.xml"/><Relationship Id="rId2" Type="http://schemas.openxmlformats.org/officeDocument/2006/relationships/image" Target="../media/image46.png"/><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2.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1.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1.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1.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1.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8.png"/><Relationship Id="rId1" Type="http://schemas.openxmlformats.org/officeDocument/2006/relationships/slideLayout" Target="../slideLayouts/slideLayout1.xml"/><Relationship Id="rId4" Type="http://schemas.openxmlformats.org/officeDocument/2006/relationships/image" Target="../media/image59.png"/></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9753600" cy="5486400"/>
          </a:xfrm>
          <a:prstGeom prst="rect">
            <a:avLst/>
          </a:prstGeom>
        </p:spPr>
      </p:pic>
      <p:pic>
        <p:nvPicPr>
          <p:cNvPr id="3" name="Image 1" descr="preencoded.png"/>
          <p:cNvPicPr>
            <a:picLocks noChangeAspect="1"/>
          </p:cNvPicPr>
          <p:nvPr/>
        </p:nvPicPr>
        <p:blipFill>
          <a:blip r:embed="rId4"/>
          <a:stretch>
            <a:fillRect/>
          </a:stretch>
        </p:blipFill>
        <p:spPr>
          <a:xfrm>
            <a:off x="119063" y="100013"/>
            <a:ext cx="9515475" cy="5286375"/>
          </a:xfrm>
          <a:prstGeom prst="rect">
            <a:avLst/>
          </a:prstGeom>
        </p:spPr>
      </p:pic>
      <p:pic>
        <p:nvPicPr>
          <p:cNvPr id="4" name="Image 2" descr="preencoded.png"/>
          <p:cNvPicPr>
            <a:picLocks noChangeAspect="1"/>
          </p:cNvPicPr>
          <p:nvPr/>
        </p:nvPicPr>
        <p:blipFill>
          <a:blip r:embed="rId5"/>
          <a:stretch>
            <a:fillRect/>
          </a:stretch>
        </p:blipFill>
        <p:spPr>
          <a:xfrm>
            <a:off x="2052637" y="2330425"/>
            <a:ext cx="2847975" cy="1012774"/>
          </a:xfrm>
          <a:prstGeom prst="rect">
            <a:avLst/>
          </a:prstGeom>
        </p:spPr>
      </p:pic>
      <p:pic>
        <p:nvPicPr>
          <p:cNvPr id="5" name="Image 3" descr="preencoded.png"/>
          <p:cNvPicPr>
            <a:picLocks noChangeAspect="1"/>
          </p:cNvPicPr>
          <p:nvPr/>
        </p:nvPicPr>
        <p:blipFill>
          <a:blip r:embed="rId6"/>
          <a:stretch>
            <a:fillRect/>
          </a:stretch>
        </p:blipFill>
        <p:spPr>
          <a:xfrm>
            <a:off x="2052637" y="3286125"/>
            <a:ext cx="2847975" cy="901600"/>
          </a:xfrm>
          <a:prstGeom prst="rect">
            <a:avLst/>
          </a:prstGeom>
        </p:spPr>
      </p:pic>
      <p:pic>
        <p:nvPicPr>
          <p:cNvPr id="6" name="Image 4" descr="preencoded.png"/>
          <p:cNvPicPr>
            <a:picLocks noChangeAspect="1"/>
          </p:cNvPicPr>
          <p:nvPr/>
        </p:nvPicPr>
        <p:blipFill>
          <a:blip r:embed="rId7"/>
          <a:stretch>
            <a:fillRect/>
          </a:stretch>
        </p:blipFill>
        <p:spPr>
          <a:xfrm>
            <a:off x="4843463" y="2330425"/>
            <a:ext cx="2876550" cy="1012774"/>
          </a:xfrm>
          <a:prstGeom prst="rect">
            <a:avLst/>
          </a:prstGeom>
        </p:spPr>
      </p:pic>
      <p:pic>
        <p:nvPicPr>
          <p:cNvPr id="7" name="Image 5" descr="preencoded.png"/>
          <p:cNvPicPr>
            <a:picLocks noChangeAspect="1"/>
          </p:cNvPicPr>
          <p:nvPr/>
        </p:nvPicPr>
        <p:blipFill>
          <a:blip r:embed="rId8"/>
          <a:stretch>
            <a:fillRect/>
          </a:stretch>
        </p:blipFill>
        <p:spPr>
          <a:xfrm>
            <a:off x="4843463" y="3286125"/>
            <a:ext cx="2876550" cy="901600"/>
          </a:xfrm>
          <a:prstGeom prst="rect">
            <a:avLst/>
          </a:prstGeom>
        </p:spPr>
      </p:pic>
      <p:pic>
        <p:nvPicPr>
          <p:cNvPr id="8" name="Image 6" descr="preencoded.png"/>
          <p:cNvPicPr>
            <a:picLocks noChangeAspect="1"/>
          </p:cNvPicPr>
          <p:nvPr/>
        </p:nvPicPr>
        <p:blipFill>
          <a:blip r:embed="rId9"/>
          <a:stretch>
            <a:fillRect/>
          </a:stretch>
        </p:blipFill>
        <p:spPr>
          <a:xfrm>
            <a:off x="919162" y="3155937"/>
            <a:ext cx="3981450" cy="190500"/>
          </a:xfrm>
          <a:prstGeom prst="rect">
            <a:avLst/>
          </a:prstGeom>
        </p:spPr>
      </p:pic>
      <p:pic>
        <p:nvPicPr>
          <p:cNvPr id="9" name="Image 7" descr="preencoded.png"/>
          <p:cNvPicPr>
            <a:picLocks noChangeAspect="1"/>
          </p:cNvPicPr>
          <p:nvPr/>
        </p:nvPicPr>
        <p:blipFill>
          <a:blip r:embed="rId10"/>
          <a:stretch>
            <a:fillRect/>
          </a:stretch>
        </p:blipFill>
        <p:spPr>
          <a:xfrm>
            <a:off x="4843463" y="3155937"/>
            <a:ext cx="4019550" cy="190500"/>
          </a:xfrm>
          <a:prstGeom prst="rect">
            <a:avLst/>
          </a:prstGeom>
        </p:spPr>
      </p:pic>
      <p:pic>
        <p:nvPicPr>
          <p:cNvPr id="10" name="Image 8" descr="preencoded.png"/>
          <p:cNvPicPr>
            <a:picLocks noChangeAspect="1"/>
          </p:cNvPicPr>
          <p:nvPr/>
        </p:nvPicPr>
        <p:blipFill>
          <a:blip r:embed="rId11"/>
          <a:stretch>
            <a:fillRect/>
          </a:stretch>
        </p:blipFill>
        <p:spPr>
          <a:xfrm>
            <a:off x="3126076" y="1559690"/>
            <a:ext cx="3495675" cy="3505200"/>
          </a:xfrm>
          <a:prstGeom prst="rect">
            <a:avLst/>
          </a:prstGeom>
        </p:spPr>
      </p:pic>
      <p:pic>
        <p:nvPicPr>
          <p:cNvPr id="11" name="Image 9" descr="preencoded.png"/>
          <p:cNvPicPr>
            <a:picLocks noChangeAspect="1"/>
          </p:cNvPicPr>
          <p:nvPr/>
        </p:nvPicPr>
        <p:blipFill>
          <a:blip r:embed="rId12"/>
          <a:stretch>
            <a:fillRect/>
          </a:stretch>
        </p:blipFill>
        <p:spPr>
          <a:xfrm>
            <a:off x="285293" y="351442"/>
            <a:ext cx="742950" cy="685800"/>
          </a:xfrm>
          <a:prstGeom prst="rect">
            <a:avLst/>
          </a:prstGeom>
        </p:spPr>
      </p:pic>
      <p:pic>
        <p:nvPicPr>
          <p:cNvPr id="12" name="Image 10" descr="preencoded.png"/>
          <p:cNvPicPr>
            <a:picLocks noChangeAspect="1"/>
          </p:cNvPicPr>
          <p:nvPr/>
        </p:nvPicPr>
        <p:blipFill>
          <a:blip r:embed="rId13"/>
          <a:stretch>
            <a:fillRect/>
          </a:stretch>
        </p:blipFill>
        <p:spPr>
          <a:xfrm>
            <a:off x="877378" y="1003611"/>
            <a:ext cx="523875" cy="476250"/>
          </a:xfrm>
          <a:prstGeom prst="rect">
            <a:avLst/>
          </a:prstGeom>
        </p:spPr>
      </p:pic>
      <p:pic>
        <p:nvPicPr>
          <p:cNvPr id="13" name="Image 11" descr="preencoded.png"/>
          <p:cNvPicPr>
            <a:picLocks noChangeAspect="1"/>
          </p:cNvPicPr>
          <p:nvPr/>
        </p:nvPicPr>
        <p:blipFill>
          <a:blip r:embed="rId14"/>
          <a:stretch>
            <a:fillRect/>
          </a:stretch>
        </p:blipFill>
        <p:spPr>
          <a:xfrm>
            <a:off x="464992" y="1384402"/>
            <a:ext cx="390525" cy="361950"/>
          </a:xfrm>
          <a:prstGeom prst="rect">
            <a:avLst/>
          </a:prstGeom>
        </p:spPr>
      </p:pic>
      <p:pic>
        <p:nvPicPr>
          <p:cNvPr id="14" name="Image 12" descr="preencoded.png"/>
          <p:cNvPicPr>
            <a:picLocks noChangeAspect="1"/>
          </p:cNvPicPr>
          <p:nvPr/>
        </p:nvPicPr>
        <p:blipFill>
          <a:blip r:embed="rId15"/>
          <a:stretch>
            <a:fillRect/>
          </a:stretch>
        </p:blipFill>
        <p:spPr>
          <a:xfrm>
            <a:off x="8635194" y="1887912"/>
            <a:ext cx="561975" cy="514350"/>
          </a:xfrm>
          <a:prstGeom prst="rect">
            <a:avLst/>
          </a:prstGeom>
        </p:spPr>
      </p:pic>
      <p:pic>
        <p:nvPicPr>
          <p:cNvPr id="15" name="Image 13" descr="preencoded.png"/>
          <p:cNvPicPr>
            <a:picLocks noChangeAspect="1"/>
          </p:cNvPicPr>
          <p:nvPr/>
        </p:nvPicPr>
        <p:blipFill>
          <a:blip r:embed="rId16"/>
          <a:stretch>
            <a:fillRect/>
          </a:stretch>
        </p:blipFill>
        <p:spPr>
          <a:xfrm>
            <a:off x="9080964" y="1576197"/>
            <a:ext cx="409575" cy="371475"/>
          </a:xfrm>
          <a:prstGeom prst="rect">
            <a:avLst/>
          </a:prstGeom>
        </p:spPr>
      </p:pic>
      <p:pic>
        <p:nvPicPr>
          <p:cNvPr id="16" name="Image 14" descr="preencoded.png"/>
          <p:cNvPicPr>
            <a:picLocks noChangeAspect="1"/>
          </p:cNvPicPr>
          <p:nvPr/>
        </p:nvPicPr>
        <p:blipFill>
          <a:blip r:embed="rId17"/>
          <a:stretch>
            <a:fillRect/>
          </a:stretch>
        </p:blipFill>
        <p:spPr>
          <a:xfrm>
            <a:off x="1606201" y="1891655"/>
            <a:ext cx="942975" cy="942975"/>
          </a:xfrm>
          <a:prstGeom prst="rect">
            <a:avLst/>
          </a:prstGeom>
        </p:spPr>
      </p:pic>
      <p:pic>
        <p:nvPicPr>
          <p:cNvPr id="17" name="Image 15" descr="preencoded.png"/>
          <p:cNvPicPr>
            <a:picLocks noChangeAspect="1"/>
          </p:cNvPicPr>
          <p:nvPr/>
        </p:nvPicPr>
        <p:blipFill>
          <a:blip r:embed="rId18"/>
          <a:stretch>
            <a:fillRect/>
          </a:stretch>
        </p:blipFill>
        <p:spPr>
          <a:xfrm>
            <a:off x="1825562" y="2111369"/>
            <a:ext cx="504825" cy="504825"/>
          </a:xfrm>
          <a:prstGeom prst="rect">
            <a:avLst/>
          </a:prstGeom>
        </p:spPr>
      </p:pic>
      <p:pic>
        <p:nvPicPr>
          <p:cNvPr id="18" name="Image 16" descr="preencoded.png"/>
          <p:cNvPicPr>
            <a:picLocks noChangeAspect="1"/>
          </p:cNvPicPr>
          <p:nvPr/>
        </p:nvPicPr>
        <p:blipFill>
          <a:blip r:embed="rId19"/>
          <a:stretch>
            <a:fillRect/>
          </a:stretch>
        </p:blipFill>
        <p:spPr>
          <a:xfrm>
            <a:off x="1614287" y="3690528"/>
            <a:ext cx="942975" cy="942975"/>
          </a:xfrm>
          <a:prstGeom prst="rect">
            <a:avLst/>
          </a:prstGeom>
        </p:spPr>
      </p:pic>
      <p:pic>
        <p:nvPicPr>
          <p:cNvPr id="19" name="Image 17" descr="preencoded.png"/>
          <p:cNvPicPr>
            <a:picLocks noChangeAspect="1"/>
          </p:cNvPicPr>
          <p:nvPr/>
        </p:nvPicPr>
        <p:blipFill>
          <a:blip r:embed="rId20"/>
          <a:stretch>
            <a:fillRect/>
          </a:stretch>
        </p:blipFill>
        <p:spPr>
          <a:xfrm>
            <a:off x="1803054" y="3873141"/>
            <a:ext cx="571500" cy="581025"/>
          </a:xfrm>
          <a:prstGeom prst="rect">
            <a:avLst/>
          </a:prstGeom>
        </p:spPr>
      </p:pic>
      <p:pic>
        <p:nvPicPr>
          <p:cNvPr id="20" name="Image 18" descr="preencoded.png"/>
          <p:cNvPicPr>
            <a:picLocks noChangeAspect="1"/>
          </p:cNvPicPr>
          <p:nvPr/>
        </p:nvPicPr>
        <p:blipFill>
          <a:blip r:embed="rId19"/>
          <a:stretch>
            <a:fillRect/>
          </a:stretch>
        </p:blipFill>
        <p:spPr>
          <a:xfrm>
            <a:off x="7223465" y="1884483"/>
            <a:ext cx="942975" cy="942975"/>
          </a:xfrm>
          <a:prstGeom prst="rect">
            <a:avLst/>
          </a:prstGeom>
        </p:spPr>
      </p:pic>
      <p:pic>
        <p:nvPicPr>
          <p:cNvPr id="21" name="Image 19" descr="preencoded.png"/>
          <p:cNvPicPr>
            <a:picLocks noChangeAspect="1"/>
          </p:cNvPicPr>
          <p:nvPr/>
        </p:nvPicPr>
        <p:blipFill>
          <a:blip r:embed="rId21"/>
          <a:stretch>
            <a:fillRect/>
          </a:stretch>
        </p:blipFill>
        <p:spPr>
          <a:xfrm>
            <a:off x="7473867" y="2090490"/>
            <a:ext cx="447675" cy="533400"/>
          </a:xfrm>
          <a:prstGeom prst="rect">
            <a:avLst/>
          </a:prstGeom>
        </p:spPr>
      </p:pic>
      <p:pic>
        <p:nvPicPr>
          <p:cNvPr id="22" name="Image 20" descr="preencoded.png"/>
          <p:cNvPicPr>
            <a:picLocks noChangeAspect="1"/>
          </p:cNvPicPr>
          <p:nvPr/>
        </p:nvPicPr>
        <p:blipFill>
          <a:blip r:embed="rId17"/>
          <a:stretch>
            <a:fillRect/>
          </a:stretch>
        </p:blipFill>
        <p:spPr>
          <a:xfrm>
            <a:off x="7221217" y="3686766"/>
            <a:ext cx="942975" cy="942975"/>
          </a:xfrm>
          <a:prstGeom prst="rect">
            <a:avLst/>
          </a:prstGeom>
        </p:spPr>
      </p:pic>
      <p:pic>
        <p:nvPicPr>
          <p:cNvPr id="23" name="Image 21" descr="preencoded.png"/>
          <p:cNvPicPr>
            <a:picLocks noChangeAspect="1"/>
          </p:cNvPicPr>
          <p:nvPr/>
        </p:nvPicPr>
        <p:blipFill>
          <a:blip r:embed="rId22"/>
          <a:stretch>
            <a:fillRect/>
          </a:stretch>
        </p:blipFill>
        <p:spPr>
          <a:xfrm>
            <a:off x="7444121" y="3910070"/>
            <a:ext cx="504825" cy="504825"/>
          </a:xfrm>
          <a:prstGeom prst="rect">
            <a:avLst/>
          </a:prstGeom>
        </p:spPr>
      </p:pic>
      <p:pic>
        <p:nvPicPr>
          <p:cNvPr id="24" name="Image 22" descr="preencoded.png"/>
          <p:cNvPicPr>
            <a:picLocks noChangeAspect="1"/>
          </p:cNvPicPr>
          <p:nvPr/>
        </p:nvPicPr>
        <p:blipFill>
          <a:blip r:embed="rId23"/>
          <a:stretch>
            <a:fillRect/>
          </a:stretch>
        </p:blipFill>
        <p:spPr>
          <a:xfrm>
            <a:off x="474050" y="2778547"/>
            <a:ext cx="942975" cy="942975"/>
          </a:xfrm>
          <a:prstGeom prst="rect">
            <a:avLst/>
          </a:prstGeom>
        </p:spPr>
      </p:pic>
      <p:pic>
        <p:nvPicPr>
          <p:cNvPr id="25" name="Image 23" descr="preencoded.png"/>
          <p:cNvPicPr>
            <a:picLocks noChangeAspect="1"/>
          </p:cNvPicPr>
          <p:nvPr/>
        </p:nvPicPr>
        <p:blipFill>
          <a:blip r:embed="rId24"/>
          <a:stretch>
            <a:fillRect/>
          </a:stretch>
        </p:blipFill>
        <p:spPr>
          <a:xfrm>
            <a:off x="652863" y="2984640"/>
            <a:ext cx="590550" cy="533400"/>
          </a:xfrm>
          <a:prstGeom prst="rect">
            <a:avLst/>
          </a:prstGeom>
        </p:spPr>
      </p:pic>
      <p:pic>
        <p:nvPicPr>
          <p:cNvPr id="26" name="Image 24" descr="preencoded.png"/>
          <p:cNvPicPr>
            <a:picLocks noChangeAspect="1"/>
          </p:cNvPicPr>
          <p:nvPr/>
        </p:nvPicPr>
        <p:blipFill>
          <a:blip r:embed="rId23"/>
          <a:stretch>
            <a:fillRect/>
          </a:stretch>
        </p:blipFill>
        <p:spPr>
          <a:xfrm>
            <a:off x="8360616" y="2777376"/>
            <a:ext cx="942975" cy="942975"/>
          </a:xfrm>
          <a:prstGeom prst="rect">
            <a:avLst/>
          </a:prstGeom>
        </p:spPr>
      </p:pic>
      <p:pic>
        <p:nvPicPr>
          <p:cNvPr id="27" name="Image 25" descr="preencoded.png"/>
          <p:cNvPicPr>
            <a:picLocks noChangeAspect="1"/>
          </p:cNvPicPr>
          <p:nvPr/>
        </p:nvPicPr>
        <p:blipFill>
          <a:blip r:embed="rId25"/>
          <a:stretch>
            <a:fillRect/>
          </a:stretch>
        </p:blipFill>
        <p:spPr>
          <a:xfrm>
            <a:off x="8539429" y="2980706"/>
            <a:ext cx="590550" cy="542925"/>
          </a:xfrm>
          <a:prstGeom prst="rect">
            <a:avLst/>
          </a:prstGeom>
        </p:spPr>
      </p:pic>
      <p:pic>
        <p:nvPicPr>
          <p:cNvPr id="28" name="Image 26" descr="preencoded.png"/>
          <p:cNvPicPr>
            <a:picLocks noChangeAspect="1"/>
          </p:cNvPicPr>
          <p:nvPr/>
        </p:nvPicPr>
        <p:blipFill>
          <a:blip r:embed="rId26"/>
          <a:stretch>
            <a:fillRect/>
          </a:stretch>
        </p:blipFill>
        <p:spPr>
          <a:xfrm>
            <a:off x="3454727" y="1898285"/>
            <a:ext cx="2828925" cy="2828925"/>
          </a:xfrm>
          <a:prstGeom prst="rect">
            <a:avLst/>
          </a:prstGeom>
        </p:spPr>
      </p:pic>
      <p:sp>
        <p:nvSpPr>
          <p:cNvPr id="29" name="Text 0"/>
          <p:cNvSpPr/>
          <p:nvPr/>
        </p:nvSpPr>
        <p:spPr>
          <a:xfrm>
            <a:off x="1504750" y="755091"/>
            <a:ext cx="6734175" cy="1371600"/>
          </a:xfrm>
          <a:prstGeom prst="rect">
            <a:avLst/>
          </a:prstGeom>
          <a:noFill/>
          <a:ln/>
        </p:spPr>
        <p:txBody>
          <a:bodyPr wrap="square" lIns="0" tIns="0" rIns="0" bIns="0" rtlCol="0" anchor="ctr"/>
          <a:lstStyle/>
          <a:p>
            <a:pPr marL="0" indent="0" algn="ctr">
              <a:lnSpc>
                <a:spcPct val="79650"/>
              </a:lnSpc>
              <a:buNone/>
            </a:pPr>
            <a:r>
              <a:rPr lang="en-US" sz="4500" b="1" dirty="0">
                <a:solidFill>
                  <a:srgbClr val="2B2B35"/>
                </a:solidFill>
                <a:latin typeface="Dancing Script" pitchFamily="34" charset="0"/>
                <a:ea typeface="Dancing Script" pitchFamily="34" charset="-122"/>
                <a:cs typeface="Dancing Script" pitchFamily="34" charset="-120"/>
              </a:rPr>
              <a:t>An Introduction to Basic Concepts and Routines</a:t>
            </a:r>
            <a:endParaRPr lang="en-US" sz="4500" dirty="0"/>
          </a:p>
        </p:txBody>
      </p:sp>
      <p:sp>
        <p:nvSpPr>
          <p:cNvPr id="30" name="Text 1"/>
          <p:cNvSpPr/>
          <p:nvPr/>
        </p:nvSpPr>
        <p:spPr>
          <a:xfrm>
            <a:off x="1504721" y="418237"/>
            <a:ext cx="6743700" cy="295275"/>
          </a:xfrm>
          <a:prstGeom prst="rect">
            <a:avLst/>
          </a:prstGeom>
          <a:noFill/>
          <a:ln/>
        </p:spPr>
        <p:txBody>
          <a:bodyPr wrap="square" lIns="0" tIns="0" rIns="0" bIns="0" rtlCol="0" anchor="ctr"/>
          <a:lstStyle/>
          <a:p>
            <a:pPr marL="0" indent="0" algn="ctr">
              <a:lnSpc>
                <a:spcPct val="66563"/>
              </a:lnSpc>
              <a:buNone/>
            </a:pPr>
            <a:r>
              <a:rPr lang="en-US" sz="2325" b="1" dirty="0">
                <a:solidFill>
                  <a:srgbClr val="2B2B35"/>
                </a:solidFill>
                <a:latin typeface="Dancing Script" pitchFamily="34" charset="0"/>
                <a:ea typeface="Dancing Script" pitchFamily="34" charset="-122"/>
                <a:cs typeface="Dancing Script" pitchFamily="34" charset="-120"/>
              </a:rPr>
              <a:t>MindUp and CBT</a:t>
            </a:r>
            <a:endParaRPr lang="en-US" sz="2325" dirty="0"/>
          </a:p>
        </p:txBody>
      </p:sp>
      <p:sp>
        <p:nvSpPr>
          <p:cNvPr id="31" name="Text 2"/>
          <p:cNvSpPr/>
          <p:nvPr/>
        </p:nvSpPr>
        <p:spPr>
          <a:xfrm>
            <a:off x="7336803" y="4872771"/>
            <a:ext cx="1962150" cy="171450"/>
          </a:xfrm>
          <a:prstGeom prst="rect">
            <a:avLst/>
          </a:prstGeom>
          <a:noFill/>
          <a:ln/>
        </p:spPr>
        <p:txBody>
          <a:bodyPr wrap="square" lIns="0" tIns="0" rIns="0" bIns="0" rtlCol="0" anchor="ctr"/>
          <a:lstStyle/>
          <a:p>
            <a:pPr marL="0" indent="0" algn="r">
              <a:lnSpc>
                <a:spcPct val="79650"/>
              </a:lnSpc>
              <a:buNone/>
            </a:pPr>
            <a:r>
              <a:rPr lang="en-US" sz="1125" b="1" dirty="0">
                <a:solidFill>
                  <a:srgbClr val="739873"/>
                </a:solidFill>
                <a:latin typeface="Assistant" pitchFamily="34" charset="0"/>
                <a:ea typeface="Assistant" pitchFamily="34" charset="-122"/>
                <a:cs typeface="Assistant" pitchFamily="34" charset="-120"/>
              </a:rPr>
              <a:t>#MentalHealth #CBT #MindUp</a:t>
            </a:r>
            <a:endParaRPr lang="en-US" sz="1125" dirty="0"/>
          </a:p>
        </p:txBody>
      </p:sp>
      <p:pic>
        <p:nvPicPr>
          <p:cNvPr id="32" name="Image 27" descr="preencoded.png"/>
          <p:cNvPicPr>
            <a:picLocks noChangeAspect="1"/>
          </p:cNvPicPr>
          <p:nvPr/>
        </p:nvPicPr>
        <p:blipFill>
          <a:blip r:embed="rId27"/>
          <a:stretch>
            <a:fillRect/>
          </a:stretch>
        </p:blipFill>
        <p:spPr>
          <a:xfrm>
            <a:off x="236472" y="4638142"/>
            <a:ext cx="1266825" cy="63817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9753600" cy="5486400"/>
          </a:xfrm>
          <a:prstGeom prst="rect">
            <a:avLst/>
          </a:prstGeom>
        </p:spPr>
      </p:pic>
      <p:pic>
        <p:nvPicPr>
          <p:cNvPr id="3" name="Image 1" descr="preencoded.png"/>
          <p:cNvPicPr>
            <a:picLocks noChangeAspect="1"/>
          </p:cNvPicPr>
          <p:nvPr/>
        </p:nvPicPr>
        <p:blipFill>
          <a:blip r:embed="rId4"/>
          <a:stretch>
            <a:fillRect/>
          </a:stretch>
        </p:blipFill>
        <p:spPr>
          <a:xfrm>
            <a:off x="119063" y="100013"/>
            <a:ext cx="9515475" cy="5286375"/>
          </a:xfrm>
          <a:prstGeom prst="rect">
            <a:avLst/>
          </a:prstGeom>
        </p:spPr>
      </p:pic>
      <p:pic>
        <p:nvPicPr>
          <p:cNvPr id="4" name="Image 2" descr="preencoded.png"/>
          <p:cNvPicPr>
            <a:picLocks noChangeAspect="1"/>
          </p:cNvPicPr>
          <p:nvPr/>
        </p:nvPicPr>
        <p:blipFill>
          <a:blip r:embed="rId5"/>
          <a:stretch>
            <a:fillRect/>
          </a:stretch>
        </p:blipFill>
        <p:spPr>
          <a:xfrm>
            <a:off x="111284" y="1742075"/>
            <a:ext cx="9530906" cy="190500"/>
          </a:xfrm>
          <a:prstGeom prst="rect">
            <a:avLst/>
          </a:prstGeom>
        </p:spPr>
      </p:pic>
      <p:pic>
        <p:nvPicPr>
          <p:cNvPr id="5" name="Image 3" descr="preencoded.png"/>
          <p:cNvPicPr>
            <a:picLocks noChangeAspect="1"/>
          </p:cNvPicPr>
          <p:nvPr/>
        </p:nvPicPr>
        <p:blipFill>
          <a:blip r:embed="rId6"/>
          <a:stretch>
            <a:fillRect/>
          </a:stretch>
        </p:blipFill>
        <p:spPr>
          <a:xfrm>
            <a:off x="990076" y="1389040"/>
            <a:ext cx="942975" cy="942975"/>
          </a:xfrm>
          <a:prstGeom prst="rect">
            <a:avLst/>
          </a:prstGeom>
        </p:spPr>
      </p:pic>
      <p:pic>
        <p:nvPicPr>
          <p:cNvPr id="6" name="Image 4" descr="preencoded.png"/>
          <p:cNvPicPr>
            <a:picLocks noChangeAspect="1"/>
          </p:cNvPicPr>
          <p:nvPr/>
        </p:nvPicPr>
        <p:blipFill>
          <a:blip r:embed="rId7"/>
          <a:stretch>
            <a:fillRect/>
          </a:stretch>
        </p:blipFill>
        <p:spPr>
          <a:xfrm>
            <a:off x="1187110" y="1568206"/>
            <a:ext cx="552450" cy="552450"/>
          </a:xfrm>
          <a:prstGeom prst="rect">
            <a:avLst/>
          </a:prstGeom>
        </p:spPr>
      </p:pic>
      <p:pic>
        <p:nvPicPr>
          <p:cNvPr id="7" name="Image 5" descr="preencoded.png"/>
          <p:cNvPicPr>
            <a:picLocks noChangeAspect="1"/>
          </p:cNvPicPr>
          <p:nvPr/>
        </p:nvPicPr>
        <p:blipFill>
          <a:blip r:embed="rId8"/>
          <a:stretch>
            <a:fillRect/>
          </a:stretch>
        </p:blipFill>
        <p:spPr>
          <a:xfrm>
            <a:off x="3262017" y="1389040"/>
            <a:ext cx="942975" cy="942975"/>
          </a:xfrm>
          <a:prstGeom prst="rect">
            <a:avLst/>
          </a:prstGeom>
        </p:spPr>
      </p:pic>
      <p:pic>
        <p:nvPicPr>
          <p:cNvPr id="8" name="Image 6" descr="preencoded.png"/>
          <p:cNvPicPr>
            <a:picLocks noChangeAspect="1"/>
          </p:cNvPicPr>
          <p:nvPr/>
        </p:nvPicPr>
        <p:blipFill>
          <a:blip r:embed="rId9"/>
          <a:stretch>
            <a:fillRect/>
          </a:stretch>
        </p:blipFill>
        <p:spPr>
          <a:xfrm>
            <a:off x="3468357" y="1568206"/>
            <a:ext cx="533400" cy="590550"/>
          </a:xfrm>
          <a:prstGeom prst="rect">
            <a:avLst/>
          </a:prstGeom>
        </p:spPr>
      </p:pic>
      <p:pic>
        <p:nvPicPr>
          <p:cNvPr id="9" name="Image 7" descr="preencoded.png"/>
          <p:cNvPicPr>
            <a:picLocks noChangeAspect="1"/>
          </p:cNvPicPr>
          <p:nvPr/>
        </p:nvPicPr>
        <p:blipFill>
          <a:blip r:embed="rId10"/>
          <a:stretch>
            <a:fillRect/>
          </a:stretch>
        </p:blipFill>
        <p:spPr>
          <a:xfrm>
            <a:off x="5533968" y="1389040"/>
            <a:ext cx="942975" cy="942975"/>
          </a:xfrm>
          <a:prstGeom prst="rect">
            <a:avLst/>
          </a:prstGeom>
        </p:spPr>
      </p:pic>
      <p:pic>
        <p:nvPicPr>
          <p:cNvPr id="10" name="Image 8" descr="preencoded.png"/>
          <p:cNvPicPr>
            <a:picLocks noChangeAspect="1"/>
          </p:cNvPicPr>
          <p:nvPr/>
        </p:nvPicPr>
        <p:blipFill>
          <a:blip r:embed="rId9"/>
          <a:stretch>
            <a:fillRect/>
          </a:stretch>
        </p:blipFill>
        <p:spPr>
          <a:xfrm>
            <a:off x="5721896" y="1568206"/>
            <a:ext cx="533400" cy="590550"/>
          </a:xfrm>
          <a:prstGeom prst="rect">
            <a:avLst/>
          </a:prstGeom>
        </p:spPr>
      </p:pic>
      <p:pic>
        <p:nvPicPr>
          <p:cNvPr id="11" name="Image 9" descr="preencoded.png"/>
          <p:cNvPicPr>
            <a:picLocks noChangeAspect="1"/>
          </p:cNvPicPr>
          <p:nvPr/>
        </p:nvPicPr>
        <p:blipFill>
          <a:blip r:embed="rId6"/>
          <a:stretch>
            <a:fillRect/>
          </a:stretch>
        </p:blipFill>
        <p:spPr>
          <a:xfrm>
            <a:off x="7805909" y="1389040"/>
            <a:ext cx="942975" cy="942975"/>
          </a:xfrm>
          <a:prstGeom prst="rect">
            <a:avLst/>
          </a:prstGeom>
        </p:spPr>
      </p:pic>
      <p:pic>
        <p:nvPicPr>
          <p:cNvPr id="12" name="Image 10" descr="preencoded.png"/>
          <p:cNvPicPr>
            <a:picLocks noChangeAspect="1"/>
          </p:cNvPicPr>
          <p:nvPr/>
        </p:nvPicPr>
        <p:blipFill>
          <a:blip r:embed="rId11"/>
          <a:stretch>
            <a:fillRect/>
          </a:stretch>
        </p:blipFill>
        <p:spPr>
          <a:xfrm>
            <a:off x="8060045" y="1639052"/>
            <a:ext cx="428625" cy="447675"/>
          </a:xfrm>
          <a:prstGeom prst="rect">
            <a:avLst/>
          </a:prstGeom>
        </p:spPr>
      </p:pic>
      <p:pic>
        <p:nvPicPr>
          <p:cNvPr id="13" name="Image 11" descr="preencoded.png"/>
          <p:cNvPicPr>
            <a:picLocks noChangeAspect="1"/>
          </p:cNvPicPr>
          <p:nvPr/>
        </p:nvPicPr>
        <p:blipFill>
          <a:blip r:embed="rId12"/>
          <a:stretch>
            <a:fillRect/>
          </a:stretch>
        </p:blipFill>
        <p:spPr>
          <a:xfrm>
            <a:off x="8487937" y="326246"/>
            <a:ext cx="561975" cy="514350"/>
          </a:xfrm>
          <a:prstGeom prst="rect">
            <a:avLst/>
          </a:prstGeom>
        </p:spPr>
      </p:pic>
      <p:pic>
        <p:nvPicPr>
          <p:cNvPr id="14" name="Image 12" descr="preencoded.png"/>
          <p:cNvPicPr>
            <a:picLocks noChangeAspect="1"/>
          </p:cNvPicPr>
          <p:nvPr/>
        </p:nvPicPr>
        <p:blipFill>
          <a:blip r:embed="rId13"/>
          <a:stretch>
            <a:fillRect/>
          </a:stretch>
        </p:blipFill>
        <p:spPr>
          <a:xfrm>
            <a:off x="8988733" y="889280"/>
            <a:ext cx="409575" cy="371475"/>
          </a:xfrm>
          <a:prstGeom prst="rect">
            <a:avLst/>
          </a:prstGeom>
        </p:spPr>
      </p:pic>
      <p:sp>
        <p:nvSpPr>
          <p:cNvPr id="15" name="Text 0"/>
          <p:cNvSpPr/>
          <p:nvPr/>
        </p:nvSpPr>
        <p:spPr>
          <a:xfrm>
            <a:off x="7336803" y="4870390"/>
            <a:ext cx="1962150" cy="219075"/>
          </a:xfrm>
          <a:prstGeom prst="rect">
            <a:avLst/>
          </a:prstGeom>
          <a:noFill/>
          <a:ln/>
        </p:spPr>
        <p:txBody>
          <a:bodyPr wrap="square" lIns="0" tIns="0" rIns="0" bIns="0" rtlCol="0" anchor="ctr"/>
          <a:lstStyle/>
          <a:p>
            <a:pPr marL="0" indent="0" algn="r">
              <a:lnSpc>
                <a:spcPct val="79650"/>
              </a:lnSpc>
              <a:buNone/>
            </a:pPr>
            <a:r>
              <a:rPr lang="en-US" sz="1425" b="1" dirty="0">
                <a:solidFill>
                  <a:srgbClr val="739873"/>
                </a:solidFill>
                <a:latin typeface="Assistant" pitchFamily="34" charset="0"/>
                <a:ea typeface="Assistant" pitchFamily="34" charset="-122"/>
                <a:cs typeface="Assistant" pitchFamily="34" charset="-120"/>
              </a:rPr>
              <a:t>#MindUp #Mindfulness</a:t>
            </a:r>
            <a:endParaRPr lang="en-US" sz="1425" dirty="0"/>
          </a:p>
        </p:txBody>
      </p:sp>
      <p:pic>
        <p:nvPicPr>
          <p:cNvPr id="16" name="Image 13" descr="preencoded.png"/>
          <p:cNvPicPr>
            <a:picLocks noChangeAspect="1"/>
          </p:cNvPicPr>
          <p:nvPr/>
        </p:nvPicPr>
        <p:blipFill>
          <a:blip r:embed="rId14"/>
          <a:stretch>
            <a:fillRect/>
          </a:stretch>
        </p:blipFill>
        <p:spPr>
          <a:xfrm>
            <a:off x="6415173" y="4546321"/>
            <a:ext cx="561975" cy="514350"/>
          </a:xfrm>
          <a:prstGeom prst="rect">
            <a:avLst/>
          </a:prstGeom>
        </p:spPr>
      </p:pic>
      <p:pic>
        <p:nvPicPr>
          <p:cNvPr id="17" name="Image 14" descr="preencoded.png"/>
          <p:cNvPicPr>
            <a:picLocks noChangeAspect="1"/>
          </p:cNvPicPr>
          <p:nvPr/>
        </p:nvPicPr>
        <p:blipFill>
          <a:blip r:embed="rId15"/>
          <a:stretch>
            <a:fillRect/>
          </a:stretch>
        </p:blipFill>
        <p:spPr>
          <a:xfrm>
            <a:off x="7078218" y="4890125"/>
            <a:ext cx="409575" cy="371475"/>
          </a:xfrm>
          <a:prstGeom prst="rect">
            <a:avLst/>
          </a:prstGeom>
        </p:spPr>
      </p:pic>
      <p:sp>
        <p:nvSpPr>
          <p:cNvPr id="18" name="Text 1"/>
          <p:cNvSpPr/>
          <p:nvPr/>
        </p:nvSpPr>
        <p:spPr>
          <a:xfrm>
            <a:off x="467006" y="405894"/>
            <a:ext cx="6229350" cy="304800"/>
          </a:xfrm>
          <a:prstGeom prst="rect">
            <a:avLst/>
          </a:prstGeom>
          <a:noFill/>
          <a:ln/>
        </p:spPr>
        <p:txBody>
          <a:bodyPr wrap="square" lIns="0" tIns="0" rIns="0" bIns="0" rtlCol="0" anchor="ctr"/>
          <a:lstStyle/>
          <a:p>
            <a:pPr marL="0" indent="0" algn="l">
              <a:lnSpc>
                <a:spcPct val="73116"/>
              </a:lnSpc>
              <a:buNone/>
            </a:pPr>
            <a:r>
              <a:rPr lang="en-US" sz="2175" b="1" dirty="0">
                <a:solidFill>
                  <a:srgbClr val="2B2B35"/>
                </a:solidFill>
                <a:latin typeface="Assistant" pitchFamily="34" charset="0"/>
                <a:ea typeface="Assistant" pitchFamily="34" charset="-122"/>
                <a:cs typeface="Assistant" pitchFamily="34" charset="-120"/>
              </a:rPr>
              <a:t>What is MindUp? Core Concepts</a:t>
            </a:r>
            <a:endParaRPr lang="en-US" sz="2175" dirty="0"/>
          </a:p>
        </p:txBody>
      </p:sp>
      <p:sp>
        <p:nvSpPr>
          <p:cNvPr id="19" name="Text 2"/>
          <p:cNvSpPr/>
          <p:nvPr/>
        </p:nvSpPr>
        <p:spPr>
          <a:xfrm>
            <a:off x="612538" y="2643549"/>
            <a:ext cx="1714500" cy="990600"/>
          </a:xfrm>
          <a:prstGeom prst="rect">
            <a:avLst/>
          </a:prstGeom>
          <a:noFill/>
          <a:ln/>
        </p:spPr>
        <p:txBody>
          <a:bodyPr wrap="square" lIns="0" tIns="0" rIns="0" bIns="0" rtlCol="0" anchor="ctr"/>
          <a:lstStyle/>
          <a:p>
            <a:pPr marL="0" indent="0" algn="ctr">
              <a:lnSpc>
                <a:spcPct val="86166"/>
              </a:lnSpc>
              <a:buNone/>
            </a:pPr>
            <a:r>
              <a:rPr lang="en-US" sz="1200" b="1" dirty="0">
                <a:solidFill>
                  <a:srgbClr val="2B2B35"/>
                </a:solidFill>
                <a:latin typeface="Assistant" pitchFamily="34" charset="0"/>
                <a:ea typeface="Assistant" pitchFamily="34" charset="-122"/>
                <a:cs typeface="Assistant" pitchFamily="34" charset="-120"/>
              </a:rPr>
              <a:t>Neuroscience:</a:t>
            </a:r>
            <a:r>
              <a:rPr lang="en-US" sz="1200" dirty="0">
                <a:solidFill>
                  <a:srgbClr val="2B2B35"/>
                </a:solidFill>
                <a:latin typeface="Assistant" pitchFamily="34" charset="0"/>
                <a:ea typeface="Assistant" pitchFamily="34" charset="-122"/>
                <a:cs typeface="Assistant" pitchFamily="34" charset="-120"/>
              </a:rPr>
              <a:t> Understanding how our brains work, focusing on the amygdala, prefrontal cortex, and hippocampus.</a:t>
            </a:r>
            <a:endParaRPr lang="en-US" sz="1200" dirty="0"/>
          </a:p>
        </p:txBody>
      </p:sp>
      <p:sp>
        <p:nvSpPr>
          <p:cNvPr id="20" name="Text 3"/>
          <p:cNvSpPr/>
          <p:nvPr/>
        </p:nvSpPr>
        <p:spPr>
          <a:xfrm>
            <a:off x="2879512" y="2555472"/>
            <a:ext cx="1714500" cy="990600"/>
          </a:xfrm>
          <a:prstGeom prst="rect">
            <a:avLst/>
          </a:prstGeom>
          <a:noFill/>
          <a:ln/>
        </p:spPr>
        <p:txBody>
          <a:bodyPr wrap="square" lIns="0" tIns="0" rIns="0" bIns="0" rtlCol="0" anchor="ctr"/>
          <a:lstStyle/>
          <a:p>
            <a:pPr marL="0" indent="0" algn="ctr">
              <a:lnSpc>
                <a:spcPct val="86166"/>
              </a:lnSpc>
              <a:buNone/>
            </a:pPr>
            <a:r>
              <a:rPr lang="en-US" sz="1200" b="1" dirty="0">
                <a:solidFill>
                  <a:srgbClr val="2B2B35"/>
                </a:solidFill>
                <a:latin typeface="Assistant" pitchFamily="34" charset="0"/>
                <a:ea typeface="Assistant" pitchFamily="34" charset="-122"/>
                <a:cs typeface="Assistant" pitchFamily="34" charset="-120"/>
              </a:rPr>
              <a:t>Mindful Awareness:</a:t>
            </a:r>
            <a:r>
              <a:rPr lang="en-US" sz="1200" dirty="0">
                <a:solidFill>
                  <a:srgbClr val="2B2B35"/>
                </a:solidFill>
                <a:latin typeface="Assistant" pitchFamily="34" charset="0"/>
                <a:ea typeface="Assistant" pitchFamily="34" charset="-122"/>
                <a:cs typeface="Assistant" pitchFamily="34" charset="-120"/>
              </a:rPr>
              <a:t> The practice of paying attention to the present moment without judgment.</a:t>
            </a:r>
            <a:endParaRPr lang="en-US" sz="1200" dirty="0"/>
          </a:p>
        </p:txBody>
      </p:sp>
      <p:sp>
        <p:nvSpPr>
          <p:cNvPr id="21" name="Text 4"/>
          <p:cNvSpPr/>
          <p:nvPr/>
        </p:nvSpPr>
        <p:spPr>
          <a:xfrm>
            <a:off x="5146586" y="2501646"/>
            <a:ext cx="1714500" cy="790575"/>
          </a:xfrm>
          <a:prstGeom prst="rect">
            <a:avLst/>
          </a:prstGeom>
          <a:noFill/>
          <a:ln/>
        </p:spPr>
        <p:txBody>
          <a:bodyPr wrap="square" lIns="0" tIns="0" rIns="0" bIns="0" rtlCol="0" anchor="ctr"/>
          <a:lstStyle/>
          <a:p>
            <a:pPr marL="0" indent="0" algn="ctr">
              <a:lnSpc>
                <a:spcPct val="86166"/>
              </a:lnSpc>
              <a:buNone/>
            </a:pPr>
            <a:r>
              <a:rPr lang="en-US" sz="1200" b="1" dirty="0">
                <a:solidFill>
                  <a:srgbClr val="2B2B35"/>
                </a:solidFill>
                <a:latin typeface="Assistant" pitchFamily="34" charset="0"/>
                <a:ea typeface="Assistant" pitchFamily="34" charset="-122"/>
                <a:cs typeface="Assistant" pitchFamily="34" charset="-120"/>
              </a:rPr>
              <a:t>Positive Psychology:</a:t>
            </a:r>
            <a:r>
              <a:rPr lang="en-US" sz="1200" dirty="0">
                <a:solidFill>
                  <a:srgbClr val="2B2B35"/>
                </a:solidFill>
                <a:latin typeface="Assistant" pitchFamily="34" charset="0"/>
                <a:ea typeface="Assistant" pitchFamily="34" charset="-122"/>
                <a:cs typeface="Assistant" pitchFamily="34" charset="-120"/>
              </a:rPr>
              <a:t> Cultivating optimism, gratitude, and kindness to build resilience.</a:t>
            </a:r>
            <a:endParaRPr lang="en-US" sz="1200" dirty="0"/>
          </a:p>
        </p:txBody>
      </p:sp>
      <p:sp>
        <p:nvSpPr>
          <p:cNvPr id="22" name="Text 5"/>
          <p:cNvSpPr/>
          <p:nvPr/>
        </p:nvSpPr>
        <p:spPr>
          <a:xfrm>
            <a:off x="7422718" y="2484977"/>
            <a:ext cx="1714500" cy="990600"/>
          </a:xfrm>
          <a:prstGeom prst="rect">
            <a:avLst/>
          </a:prstGeom>
          <a:noFill/>
          <a:ln/>
        </p:spPr>
        <p:txBody>
          <a:bodyPr wrap="square" lIns="0" tIns="0" rIns="0" bIns="0" rtlCol="0" anchor="ctr"/>
          <a:lstStyle/>
          <a:p>
            <a:pPr marL="0" indent="0" algn="ctr">
              <a:lnSpc>
                <a:spcPct val="86166"/>
              </a:lnSpc>
              <a:buNone/>
            </a:pPr>
            <a:r>
              <a:rPr lang="en-US" sz="1200" b="1" dirty="0">
                <a:solidFill>
                  <a:srgbClr val="2B2B35"/>
                </a:solidFill>
                <a:latin typeface="Assistant" pitchFamily="34" charset="0"/>
                <a:ea typeface="Assistant" pitchFamily="34" charset="-122"/>
                <a:cs typeface="Assistant" pitchFamily="34" charset="-120"/>
              </a:rPr>
              <a:t>Social-Emotional Learning:</a:t>
            </a:r>
            <a:r>
              <a:rPr lang="en-US" sz="1200" dirty="0">
                <a:solidFill>
                  <a:srgbClr val="2B2B35"/>
                </a:solidFill>
                <a:latin typeface="Assistant" pitchFamily="34" charset="0"/>
                <a:ea typeface="Assistant" pitchFamily="34" charset="-122"/>
                <a:cs typeface="Assistant" pitchFamily="34" charset="-120"/>
              </a:rPr>
              <a:t> Developing skills for self-awareness, empathy, and relationship building.</a:t>
            </a:r>
            <a:endParaRPr lang="en-US" sz="1200" dirty="0"/>
          </a:p>
        </p:txBody>
      </p:sp>
      <p:pic>
        <p:nvPicPr>
          <p:cNvPr id="23" name="Image 15" descr="preencoded.png"/>
          <p:cNvPicPr>
            <a:picLocks noChangeAspect="1"/>
          </p:cNvPicPr>
          <p:nvPr/>
        </p:nvPicPr>
        <p:blipFill>
          <a:blip r:embed="rId16"/>
          <a:stretch>
            <a:fillRect/>
          </a:stretch>
        </p:blipFill>
        <p:spPr>
          <a:xfrm>
            <a:off x="222264" y="4680366"/>
            <a:ext cx="1152525" cy="581025"/>
          </a:xfrm>
          <a:prstGeom prst="rect">
            <a:avLst/>
          </a:prstGeom>
        </p:spPr>
      </p:pic>
      <p:sp>
        <p:nvSpPr>
          <p:cNvPr id="24" name="Text 6"/>
          <p:cNvSpPr/>
          <p:nvPr/>
        </p:nvSpPr>
        <p:spPr>
          <a:xfrm>
            <a:off x="9458325" y="5200650"/>
            <a:ext cx="295275" cy="285750"/>
          </a:xfrm>
          <a:prstGeom prst="rect">
            <a:avLst/>
          </a:prstGeom>
          <a:noFill/>
          <a:ln/>
        </p:spPr>
        <p:txBody>
          <a:bodyPr wrap="square" lIns="0" tIns="0" rIns="0" bIns="0" rtlCol="0" anchor="ctr"/>
          <a:lstStyle/>
          <a:p>
            <a:pPr marL="0" indent="0" algn="ctr">
              <a:buNone/>
            </a:pPr>
            <a:r>
              <a:rPr lang="en-US" sz="1500" u="none" dirty="0">
                <a:solidFill>
                  <a:srgbClr val="000000"/>
                </a:solidFill>
                <a:uFill>
                  <a:solidFill>
                    <a:srgbClr val="000000"/>
                  </a:solidFill>
                </a:uFill>
                <a:latin typeface="Inter" pitchFamily="34" charset="0"/>
                <a:ea typeface="Inter" pitchFamily="34" charset="-122"/>
                <a:cs typeface="Inter" pitchFamily="34" charset="-120"/>
              </a:rPr>
              <a:t>2</a:t>
            </a:r>
            <a:endParaRPr lang="en-US" sz="15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3332578072"/>
              </p:ext>
            </p:extLst>
          </p:nvPr>
        </p:nvGraphicFramePr>
        <p:xfrm>
          <a:off x="367748" y="149086"/>
          <a:ext cx="8706679" cy="51708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311354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9753600" cy="5486400"/>
          </a:xfrm>
          <a:prstGeom prst="rect">
            <a:avLst/>
          </a:prstGeom>
        </p:spPr>
      </p:pic>
      <p:pic>
        <p:nvPicPr>
          <p:cNvPr id="3" name="Image 1" descr="preencoded.png"/>
          <p:cNvPicPr>
            <a:picLocks noChangeAspect="1"/>
          </p:cNvPicPr>
          <p:nvPr/>
        </p:nvPicPr>
        <p:blipFill>
          <a:blip r:embed="rId4"/>
          <a:stretch>
            <a:fillRect/>
          </a:stretch>
        </p:blipFill>
        <p:spPr>
          <a:xfrm>
            <a:off x="119063" y="100013"/>
            <a:ext cx="9515475" cy="5286375"/>
          </a:xfrm>
          <a:prstGeom prst="rect">
            <a:avLst/>
          </a:prstGeom>
        </p:spPr>
      </p:pic>
      <p:pic>
        <p:nvPicPr>
          <p:cNvPr id="4" name="Image 2" descr="preencoded.png"/>
          <p:cNvPicPr>
            <a:picLocks noChangeAspect="1"/>
          </p:cNvPicPr>
          <p:nvPr/>
        </p:nvPicPr>
        <p:blipFill>
          <a:blip r:embed="rId5"/>
          <a:stretch>
            <a:fillRect/>
          </a:stretch>
        </p:blipFill>
        <p:spPr>
          <a:xfrm>
            <a:off x="6429375" y="938213"/>
            <a:ext cx="1223963" cy="2057400"/>
          </a:xfrm>
          <a:prstGeom prst="rect">
            <a:avLst/>
          </a:prstGeom>
        </p:spPr>
      </p:pic>
      <p:pic>
        <p:nvPicPr>
          <p:cNvPr id="5" name="Image 3" descr="preencoded.png"/>
          <p:cNvPicPr>
            <a:picLocks noChangeAspect="1"/>
          </p:cNvPicPr>
          <p:nvPr/>
        </p:nvPicPr>
        <p:blipFill>
          <a:blip r:embed="rId6"/>
          <a:stretch>
            <a:fillRect/>
          </a:stretch>
        </p:blipFill>
        <p:spPr>
          <a:xfrm>
            <a:off x="6429375" y="2938463"/>
            <a:ext cx="2338388" cy="1143000"/>
          </a:xfrm>
          <a:prstGeom prst="rect">
            <a:avLst/>
          </a:prstGeom>
        </p:spPr>
      </p:pic>
      <p:pic>
        <p:nvPicPr>
          <p:cNvPr id="6" name="Image 4" descr="preencoded.png"/>
          <p:cNvPicPr>
            <a:picLocks noChangeAspect="1"/>
          </p:cNvPicPr>
          <p:nvPr/>
        </p:nvPicPr>
        <p:blipFill>
          <a:blip r:embed="rId7"/>
          <a:stretch>
            <a:fillRect/>
          </a:stretch>
        </p:blipFill>
        <p:spPr>
          <a:xfrm>
            <a:off x="4233863" y="2938463"/>
            <a:ext cx="2252663" cy="1543050"/>
          </a:xfrm>
          <a:prstGeom prst="rect">
            <a:avLst/>
          </a:prstGeom>
        </p:spPr>
      </p:pic>
      <p:pic>
        <p:nvPicPr>
          <p:cNvPr id="7" name="Image 5" descr="preencoded.png"/>
          <p:cNvPicPr>
            <a:picLocks noChangeAspect="1"/>
          </p:cNvPicPr>
          <p:nvPr/>
        </p:nvPicPr>
        <p:blipFill>
          <a:blip r:embed="rId8"/>
          <a:stretch>
            <a:fillRect/>
          </a:stretch>
        </p:blipFill>
        <p:spPr>
          <a:xfrm>
            <a:off x="5011912" y="1516942"/>
            <a:ext cx="2895600" cy="2905125"/>
          </a:xfrm>
          <a:prstGeom prst="rect">
            <a:avLst/>
          </a:prstGeom>
        </p:spPr>
      </p:pic>
      <p:pic>
        <p:nvPicPr>
          <p:cNvPr id="8" name="Image 6" descr="preencoded.png"/>
          <p:cNvPicPr>
            <a:picLocks noChangeAspect="1"/>
          </p:cNvPicPr>
          <p:nvPr/>
        </p:nvPicPr>
        <p:blipFill>
          <a:blip r:embed="rId9"/>
          <a:stretch>
            <a:fillRect/>
          </a:stretch>
        </p:blipFill>
        <p:spPr>
          <a:xfrm>
            <a:off x="8684514" y="2150107"/>
            <a:ext cx="742950" cy="685800"/>
          </a:xfrm>
          <a:prstGeom prst="rect">
            <a:avLst/>
          </a:prstGeom>
        </p:spPr>
      </p:pic>
      <p:pic>
        <p:nvPicPr>
          <p:cNvPr id="9" name="Image 7" descr="preencoded.png"/>
          <p:cNvPicPr>
            <a:picLocks noChangeAspect="1"/>
          </p:cNvPicPr>
          <p:nvPr/>
        </p:nvPicPr>
        <p:blipFill>
          <a:blip r:embed="rId10"/>
          <a:stretch>
            <a:fillRect/>
          </a:stretch>
        </p:blipFill>
        <p:spPr>
          <a:xfrm>
            <a:off x="8274825" y="1690230"/>
            <a:ext cx="523875" cy="476250"/>
          </a:xfrm>
          <a:prstGeom prst="rect">
            <a:avLst/>
          </a:prstGeom>
        </p:spPr>
      </p:pic>
      <p:pic>
        <p:nvPicPr>
          <p:cNvPr id="10" name="Image 8" descr="preencoded.png"/>
          <p:cNvPicPr>
            <a:picLocks noChangeAspect="1"/>
          </p:cNvPicPr>
          <p:nvPr/>
        </p:nvPicPr>
        <p:blipFill>
          <a:blip r:embed="rId11"/>
          <a:stretch>
            <a:fillRect/>
          </a:stretch>
        </p:blipFill>
        <p:spPr>
          <a:xfrm>
            <a:off x="8273024" y="2596591"/>
            <a:ext cx="390525" cy="361950"/>
          </a:xfrm>
          <a:prstGeom prst="rect">
            <a:avLst/>
          </a:prstGeom>
        </p:spPr>
      </p:pic>
      <p:pic>
        <p:nvPicPr>
          <p:cNvPr id="11" name="Image 9" descr="preencoded.png"/>
          <p:cNvPicPr>
            <a:picLocks noChangeAspect="1"/>
          </p:cNvPicPr>
          <p:nvPr/>
        </p:nvPicPr>
        <p:blipFill>
          <a:blip r:embed="rId12"/>
          <a:stretch>
            <a:fillRect/>
          </a:stretch>
        </p:blipFill>
        <p:spPr>
          <a:xfrm>
            <a:off x="4903641" y="4449823"/>
            <a:ext cx="504825" cy="466725"/>
          </a:xfrm>
          <a:prstGeom prst="rect">
            <a:avLst/>
          </a:prstGeom>
        </p:spPr>
      </p:pic>
      <p:pic>
        <p:nvPicPr>
          <p:cNvPr id="12" name="Image 10" descr="preencoded.png"/>
          <p:cNvPicPr>
            <a:picLocks noChangeAspect="1"/>
          </p:cNvPicPr>
          <p:nvPr/>
        </p:nvPicPr>
        <p:blipFill>
          <a:blip r:embed="rId13"/>
          <a:stretch>
            <a:fillRect/>
          </a:stretch>
        </p:blipFill>
        <p:spPr>
          <a:xfrm>
            <a:off x="5308644" y="4955934"/>
            <a:ext cx="361950" cy="333375"/>
          </a:xfrm>
          <a:prstGeom prst="rect">
            <a:avLst/>
          </a:prstGeom>
        </p:spPr>
      </p:pic>
      <p:pic>
        <p:nvPicPr>
          <p:cNvPr id="13" name="Image 11" descr="preencoded.png"/>
          <p:cNvPicPr>
            <a:picLocks noChangeAspect="1"/>
          </p:cNvPicPr>
          <p:nvPr/>
        </p:nvPicPr>
        <p:blipFill>
          <a:blip r:embed="rId14"/>
          <a:stretch>
            <a:fillRect/>
          </a:stretch>
        </p:blipFill>
        <p:spPr>
          <a:xfrm>
            <a:off x="7151999" y="493389"/>
            <a:ext cx="942975" cy="942975"/>
          </a:xfrm>
          <a:prstGeom prst="rect">
            <a:avLst/>
          </a:prstGeom>
        </p:spPr>
      </p:pic>
      <p:pic>
        <p:nvPicPr>
          <p:cNvPr id="14" name="Image 12" descr="preencoded.png"/>
          <p:cNvPicPr>
            <a:picLocks noChangeAspect="1"/>
          </p:cNvPicPr>
          <p:nvPr/>
        </p:nvPicPr>
        <p:blipFill>
          <a:blip r:embed="rId15"/>
          <a:stretch>
            <a:fillRect/>
          </a:stretch>
        </p:blipFill>
        <p:spPr>
          <a:xfrm>
            <a:off x="7390809" y="711826"/>
            <a:ext cx="466725" cy="514350"/>
          </a:xfrm>
          <a:prstGeom prst="rect">
            <a:avLst/>
          </a:prstGeom>
        </p:spPr>
      </p:pic>
      <p:pic>
        <p:nvPicPr>
          <p:cNvPr id="15" name="Image 13" descr="preencoded.png"/>
          <p:cNvPicPr>
            <a:picLocks noChangeAspect="1"/>
          </p:cNvPicPr>
          <p:nvPr/>
        </p:nvPicPr>
        <p:blipFill>
          <a:blip r:embed="rId16"/>
          <a:stretch>
            <a:fillRect/>
          </a:stretch>
        </p:blipFill>
        <p:spPr>
          <a:xfrm>
            <a:off x="8264433" y="3583029"/>
            <a:ext cx="942975" cy="942975"/>
          </a:xfrm>
          <a:prstGeom prst="rect">
            <a:avLst/>
          </a:prstGeom>
        </p:spPr>
      </p:pic>
      <p:pic>
        <p:nvPicPr>
          <p:cNvPr id="16" name="Image 14" descr="preencoded.png"/>
          <p:cNvPicPr>
            <a:picLocks noChangeAspect="1"/>
          </p:cNvPicPr>
          <p:nvPr/>
        </p:nvPicPr>
        <p:blipFill>
          <a:blip r:embed="rId17"/>
          <a:stretch>
            <a:fillRect/>
          </a:stretch>
        </p:blipFill>
        <p:spPr>
          <a:xfrm>
            <a:off x="8507835" y="3806333"/>
            <a:ext cx="457200" cy="504825"/>
          </a:xfrm>
          <a:prstGeom prst="rect">
            <a:avLst/>
          </a:prstGeom>
        </p:spPr>
      </p:pic>
      <p:pic>
        <p:nvPicPr>
          <p:cNvPr id="17" name="Image 15" descr="preencoded.png"/>
          <p:cNvPicPr>
            <a:picLocks noChangeAspect="1"/>
          </p:cNvPicPr>
          <p:nvPr/>
        </p:nvPicPr>
        <p:blipFill>
          <a:blip r:embed="rId18"/>
          <a:stretch>
            <a:fillRect/>
          </a:stretch>
        </p:blipFill>
        <p:spPr>
          <a:xfrm>
            <a:off x="3786530" y="3980078"/>
            <a:ext cx="942975" cy="942975"/>
          </a:xfrm>
          <a:prstGeom prst="rect">
            <a:avLst/>
          </a:prstGeom>
        </p:spPr>
      </p:pic>
      <p:pic>
        <p:nvPicPr>
          <p:cNvPr id="18" name="Image 16" descr="preencoded.png"/>
          <p:cNvPicPr>
            <a:picLocks noChangeAspect="1"/>
          </p:cNvPicPr>
          <p:nvPr/>
        </p:nvPicPr>
        <p:blipFill>
          <a:blip r:embed="rId19"/>
          <a:stretch>
            <a:fillRect/>
          </a:stretch>
        </p:blipFill>
        <p:spPr>
          <a:xfrm>
            <a:off x="4024370" y="4195763"/>
            <a:ext cx="476250" cy="514350"/>
          </a:xfrm>
          <a:prstGeom prst="rect">
            <a:avLst/>
          </a:prstGeom>
        </p:spPr>
      </p:pic>
      <p:sp>
        <p:nvSpPr>
          <p:cNvPr id="19" name="Text 0"/>
          <p:cNvSpPr/>
          <p:nvPr/>
        </p:nvSpPr>
        <p:spPr>
          <a:xfrm>
            <a:off x="7336803" y="4872771"/>
            <a:ext cx="1962150" cy="171450"/>
          </a:xfrm>
          <a:prstGeom prst="rect">
            <a:avLst/>
          </a:prstGeom>
          <a:noFill/>
          <a:ln/>
        </p:spPr>
        <p:txBody>
          <a:bodyPr wrap="square" lIns="0" tIns="0" rIns="0" bIns="0" rtlCol="0" anchor="ctr"/>
          <a:lstStyle/>
          <a:p>
            <a:pPr marL="0" indent="0" algn="r">
              <a:lnSpc>
                <a:spcPct val="79650"/>
              </a:lnSpc>
              <a:buNone/>
            </a:pPr>
            <a:r>
              <a:rPr lang="en-US" sz="1125" b="1" dirty="0">
                <a:solidFill>
                  <a:srgbClr val="739873"/>
                </a:solidFill>
                <a:latin typeface="Assistant" pitchFamily="34" charset="0"/>
                <a:ea typeface="Assistant" pitchFamily="34" charset="-122"/>
                <a:cs typeface="Assistant" pitchFamily="34" charset="-120"/>
              </a:rPr>
              <a:t>#BrainBreak #Mindfulness</a:t>
            </a:r>
            <a:endParaRPr lang="en-US" sz="1125" dirty="0"/>
          </a:p>
        </p:txBody>
      </p:sp>
      <p:sp>
        <p:nvSpPr>
          <p:cNvPr id="20" name="Text 1"/>
          <p:cNvSpPr/>
          <p:nvPr/>
        </p:nvSpPr>
        <p:spPr>
          <a:xfrm>
            <a:off x="869799" y="3370669"/>
            <a:ext cx="2628900" cy="790575"/>
          </a:xfrm>
          <a:prstGeom prst="rect">
            <a:avLst/>
          </a:prstGeom>
          <a:noFill/>
          <a:ln/>
        </p:spPr>
        <p:txBody>
          <a:bodyPr wrap="square" lIns="0" tIns="0" rIns="0" bIns="0" rtlCol="0" anchor="ctr"/>
          <a:lstStyle/>
          <a:p>
            <a:pPr marL="342900" indent="-342900" algn="l">
              <a:lnSpc>
                <a:spcPct val="86166"/>
              </a:lnSpc>
              <a:buSzPct val="100000"/>
              <a:buChar char="•"/>
            </a:pPr>
            <a:r>
              <a:rPr lang="en-US" sz="1200" dirty="0">
                <a:solidFill>
                  <a:srgbClr val="2B2B35"/>
                </a:solidFill>
                <a:latin typeface="Assistant" pitchFamily="34" charset="0"/>
                <a:ea typeface="Assistant" pitchFamily="34" charset="-122"/>
                <a:cs typeface="Assistant" pitchFamily="34" charset="-120"/>
              </a:rPr>
              <a:t>Sit comfortably with a straight back.</a:t>
            </a:r>
            <a:endParaRPr lang="en-US" sz="1200" dirty="0"/>
          </a:p>
          <a:p>
            <a:pPr marL="342900" indent="-342900" algn="l">
              <a:lnSpc>
                <a:spcPct val="86166"/>
              </a:lnSpc>
              <a:buSzPct val="100000"/>
              <a:buChar char="•"/>
            </a:pPr>
            <a:r>
              <a:rPr lang="en-US" sz="1200" dirty="0">
                <a:solidFill>
                  <a:srgbClr val="2B2B35"/>
                </a:solidFill>
                <a:latin typeface="Assistant" pitchFamily="34" charset="0"/>
                <a:ea typeface="Assistant" pitchFamily="34" charset="-122"/>
                <a:cs typeface="Assistant" pitchFamily="34" charset="-120"/>
              </a:rPr>
              <a:t>Listen for a chime to begin and end.</a:t>
            </a:r>
            <a:endParaRPr lang="en-US" sz="1200" dirty="0"/>
          </a:p>
          <a:p>
            <a:pPr marL="342900" indent="-342900" algn="l">
              <a:lnSpc>
                <a:spcPct val="86166"/>
              </a:lnSpc>
              <a:buSzPct val="100000"/>
              <a:buChar char="•"/>
            </a:pPr>
            <a:r>
              <a:rPr lang="en-US" sz="1200" dirty="0">
                <a:solidFill>
                  <a:srgbClr val="2B2B35"/>
                </a:solidFill>
                <a:latin typeface="Assistant" pitchFamily="34" charset="0"/>
                <a:ea typeface="Assistant" pitchFamily="34" charset="-122"/>
                <a:cs typeface="Assistant" pitchFamily="34" charset="-120"/>
              </a:rPr>
              <a:t>Focus only on the sensation of your breath.</a:t>
            </a:r>
            <a:endParaRPr lang="en-US" sz="1200" dirty="0"/>
          </a:p>
        </p:txBody>
      </p:sp>
      <p:sp>
        <p:nvSpPr>
          <p:cNvPr id="21" name="Text 2"/>
          <p:cNvSpPr/>
          <p:nvPr/>
        </p:nvSpPr>
        <p:spPr>
          <a:xfrm>
            <a:off x="869799" y="3000270"/>
            <a:ext cx="3200400" cy="190500"/>
          </a:xfrm>
          <a:prstGeom prst="rect">
            <a:avLst/>
          </a:prstGeom>
          <a:noFill/>
          <a:ln/>
        </p:spPr>
        <p:txBody>
          <a:bodyPr wrap="square" lIns="0" tIns="0" rIns="0" bIns="0" rtlCol="0" anchor="ctr"/>
          <a:lstStyle/>
          <a:p>
            <a:pPr marL="0" indent="0" algn="l">
              <a:lnSpc>
                <a:spcPct val="66563"/>
              </a:lnSpc>
              <a:buNone/>
            </a:pPr>
            <a:r>
              <a:rPr lang="en-US" sz="1500" b="1" dirty="0">
                <a:solidFill>
                  <a:srgbClr val="2B2B35"/>
                </a:solidFill>
                <a:latin typeface="Dancing Script" pitchFamily="34" charset="0"/>
                <a:ea typeface="Dancing Script" pitchFamily="34" charset="-122"/>
                <a:cs typeface="Dancing Script" pitchFamily="34" charset="-120"/>
              </a:rPr>
              <a:t>How to Perform a Brain Break:</a:t>
            </a:r>
            <a:endParaRPr lang="en-US" sz="1500" dirty="0"/>
          </a:p>
        </p:txBody>
      </p:sp>
      <p:sp>
        <p:nvSpPr>
          <p:cNvPr id="22" name="Text 3"/>
          <p:cNvSpPr/>
          <p:nvPr/>
        </p:nvSpPr>
        <p:spPr>
          <a:xfrm>
            <a:off x="467006" y="405894"/>
            <a:ext cx="5838825" cy="304800"/>
          </a:xfrm>
          <a:prstGeom prst="rect">
            <a:avLst/>
          </a:prstGeom>
          <a:noFill/>
          <a:ln/>
        </p:spPr>
        <p:txBody>
          <a:bodyPr wrap="square" lIns="0" tIns="0" rIns="0" bIns="0" rtlCol="0" anchor="ctr"/>
          <a:lstStyle/>
          <a:p>
            <a:pPr marL="0" indent="0" algn="l">
              <a:lnSpc>
                <a:spcPct val="73116"/>
              </a:lnSpc>
              <a:buNone/>
            </a:pPr>
            <a:r>
              <a:rPr lang="en-US" sz="2175" b="1" dirty="0">
                <a:solidFill>
                  <a:srgbClr val="2B2B35"/>
                </a:solidFill>
                <a:latin typeface="Assistant" pitchFamily="34" charset="0"/>
                <a:ea typeface="Assistant" pitchFamily="34" charset="-122"/>
                <a:cs typeface="Assistant" pitchFamily="34" charset="-120"/>
              </a:rPr>
              <a:t>MindUp Routine:</a:t>
            </a:r>
            <a:r>
              <a:rPr lang="en-US" sz="2175" dirty="0">
                <a:solidFill>
                  <a:srgbClr val="2B2B35"/>
                </a:solidFill>
                <a:latin typeface="Assistant" pitchFamily="34" charset="0"/>
                <a:ea typeface="Assistant" pitchFamily="34" charset="-122"/>
                <a:cs typeface="Assistant" pitchFamily="34" charset="-120"/>
              </a:rPr>
              <a:t> </a:t>
            </a:r>
            <a:r>
              <a:rPr lang="en-US" sz="2175" b="1" dirty="0">
                <a:solidFill>
                  <a:srgbClr val="739873"/>
                </a:solidFill>
                <a:latin typeface="Assistant" pitchFamily="34" charset="0"/>
                <a:ea typeface="Assistant" pitchFamily="34" charset="-122"/>
                <a:cs typeface="Assistant" pitchFamily="34" charset="-120"/>
              </a:rPr>
              <a:t>The Brain Break</a:t>
            </a:r>
            <a:endParaRPr lang="en-US" sz="2175" dirty="0"/>
          </a:p>
        </p:txBody>
      </p:sp>
      <p:sp>
        <p:nvSpPr>
          <p:cNvPr id="23" name="Text 4"/>
          <p:cNvSpPr/>
          <p:nvPr/>
        </p:nvSpPr>
        <p:spPr>
          <a:xfrm>
            <a:off x="876543" y="2001298"/>
            <a:ext cx="2619375" cy="742950"/>
          </a:xfrm>
          <a:prstGeom prst="rect">
            <a:avLst/>
          </a:prstGeom>
          <a:noFill/>
          <a:ln/>
        </p:spPr>
        <p:txBody>
          <a:bodyPr wrap="square" lIns="0" tIns="0" rIns="0" bIns="0" rtlCol="0" anchor="ctr"/>
          <a:lstStyle/>
          <a:p>
            <a:pPr marL="342900" indent="-342900" algn="l">
              <a:lnSpc>
                <a:spcPct val="86166"/>
              </a:lnSpc>
              <a:buSzPct val="100000"/>
              <a:buChar char="•"/>
            </a:pPr>
            <a:r>
              <a:rPr lang="en-US" sz="1125" dirty="0">
                <a:solidFill>
                  <a:srgbClr val="2B2B35"/>
                </a:solidFill>
                <a:latin typeface="Assistant" pitchFamily="34" charset="0"/>
                <a:ea typeface="Assistant" pitchFamily="34" charset="-122"/>
                <a:cs typeface="Assistant" pitchFamily="34" charset="-120"/>
              </a:rPr>
              <a:t>A 3-minute focused breathing exercise.</a:t>
            </a:r>
            <a:endParaRPr lang="en-US" sz="1125" dirty="0"/>
          </a:p>
          <a:p>
            <a:pPr marL="342900" indent="-342900" algn="l">
              <a:lnSpc>
                <a:spcPct val="86166"/>
              </a:lnSpc>
              <a:buSzPct val="100000"/>
              <a:buChar char="•"/>
            </a:pPr>
            <a:r>
              <a:rPr lang="en-US" sz="1125" dirty="0">
                <a:solidFill>
                  <a:srgbClr val="2B2B35"/>
                </a:solidFill>
                <a:latin typeface="Assistant" pitchFamily="34" charset="0"/>
                <a:ea typeface="Assistant" pitchFamily="34" charset="-122"/>
                <a:cs typeface="Assistant" pitchFamily="34" charset="-120"/>
              </a:rPr>
              <a:t>Practiced three times a day.</a:t>
            </a:r>
            <a:endParaRPr lang="en-US" sz="1125" dirty="0"/>
          </a:p>
          <a:p>
            <a:pPr marL="342900" indent="-342900" algn="l">
              <a:lnSpc>
                <a:spcPct val="86166"/>
              </a:lnSpc>
              <a:buSzPct val="100000"/>
              <a:buChar char="•"/>
            </a:pPr>
            <a:r>
              <a:rPr lang="en-US" sz="1125" dirty="0">
                <a:solidFill>
                  <a:srgbClr val="2B2B35"/>
                </a:solidFill>
                <a:latin typeface="Assistant" pitchFamily="34" charset="0"/>
                <a:ea typeface="Assistant" pitchFamily="34" charset="-122"/>
                <a:cs typeface="Assistant" pitchFamily="34" charset="-120"/>
              </a:rPr>
              <a:t>Helps calm the mind and improve focus.</a:t>
            </a:r>
            <a:endParaRPr lang="en-US" sz="1125" dirty="0"/>
          </a:p>
        </p:txBody>
      </p:sp>
      <p:sp>
        <p:nvSpPr>
          <p:cNvPr id="24" name="Text 5"/>
          <p:cNvSpPr/>
          <p:nvPr/>
        </p:nvSpPr>
        <p:spPr>
          <a:xfrm>
            <a:off x="878457" y="1523314"/>
            <a:ext cx="3200400" cy="190500"/>
          </a:xfrm>
          <a:prstGeom prst="rect">
            <a:avLst/>
          </a:prstGeom>
          <a:noFill/>
          <a:ln/>
        </p:spPr>
        <p:txBody>
          <a:bodyPr wrap="square" lIns="0" tIns="0" rIns="0" bIns="0" rtlCol="0" anchor="ctr"/>
          <a:lstStyle/>
          <a:p>
            <a:pPr marL="0" indent="0" algn="l">
              <a:lnSpc>
                <a:spcPct val="66563"/>
              </a:lnSpc>
              <a:buNone/>
            </a:pPr>
            <a:r>
              <a:rPr lang="en-US" sz="1500" b="1" dirty="0">
                <a:solidFill>
                  <a:srgbClr val="2B2B35"/>
                </a:solidFill>
                <a:latin typeface="Dancing Script" pitchFamily="34" charset="0"/>
                <a:ea typeface="Dancing Script" pitchFamily="34" charset="-122"/>
                <a:cs typeface="Dancing Script" pitchFamily="34" charset="-120"/>
              </a:rPr>
              <a:t>A Core Practice for Focus and Calm</a:t>
            </a:r>
            <a:endParaRPr lang="en-US" sz="1500" dirty="0"/>
          </a:p>
        </p:txBody>
      </p:sp>
      <p:pic>
        <p:nvPicPr>
          <p:cNvPr id="25" name="Image 17" descr="preencoded.png"/>
          <p:cNvPicPr>
            <a:picLocks noChangeAspect="1"/>
          </p:cNvPicPr>
          <p:nvPr/>
        </p:nvPicPr>
        <p:blipFill>
          <a:blip r:embed="rId20"/>
          <a:stretch>
            <a:fillRect/>
          </a:stretch>
        </p:blipFill>
        <p:spPr>
          <a:xfrm>
            <a:off x="5205155" y="2044503"/>
            <a:ext cx="2590800" cy="2124075"/>
          </a:xfrm>
          <a:prstGeom prst="rect">
            <a:avLst/>
          </a:prstGeom>
        </p:spPr>
      </p:pic>
      <p:pic>
        <p:nvPicPr>
          <p:cNvPr id="26" name="Image 18" descr="preencoded.png"/>
          <p:cNvPicPr>
            <a:picLocks noChangeAspect="1"/>
          </p:cNvPicPr>
          <p:nvPr/>
        </p:nvPicPr>
        <p:blipFill>
          <a:blip r:embed="rId21"/>
          <a:stretch>
            <a:fillRect/>
          </a:stretch>
        </p:blipFill>
        <p:spPr>
          <a:xfrm>
            <a:off x="388590" y="4580925"/>
            <a:ext cx="1162050" cy="590550"/>
          </a:xfrm>
          <a:prstGeom prst="rect">
            <a:avLst/>
          </a:prstGeom>
        </p:spPr>
      </p:pic>
      <p:sp>
        <p:nvSpPr>
          <p:cNvPr id="27" name="Text 6"/>
          <p:cNvSpPr/>
          <p:nvPr/>
        </p:nvSpPr>
        <p:spPr>
          <a:xfrm>
            <a:off x="9448800" y="5200650"/>
            <a:ext cx="304800" cy="285750"/>
          </a:xfrm>
          <a:prstGeom prst="rect">
            <a:avLst/>
          </a:prstGeom>
          <a:noFill/>
          <a:ln/>
        </p:spPr>
        <p:txBody>
          <a:bodyPr wrap="square" lIns="0" tIns="0" rIns="0" bIns="0" rtlCol="0" anchor="ctr"/>
          <a:lstStyle/>
          <a:p>
            <a:pPr marL="0" indent="0" algn="ctr">
              <a:buNone/>
            </a:pPr>
            <a:r>
              <a:rPr lang="en-US" sz="1500" u="none" dirty="0">
                <a:solidFill>
                  <a:srgbClr val="000000"/>
                </a:solidFill>
                <a:uFill>
                  <a:solidFill>
                    <a:srgbClr val="000000"/>
                  </a:solidFill>
                </a:uFill>
                <a:latin typeface="Inter" pitchFamily="34" charset="0"/>
                <a:ea typeface="Inter" pitchFamily="34" charset="-122"/>
                <a:cs typeface="Inter" pitchFamily="34" charset="-120"/>
              </a:rPr>
              <a:t>3</a:t>
            </a:r>
            <a:endParaRPr lang="en-US" sz="15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0" descr="preencoded.png"/>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Lst>
          </a:blip>
          <a:stretch>
            <a:fillRect/>
          </a:stretch>
        </p:blipFill>
        <p:spPr>
          <a:xfrm>
            <a:off x="0" y="0"/>
            <a:ext cx="9753600" cy="5486400"/>
          </a:xfrm>
          <a:prstGeom prst="rect">
            <a:avLst/>
          </a:prstGeom>
        </p:spPr>
      </p:pic>
      <p:graphicFrame>
        <p:nvGraphicFramePr>
          <p:cNvPr id="6" name="Diagram 5"/>
          <p:cNvGraphicFramePr/>
          <p:nvPr>
            <p:extLst>
              <p:ext uri="{D42A27DB-BD31-4B8C-83A1-F6EECF244321}">
                <p14:modId xmlns:p14="http://schemas.microsoft.com/office/powerpoint/2010/main" val="1862157105"/>
              </p:ext>
            </p:extLst>
          </p:nvPr>
        </p:nvGraphicFramePr>
        <p:xfrm>
          <a:off x="223630" y="218661"/>
          <a:ext cx="9139031" cy="504907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4294939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6768" t="3159" r="4253" b="4996"/>
          <a:stretch/>
        </p:blipFill>
        <p:spPr>
          <a:xfrm>
            <a:off x="290134" y="0"/>
            <a:ext cx="5198166" cy="5357190"/>
          </a:xfrm>
          <a:prstGeom prst="rect">
            <a:avLst/>
          </a:prstGeom>
        </p:spPr>
      </p:pic>
      <p:pic>
        <p:nvPicPr>
          <p:cNvPr id="4" name="Picture 3"/>
          <p:cNvPicPr>
            <a:picLocks noChangeAspect="1"/>
          </p:cNvPicPr>
          <p:nvPr/>
        </p:nvPicPr>
        <p:blipFill>
          <a:blip r:embed="rId3"/>
          <a:stretch>
            <a:fillRect/>
          </a:stretch>
        </p:blipFill>
        <p:spPr>
          <a:xfrm>
            <a:off x="5963478" y="906325"/>
            <a:ext cx="3525907" cy="3755128"/>
          </a:xfrm>
          <a:prstGeom prst="rect">
            <a:avLst/>
          </a:prstGeom>
        </p:spPr>
      </p:pic>
    </p:spTree>
    <p:extLst>
      <p:ext uri="{BB962C8B-B14F-4D97-AF65-F5344CB8AC3E}">
        <p14:creationId xmlns:p14="http://schemas.microsoft.com/office/powerpoint/2010/main" val="19521094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t="24083" r="2444"/>
          <a:stretch/>
        </p:blipFill>
        <p:spPr>
          <a:xfrm>
            <a:off x="209898" y="164385"/>
            <a:ext cx="9388495" cy="5116532"/>
          </a:xfrm>
          <a:prstGeom prst="rect">
            <a:avLst/>
          </a:prstGeom>
        </p:spPr>
      </p:pic>
    </p:spTree>
    <p:extLst>
      <p:ext uri="{BB962C8B-B14F-4D97-AF65-F5344CB8AC3E}">
        <p14:creationId xmlns:p14="http://schemas.microsoft.com/office/powerpoint/2010/main" val="21237394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2"/>
          <a:stretch>
            <a:fillRect/>
          </a:stretch>
        </p:blipFill>
        <p:spPr>
          <a:xfrm>
            <a:off x="0" y="0"/>
            <a:ext cx="9753600" cy="5486400"/>
          </a:xfrm>
          <a:prstGeom prst="rect">
            <a:avLst/>
          </a:prstGeom>
        </p:spPr>
      </p:pic>
      <p:graphicFrame>
        <p:nvGraphicFramePr>
          <p:cNvPr id="5" name="Diagram 4"/>
          <p:cNvGraphicFramePr/>
          <p:nvPr>
            <p:extLst>
              <p:ext uri="{D42A27DB-BD31-4B8C-83A1-F6EECF244321}">
                <p14:modId xmlns:p14="http://schemas.microsoft.com/office/powerpoint/2010/main" val="2118418200"/>
              </p:ext>
            </p:extLst>
          </p:nvPr>
        </p:nvGraphicFramePr>
        <p:xfrm>
          <a:off x="1868556" y="1229932"/>
          <a:ext cx="6410739" cy="23083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p:cNvPicPr>
            <a:picLocks noChangeAspect="1"/>
          </p:cNvPicPr>
          <p:nvPr/>
        </p:nvPicPr>
        <p:blipFill>
          <a:blip r:embed="rId8"/>
          <a:stretch>
            <a:fillRect/>
          </a:stretch>
        </p:blipFill>
        <p:spPr>
          <a:xfrm>
            <a:off x="0" y="2743200"/>
            <a:ext cx="2857500" cy="2505075"/>
          </a:xfrm>
          <a:prstGeom prst="rect">
            <a:avLst/>
          </a:prstGeom>
        </p:spPr>
      </p:pic>
    </p:spTree>
    <p:extLst>
      <p:ext uri="{BB962C8B-B14F-4D97-AF65-F5344CB8AC3E}">
        <p14:creationId xmlns:p14="http://schemas.microsoft.com/office/powerpoint/2010/main" val="21714391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2"/>
          <a:stretch>
            <a:fillRect/>
          </a:stretch>
        </p:blipFill>
        <p:spPr>
          <a:xfrm>
            <a:off x="0" y="0"/>
            <a:ext cx="9753600" cy="5486400"/>
          </a:xfrm>
          <a:prstGeom prst="rect">
            <a:avLst/>
          </a:prstGeom>
        </p:spPr>
      </p:pic>
      <p:graphicFrame>
        <p:nvGraphicFramePr>
          <p:cNvPr id="4" name="Diagram 3"/>
          <p:cNvGraphicFramePr/>
          <p:nvPr>
            <p:extLst>
              <p:ext uri="{D42A27DB-BD31-4B8C-83A1-F6EECF244321}">
                <p14:modId xmlns:p14="http://schemas.microsoft.com/office/powerpoint/2010/main" val="3320582124"/>
              </p:ext>
            </p:extLst>
          </p:nvPr>
        </p:nvGraphicFramePr>
        <p:xfrm>
          <a:off x="2289313" y="1397602"/>
          <a:ext cx="4876800" cy="19389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p:cNvPicPr>
            <a:picLocks noChangeAspect="1"/>
          </p:cNvPicPr>
          <p:nvPr/>
        </p:nvPicPr>
        <p:blipFill>
          <a:blip r:embed="rId8"/>
          <a:stretch>
            <a:fillRect/>
          </a:stretch>
        </p:blipFill>
        <p:spPr>
          <a:xfrm>
            <a:off x="190177" y="2474337"/>
            <a:ext cx="2853175" cy="2505673"/>
          </a:xfrm>
          <a:prstGeom prst="rect">
            <a:avLst/>
          </a:prstGeom>
        </p:spPr>
      </p:pic>
    </p:spTree>
    <p:extLst>
      <p:ext uri="{BB962C8B-B14F-4D97-AF65-F5344CB8AC3E}">
        <p14:creationId xmlns:p14="http://schemas.microsoft.com/office/powerpoint/2010/main" val="16147146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2"/>
          <a:stretch>
            <a:fillRect/>
          </a:stretch>
        </p:blipFill>
        <p:spPr>
          <a:xfrm>
            <a:off x="0" y="0"/>
            <a:ext cx="9753600" cy="5486400"/>
          </a:xfrm>
          <a:prstGeom prst="rect">
            <a:avLst/>
          </a:prstGeom>
        </p:spPr>
      </p:pic>
      <p:graphicFrame>
        <p:nvGraphicFramePr>
          <p:cNvPr id="4" name="Diagram 3"/>
          <p:cNvGraphicFramePr/>
          <p:nvPr>
            <p:extLst>
              <p:ext uri="{D42A27DB-BD31-4B8C-83A1-F6EECF244321}">
                <p14:modId xmlns:p14="http://schemas.microsoft.com/office/powerpoint/2010/main" val="2052409389"/>
              </p:ext>
            </p:extLst>
          </p:nvPr>
        </p:nvGraphicFramePr>
        <p:xfrm>
          <a:off x="2358887" y="1685187"/>
          <a:ext cx="4876800" cy="19389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p:cNvPicPr>
            <a:picLocks noChangeAspect="1"/>
          </p:cNvPicPr>
          <p:nvPr/>
        </p:nvPicPr>
        <p:blipFill>
          <a:blip r:embed="rId8"/>
          <a:stretch>
            <a:fillRect/>
          </a:stretch>
        </p:blipFill>
        <p:spPr>
          <a:xfrm>
            <a:off x="156746" y="2371641"/>
            <a:ext cx="2857500" cy="2505075"/>
          </a:xfrm>
          <a:prstGeom prst="rect">
            <a:avLst/>
          </a:prstGeom>
        </p:spPr>
      </p:pic>
    </p:spTree>
    <p:extLst>
      <p:ext uri="{BB962C8B-B14F-4D97-AF65-F5344CB8AC3E}">
        <p14:creationId xmlns:p14="http://schemas.microsoft.com/office/powerpoint/2010/main" val="26549783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2"/>
          <a:stretch>
            <a:fillRect/>
          </a:stretch>
        </p:blipFill>
        <p:spPr>
          <a:xfrm>
            <a:off x="0" y="0"/>
            <a:ext cx="9753600" cy="5486400"/>
          </a:xfrm>
          <a:prstGeom prst="rect">
            <a:avLst/>
          </a:prstGeom>
        </p:spPr>
      </p:pic>
      <p:graphicFrame>
        <p:nvGraphicFramePr>
          <p:cNvPr id="4" name="Diagram 3"/>
          <p:cNvGraphicFramePr/>
          <p:nvPr>
            <p:extLst>
              <p:ext uri="{D42A27DB-BD31-4B8C-83A1-F6EECF244321}">
                <p14:modId xmlns:p14="http://schemas.microsoft.com/office/powerpoint/2010/main" val="2460636069"/>
              </p:ext>
            </p:extLst>
          </p:nvPr>
        </p:nvGraphicFramePr>
        <p:xfrm>
          <a:off x="2269434" y="1656019"/>
          <a:ext cx="4876800" cy="23083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p:cNvPicPr>
            <a:picLocks noChangeAspect="1"/>
          </p:cNvPicPr>
          <p:nvPr/>
        </p:nvPicPr>
        <p:blipFill>
          <a:blip r:embed="rId8"/>
          <a:stretch>
            <a:fillRect/>
          </a:stretch>
        </p:blipFill>
        <p:spPr>
          <a:xfrm>
            <a:off x="133183" y="2711805"/>
            <a:ext cx="2857500" cy="2505075"/>
          </a:xfrm>
          <a:prstGeom prst="rect">
            <a:avLst/>
          </a:prstGeom>
        </p:spPr>
      </p:pic>
    </p:spTree>
    <p:extLst>
      <p:ext uri="{BB962C8B-B14F-4D97-AF65-F5344CB8AC3E}">
        <p14:creationId xmlns:p14="http://schemas.microsoft.com/office/powerpoint/2010/main" val="16408256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2"/>
          <a:stretch>
            <a:fillRect/>
          </a:stretch>
        </p:blipFill>
        <p:spPr>
          <a:xfrm>
            <a:off x="0" y="0"/>
            <a:ext cx="9753600" cy="5486400"/>
          </a:xfrm>
          <a:prstGeom prst="rect">
            <a:avLst/>
          </a:prstGeom>
        </p:spPr>
      </p:pic>
      <p:graphicFrame>
        <p:nvGraphicFramePr>
          <p:cNvPr id="4" name="Diagram 3"/>
          <p:cNvGraphicFramePr/>
          <p:nvPr/>
        </p:nvGraphicFramePr>
        <p:xfrm>
          <a:off x="2229678" y="1785227"/>
          <a:ext cx="4876800" cy="19389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p:cNvPicPr>
            <a:picLocks noChangeAspect="1"/>
          </p:cNvPicPr>
          <p:nvPr/>
        </p:nvPicPr>
        <p:blipFill>
          <a:blip r:embed="rId8"/>
          <a:stretch>
            <a:fillRect/>
          </a:stretch>
        </p:blipFill>
        <p:spPr>
          <a:xfrm>
            <a:off x="0" y="2471382"/>
            <a:ext cx="2853175" cy="2505673"/>
          </a:xfrm>
          <a:prstGeom prst="rect">
            <a:avLst/>
          </a:prstGeom>
        </p:spPr>
      </p:pic>
    </p:spTree>
    <p:extLst>
      <p:ext uri="{BB962C8B-B14F-4D97-AF65-F5344CB8AC3E}">
        <p14:creationId xmlns:p14="http://schemas.microsoft.com/office/powerpoint/2010/main" val="13102071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8136" y="611761"/>
            <a:ext cx="8598316" cy="923330"/>
          </a:xfrm>
          <a:prstGeom prst="rect">
            <a:avLst/>
          </a:prstGeom>
          <a:noFill/>
        </p:spPr>
        <p:txBody>
          <a:bodyPr wrap="none" lIns="91440" tIns="45720" rIns="91440" bIns="45720">
            <a:spAutoFit/>
          </a:bodyPr>
          <a:lstStyle/>
          <a:p>
            <a:pPr algn="ctr"/>
            <a:r>
              <a:rPr lang="en-US" sz="5400" b="1" cap="none" spc="0" dirty="0" smtClean="0">
                <a:ln w="0"/>
                <a:solidFill>
                  <a:schemeClr val="accent6">
                    <a:lumMod val="75000"/>
                  </a:schemeClr>
                </a:solidFill>
                <a:effectLst>
                  <a:outerShdw blurRad="38100" dist="19050" dir="2700000" algn="tl" rotWithShape="0">
                    <a:schemeClr val="dk1">
                      <a:alpha val="40000"/>
                    </a:schemeClr>
                  </a:outerShdw>
                </a:effectLst>
              </a:rPr>
              <a:t>Consider the following Points</a:t>
            </a:r>
            <a:endParaRPr lang="en-US" sz="5400" b="1" cap="none" spc="0" dirty="0">
              <a:ln w="0"/>
              <a:solidFill>
                <a:schemeClr val="accent6">
                  <a:lumMod val="75000"/>
                </a:schemeClr>
              </a:solidFill>
              <a:effectLst>
                <a:outerShdw blurRad="38100" dist="19050" dir="2700000" algn="tl" rotWithShape="0">
                  <a:schemeClr val="dk1">
                    <a:alpha val="40000"/>
                  </a:schemeClr>
                </a:outerShdw>
              </a:effectLst>
            </a:endParaRPr>
          </a:p>
        </p:txBody>
      </p:sp>
      <p:pic>
        <p:nvPicPr>
          <p:cNvPr id="3" name="Picture 2"/>
          <p:cNvPicPr>
            <a:picLocks noChangeAspect="1"/>
          </p:cNvPicPr>
          <p:nvPr/>
        </p:nvPicPr>
        <p:blipFill>
          <a:blip r:embed="rId2"/>
          <a:stretch>
            <a:fillRect/>
          </a:stretch>
        </p:blipFill>
        <p:spPr>
          <a:xfrm>
            <a:off x="2925691" y="1535091"/>
            <a:ext cx="3862735" cy="3862735"/>
          </a:xfrm>
          <a:prstGeom prst="rect">
            <a:avLst/>
          </a:prstGeom>
        </p:spPr>
      </p:pic>
    </p:spTree>
    <p:extLst>
      <p:ext uri="{BB962C8B-B14F-4D97-AF65-F5344CB8AC3E}">
        <p14:creationId xmlns:p14="http://schemas.microsoft.com/office/powerpoint/2010/main" val="2780514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571386045"/>
              </p:ext>
            </p:extLst>
          </p:nvPr>
        </p:nvGraphicFramePr>
        <p:xfrm>
          <a:off x="1245705" y="290254"/>
          <a:ext cx="7093226" cy="45243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886891" y="2252833"/>
            <a:ext cx="7643191" cy="295192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388731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818772425"/>
              </p:ext>
            </p:extLst>
          </p:nvPr>
        </p:nvGraphicFramePr>
        <p:xfrm>
          <a:off x="1434548" y="578489"/>
          <a:ext cx="6914322" cy="41549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1310309" y="2427380"/>
            <a:ext cx="7162800" cy="295192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093530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2991951964"/>
              </p:ext>
            </p:extLst>
          </p:nvPr>
        </p:nvGraphicFramePr>
        <p:xfrm>
          <a:off x="506895" y="162342"/>
          <a:ext cx="9094304" cy="48936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12134785" y="2087216"/>
            <a:ext cx="9114182" cy="3061253"/>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5" name="Rectangle 4"/>
          <p:cNvSpPr/>
          <p:nvPr/>
        </p:nvSpPr>
        <p:spPr>
          <a:xfrm>
            <a:off x="332234" y="2122952"/>
            <a:ext cx="9094304" cy="2989780"/>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218928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1767229436"/>
              </p:ext>
            </p:extLst>
          </p:nvPr>
        </p:nvGraphicFramePr>
        <p:xfrm>
          <a:off x="897835" y="210741"/>
          <a:ext cx="7182678" cy="48936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667578" y="2152466"/>
            <a:ext cx="7643191" cy="295192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974647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1597" y="1513588"/>
            <a:ext cx="7872733" cy="1754326"/>
          </a:xfrm>
          <a:prstGeom prst="rect">
            <a:avLst/>
          </a:prstGeom>
          <a:noFill/>
        </p:spPr>
        <p:txBody>
          <a:bodyPr wrap="none" lIns="91440" tIns="45720" rIns="91440" bIns="45720">
            <a:spAutoFit/>
          </a:bodyPr>
          <a:lstStyle/>
          <a:p>
            <a:pPr algn="ctr"/>
            <a:r>
              <a:rPr lang="en-US" sz="5400" b="1" dirty="0" smtClean="0">
                <a:ln w="0"/>
                <a:solidFill>
                  <a:schemeClr val="accent6">
                    <a:lumMod val="75000"/>
                  </a:schemeClr>
                </a:solidFill>
                <a:effectLst>
                  <a:outerShdw blurRad="38100" dist="19050" dir="2700000" algn="tl" rotWithShape="0">
                    <a:schemeClr val="dk1">
                      <a:alpha val="40000"/>
                    </a:schemeClr>
                  </a:outerShdw>
                </a:effectLst>
              </a:rPr>
              <a:t>How might you implement</a:t>
            </a:r>
          </a:p>
          <a:p>
            <a:pPr algn="ctr"/>
            <a:r>
              <a:rPr lang="en-US" sz="5400" b="1" dirty="0">
                <a:ln w="0"/>
                <a:solidFill>
                  <a:schemeClr val="accent6">
                    <a:lumMod val="75000"/>
                  </a:schemeClr>
                </a:solidFill>
                <a:effectLst>
                  <a:outerShdw blurRad="38100" dist="19050" dir="2700000" algn="tl" rotWithShape="0">
                    <a:schemeClr val="dk1">
                      <a:alpha val="40000"/>
                    </a:schemeClr>
                  </a:outerShdw>
                </a:effectLst>
              </a:rPr>
              <a:t>c</a:t>
            </a:r>
            <a:r>
              <a:rPr lang="en-US" sz="5400" b="1" cap="none" spc="0" dirty="0" smtClean="0">
                <a:ln w="0"/>
                <a:solidFill>
                  <a:schemeClr val="accent6">
                    <a:lumMod val="75000"/>
                  </a:schemeClr>
                </a:solidFill>
                <a:effectLst>
                  <a:outerShdw blurRad="38100" dist="19050" dir="2700000" algn="tl" rotWithShape="0">
                    <a:schemeClr val="dk1">
                      <a:alpha val="40000"/>
                    </a:schemeClr>
                  </a:outerShdw>
                </a:effectLst>
              </a:rPr>
              <a:t>ore concepts daily?</a:t>
            </a:r>
            <a:endParaRPr lang="en-US" sz="5400" b="1" cap="none" spc="0" dirty="0">
              <a:ln w="0"/>
              <a:solidFill>
                <a:schemeClr val="accent6">
                  <a:lumMod val="75000"/>
                </a:schemeClr>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7184049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749287" y="498820"/>
            <a:ext cx="6333711" cy="4674279"/>
          </a:xfrm>
          <a:prstGeom prst="rect">
            <a:avLst/>
          </a:prstGeom>
        </p:spPr>
      </p:pic>
    </p:spTree>
    <p:extLst>
      <p:ext uri="{BB962C8B-B14F-4D97-AF65-F5344CB8AC3E}">
        <p14:creationId xmlns:p14="http://schemas.microsoft.com/office/powerpoint/2010/main" val="17390328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47800" y="171450"/>
            <a:ext cx="6858000" cy="5143500"/>
          </a:xfrm>
          <a:prstGeom prst="rect">
            <a:avLst/>
          </a:prstGeom>
        </p:spPr>
      </p:pic>
      <p:pic>
        <p:nvPicPr>
          <p:cNvPr id="3" name="Picture 2"/>
          <p:cNvPicPr>
            <a:picLocks noChangeAspect="1"/>
          </p:cNvPicPr>
          <p:nvPr/>
        </p:nvPicPr>
        <p:blipFill>
          <a:blip r:embed="rId3"/>
          <a:stretch>
            <a:fillRect/>
          </a:stretch>
        </p:blipFill>
        <p:spPr>
          <a:xfrm>
            <a:off x="5963478" y="82778"/>
            <a:ext cx="2446121" cy="2442263"/>
          </a:xfrm>
          <a:prstGeom prst="rect">
            <a:avLst/>
          </a:prstGeom>
        </p:spPr>
      </p:pic>
    </p:spTree>
    <p:extLst>
      <p:ext uri="{BB962C8B-B14F-4D97-AF65-F5344CB8AC3E}">
        <p14:creationId xmlns:p14="http://schemas.microsoft.com/office/powerpoint/2010/main" val="13334302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5835" t="33512" r="5542" b="20110"/>
          <a:stretch/>
        </p:blipFill>
        <p:spPr>
          <a:xfrm>
            <a:off x="337930" y="904461"/>
            <a:ext cx="8905460" cy="4164496"/>
          </a:xfrm>
          <a:prstGeom prst="rect">
            <a:avLst/>
          </a:prstGeom>
        </p:spPr>
      </p:pic>
      <p:sp>
        <p:nvSpPr>
          <p:cNvPr id="6" name="Rectangle 5"/>
          <p:cNvSpPr/>
          <p:nvPr/>
        </p:nvSpPr>
        <p:spPr>
          <a:xfrm>
            <a:off x="337930" y="502430"/>
            <a:ext cx="2826850" cy="253916"/>
          </a:xfrm>
          <a:prstGeom prst="rect">
            <a:avLst/>
          </a:prstGeom>
          <a:noFill/>
        </p:spPr>
        <p:txBody>
          <a:bodyPr wrap="square" lIns="91440" tIns="45720" rIns="91440" bIns="45720">
            <a:spAutoFit/>
          </a:bodyPr>
          <a:lstStyle/>
          <a:p>
            <a:pPr algn="ctr"/>
            <a:r>
              <a:rPr lang="en-US" sz="1050" dirty="0" smtClean="0">
                <a:ln w="0"/>
                <a:effectLst>
                  <a:outerShdw blurRad="38100" dist="19050" dir="2700000" algn="tl" rotWithShape="0">
                    <a:schemeClr val="dk1">
                      <a:alpha val="40000"/>
                    </a:schemeClr>
                  </a:outerShdw>
                </a:effectLst>
              </a:rPr>
              <a:t>Mind Up Item</a:t>
            </a:r>
            <a:endParaRPr lang="en-US" sz="1050" b="0" cap="none" spc="0" dirty="0">
              <a:ln w="0"/>
              <a:solidFill>
                <a:schemeClr val="tx1"/>
              </a:solidFill>
              <a:effectLst>
                <a:outerShdw blurRad="38100" dist="19050" dir="2700000" algn="tl" rotWithShape="0">
                  <a:schemeClr val="dk1">
                    <a:alpha val="40000"/>
                  </a:schemeClr>
                </a:outerShdw>
              </a:effectLst>
            </a:endParaRPr>
          </a:p>
        </p:txBody>
      </p:sp>
      <p:sp>
        <p:nvSpPr>
          <p:cNvPr id="7" name="Rectangle 6"/>
          <p:cNvSpPr/>
          <p:nvPr/>
        </p:nvSpPr>
        <p:spPr>
          <a:xfrm>
            <a:off x="5524701" y="494471"/>
            <a:ext cx="2826850" cy="253916"/>
          </a:xfrm>
          <a:prstGeom prst="rect">
            <a:avLst/>
          </a:prstGeom>
          <a:noFill/>
        </p:spPr>
        <p:txBody>
          <a:bodyPr wrap="square" lIns="91440" tIns="45720" rIns="91440" bIns="45720">
            <a:spAutoFit/>
          </a:bodyPr>
          <a:lstStyle/>
          <a:p>
            <a:pPr algn="ctr"/>
            <a:r>
              <a:rPr lang="en-US" sz="1050" dirty="0" smtClean="0">
                <a:ln w="0"/>
                <a:effectLst>
                  <a:outerShdw blurRad="38100" dist="19050" dir="2700000" algn="tl" rotWithShape="0">
                    <a:schemeClr val="dk1">
                      <a:alpha val="40000"/>
                    </a:schemeClr>
                  </a:outerShdw>
                </a:effectLst>
              </a:rPr>
              <a:t>Who will Lead</a:t>
            </a:r>
            <a:endParaRPr lang="en-US" sz="1050" b="0" cap="none" spc="0" dirty="0">
              <a:ln w="0"/>
              <a:solidFill>
                <a:schemeClr val="tx1"/>
              </a:solidFill>
              <a:effectLst>
                <a:outerShdw blurRad="38100" dist="19050" dir="2700000" algn="tl" rotWithShape="0">
                  <a:schemeClr val="dk1">
                    <a:alpha val="40000"/>
                  </a:schemeClr>
                </a:outerShdw>
              </a:effectLst>
            </a:endParaRPr>
          </a:p>
        </p:txBody>
      </p:sp>
      <p:sp>
        <p:nvSpPr>
          <p:cNvPr id="8" name="Rectangle 7"/>
          <p:cNvSpPr/>
          <p:nvPr/>
        </p:nvSpPr>
        <p:spPr>
          <a:xfrm>
            <a:off x="3809999" y="495714"/>
            <a:ext cx="2826850" cy="253916"/>
          </a:xfrm>
          <a:prstGeom prst="rect">
            <a:avLst/>
          </a:prstGeom>
          <a:noFill/>
        </p:spPr>
        <p:txBody>
          <a:bodyPr wrap="square" lIns="91440" tIns="45720" rIns="91440" bIns="45720">
            <a:spAutoFit/>
          </a:bodyPr>
          <a:lstStyle/>
          <a:p>
            <a:pPr algn="ctr"/>
            <a:r>
              <a:rPr lang="en-US" sz="1050" dirty="0" smtClean="0">
                <a:ln w="0"/>
                <a:effectLst>
                  <a:outerShdw blurRad="38100" dist="19050" dir="2700000" algn="tl" rotWithShape="0">
                    <a:schemeClr val="dk1">
                      <a:alpha val="40000"/>
                    </a:schemeClr>
                  </a:outerShdw>
                </a:effectLst>
              </a:rPr>
              <a:t>Activity</a:t>
            </a:r>
            <a:endParaRPr lang="en-US" sz="1050" b="0" cap="none" spc="0" dirty="0">
              <a:ln w="0"/>
              <a:solidFill>
                <a:schemeClr val="tx1"/>
              </a:solidFill>
              <a:effectLst>
                <a:outerShdw blurRad="38100" dist="19050" dir="2700000" algn="tl" rotWithShape="0">
                  <a:schemeClr val="dk1">
                    <a:alpha val="40000"/>
                  </a:schemeClr>
                </a:outerShdw>
              </a:effectLst>
            </a:endParaRPr>
          </a:p>
        </p:txBody>
      </p:sp>
      <p:sp>
        <p:nvSpPr>
          <p:cNvPr id="9" name="Rectangle 8"/>
          <p:cNvSpPr/>
          <p:nvPr/>
        </p:nvSpPr>
        <p:spPr>
          <a:xfrm>
            <a:off x="1840500" y="495714"/>
            <a:ext cx="2826850" cy="253916"/>
          </a:xfrm>
          <a:prstGeom prst="rect">
            <a:avLst/>
          </a:prstGeom>
          <a:noFill/>
        </p:spPr>
        <p:txBody>
          <a:bodyPr wrap="square" lIns="91440" tIns="45720" rIns="91440" bIns="45720">
            <a:spAutoFit/>
          </a:bodyPr>
          <a:lstStyle/>
          <a:p>
            <a:pPr algn="ctr"/>
            <a:r>
              <a:rPr lang="en-US" sz="1050" dirty="0" smtClean="0">
                <a:ln w="0"/>
                <a:effectLst>
                  <a:outerShdw blurRad="38100" dist="19050" dir="2700000" algn="tl" rotWithShape="0">
                    <a:schemeClr val="dk1">
                      <a:alpha val="40000"/>
                    </a:schemeClr>
                  </a:outerShdw>
                </a:effectLst>
              </a:rPr>
              <a:t>Focus</a:t>
            </a:r>
            <a:endParaRPr lang="en-US" sz="1050" b="0" cap="none" spc="0"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a:off x="6926750" y="493228"/>
            <a:ext cx="2826850" cy="253916"/>
          </a:xfrm>
          <a:prstGeom prst="rect">
            <a:avLst/>
          </a:prstGeom>
          <a:noFill/>
        </p:spPr>
        <p:txBody>
          <a:bodyPr wrap="square" lIns="91440" tIns="45720" rIns="91440" bIns="45720">
            <a:spAutoFit/>
          </a:bodyPr>
          <a:lstStyle/>
          <a:p>
            <a:pPr algn="ctr"/>
            <a:r>
              <a:rPr lang="en-US" sz="1050" dirty="0" smtClean="0">
                <a:ln w="0"/>
                <a:effectLst>
                  <a:outerShdw blurRad="38100" dist="19050" dir="2700000" algn="tl" rotWithShape="0">
                    <a:schemeClr val="dk1">
                      <a:alpha val="40000"/>
                    </a:schemeClr>
                  </a:outerShdw>
                </a:effectLst>
              </a:rPr>
              <a:t>When </a:t>
            </a:r>
            <a:endParaRPr lang="en-US" sz="105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7604717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37322" y="248478"/>
            <a:ext cx="9223513" cy="6695872"/>
          </a:xfrm>
          <a:prstGeom prst="rect">
            <a:avLst/>
          </a:prstGeom>
        </p:spPr>
        <p:txBody>
          <a:bodyPr wrap="square" numCol="2">
            <a:spAutoFit/>
          </a:bodyPr>
          <a:lstStyle/>
          <a:p>
            <a:r>
              <a:rPr lang="en-GB" dirty="0" smtClean="0">
                <a:solidFill>
                  <a:srgbClr val="333333"/>
                </a:solidFill>
                <a:latin typeface="robotoregular"/>
              </a:rPr>
              <a:t>Here's an example of a </a:t>
            </a:r>
            <a:r>
              <a:rPr lang="en-GB" dirty="0">
                <a:solidFill>
                  <a:srgbClr val="333333"/>
                </a:solidFill>
                <a:latin typeface="robotoregular"/>
              </a:rPr>
              <a:t>20-word word bank based on the </a:t>
            </a:r>
            <a:endParaRPr lang="en-GB" dirty="0" smtClean="0">
              <a:solidFill>
                <a:srgbClr val="333333"/>
              </a:solidFill>
              <a:latin typeface="robotoregular"/>
            </a:endParaRPr>
          </a:p>
          <a:p>
            <a:r>
              <a:rPr lang="en-GB" dirty="0" smtClean="0">
                <a:solidFill>
                  <a:srgbClr val="333333"/>
                </a:solidFill>
                <a:latin typeface="robotoregular"/>
              </a:rPr>
              <a:t>Mind Up curriculum, you can develop your own to utilise language embed concepts:</a:t>
            </a:r>
            <a:r>
              <a:rPr lang="en-GB" dirty="0"/>
              <a:t/>
            </a:r>
            <a:br>
              <a:rPr lang="en-GB" dirty="0"/>
            </a:br>
            <a:r>
              <a:rPr lang="en-GB" dirty="0"/>
              <a:t/>
            </a:r>
            <a:br>
              <a:rPr lang="en-GB" dirty="0"/>
            </a:br>
            <a:r>
              <a:rPr lang="en-GB" dirty="0">
                <a:solidFill>
                  <a:srgbClr val="333333"/>
                </a:solidFill>
                <a:latin typeface="robotoregular"/>
              </a:rPr>
              <a:t>1. Mindfulness </a:t>
            </a:r>
            <a:r>
              <a:rPr lang="en-GB" dirty="0"/>
              <a:t/>
            </a:r>
            <a:br>
              <a:rPr lang="en-GB" dirty="0"/>
            </a:br>
            <a:r>
              <a:rPr lang="en-GB" dirty="0">
                <a:solidFill>
                  <a:srgbClr val="333333"/>
                </a:solidFill>
                <a:latin typeface="robotoregular"/>
              </a:rPr>
              <a:t>2. Awareness </a:t>
            </a:r>
            <a:r>
              <a:rPr lang="en-GB" dirty="0"/>
              <a:t/>
            </a:r>
            <a:br>
              <a:rPr lang="en-GB" dirty="0"/>
            </a:br>
            <a:r>
              <a:rPr lang="en-GB" dirty="0">
                <a:solidFill>
                  <a:srgbClr val="333333"/>
                </a:solidFill>
                <a:latin typeface="robotoregular"/>
              </a:rPr>
              <a:t>3. </a:t>
            </a:r>
            <a:r>
              <a:rPr lang="en-GB" dirty="0" smtClean="0">
                <a:solidFill>
                  <a:srgbClr val="333333"/>
                </a:solidFill>
                <a:latin typeface="robotoregular"/>
              </a:rPr>
              <a:t>Thoughts</a:t>
            </a:r>
            <a:r>
              <a:rPr lang="en-GB" dirty="0"/>
              <a:t/>
            </a:r>
            <a:br>
              <a:rPr lang="en-GB" dirty="0"/>
            </a:br>
            <a:r>
              <a:rPr lang="en-GB" dirty="0">
                <a:solidFill>
                  <a:srgbClr val="333333"/>
                </a:solidFill>
                <a:latin typeface="robotoregular"/>
              </a:rPr>
              <a:t>4. Feelings </a:t>
            </a:r>
            <a:r>
              <a:rPr lang="en-GB" dirty="0"/>
              <a:t/>
            </a:r>
            <a:br>
              <a:rPr lang="en-GB" dirty="0"/>
            </a:br>
            <a:r>
              <a:rPr lang="en-GB" dirty="0">
                <a:solidFill>
                  <a:srgbClr val="333333"/>
                </a:solidFill>
                <a:latin typeface="robotoregular"/>
              </a:rPr>
              <a:t>5. Attention </a:t>
            </a:r>
            <a:r>
              <a:rPr lang="en-GB" dirty="0"/>
              <a:t/>
            </a:r>
            <a:br>
              <a:rPr lang="en-GB" dirty="0"/>
            </a:br>
            <a:r>
              <a:rPr lang="en-GB" dirty="0">
                <a:solidFill>
                  <a:srgbClr val="333333"/>
                </a:solidFill>
                <a:latin typeface="robotoregular"/>
              </a:rPr>
              <a:t>6. Focus </a:t>
            </a:r>
            <a:r>
              <a:rPr lang="en-GB" dirty="0"/>
              <a:t/>
            </a:r>
            <a:br>
              <a:rPr lang="en-GB" dirty="0"/>
            </a:br>
            <a:r>
              <a:rPr lang="en-GB" dirty="0">
                <a:solidFill>
                  <a:srgbClr val="333333"/>
                </a:solidFill>
                <a:latin typeface="robotoregular"/>
              </a:rPr>
              <a:t>7. Brain </a:t>
            </a:r>
            <a:r>
              <a:rPr lang="en-GB" dirty="0"/>
              <a:t/>
            </a:r>
            <a:br>
              <a:rPr lang="en-GB" dirty="0"/>
            </a:br>
            <a:r>
              <a:rPr lang="en-GB" dirty="0">
                <a:solidFill>
                  <a:srgbClr val="333333"/>
                </a:solidFill>
                <a:latin typeface="robotoregular"/>
              </a:rPr>
              <a:t>8. Amygdala </a:t>
            </a:r>
            <a:r>
              <a:rPr lang="en-GB" dirty="0"/>
              <a:t/>
            </a:r>
            <a:br>
              <a:rPr lang="en-GB" dirty="0"/>
            </a:br>
            <a:r>
              <a:rPr lang="en-GB" dirty="0">
                <a:solidFill>
                  <a:srgbClr val="333333"/>
                </a:solidFill>
                <a:latin typeface="robotoregular"/>
              </a:rPr>
              <a:t>9. Prefrontal </a:t>
            </a:r>
            <a:r>
              <a:rPr lang="en-GB" dirty="0"/>
              <a:t/>
            </a:r>
            <a:br>
              <a:rPr lang="en-GB" dirty="0"/>
            </a:br>
            <a:r>
              <a:rPr lang="en-GB" dirty="0">
                <a:solidFill>
                  <a:srgbClr val="333333"/>
                </a:solidFill>
                <a:latin typeface="robotoregular"/>
              </a:rPr>
              <a:t>10. Cortex </a:t>
            </a:r>
            <a:endParaRPr lang="en-GB" dirty="0" smtClean="0">
              <a:solidFill>
                <a:srgbClr val="333333"/>
              </a:solidFill>
              <a:latin typeface="robotoregular"/>
            </a:endParaRPr>
          </a:p>
          <a:p>
            <a:endParaRPr lang="en-GB" dirty="0">
              <a:solidFill>
                <a:srgbClr val="333333"/>
              </a:solidFill>
              <a:latin typeface="robotoregular"/>
            </a:endParaRPr>
          </a:p>
          <a:p>
            <a:endParaRPr lang="en-GB" dirty="0" smtClean="0">
              <a:solidFill>
                <a:srgbClr val="333333"/>
              </a:solidFill>
              <a:latin typeface="robotoregular"/>
            </a:endParaRPr>
          </a:p>
          <a:p>
            <a:endParaRPr lang="en-GB" dirty="0">
              <a:solidFill>
                <a:srgbClr val="333333"/>
              </a:solidFill>
              <a:latin typeface="robotoregular"/>
            </a:endParaRPr>
          </a:p>
          <a:p>
            <a:endParaRPr lang="en-GB" dirty="0" smtClean="0">
              <a:solidFill>
                <a:srgbClr val="333333"/>
              </a:solidFill>
              <a:latin typeface="robotoregular"/>
            </a:endParaRPr>
          </a:p>
          <a:p>
            <a:endParaRPr lang="en-GB" dirty="0">
              <a:solidFill>
                <a:srgbClr val="333333"/>
              </a:solidFill>
              <a:latin typeface="robotoregular"/>
            </a:endParaRPr>
          </a:p>
          <a:p>
            <a:endParaRPr lang="en-GB" dirty="0" smtClean="0">
              <a:solidFill>
                <a:srgbClr val="333333"/>
              </a:solidFill>
              <a:latin typeface="robotoregular"/>
            </a:endParaRPr>
          </a:p>
          <a:p>
            <a:endParaRPr lang="en-GB" dirty="0">
              <a:solidFill>
                <a:srgbClr val="333333"/>
              </a:solidFill>
              <a:latin typeface="robotoregular"/>
            </a:endParaRPr>
          </a:p>
          <a:p>
            <a:endParaRPr lang="en-GB" dirty="0" smtClean="0">
              <a:solidFill>
                <a:srgbClr val="333333"/>
              </a:solidFill>
              <a:latin typeface="robotoregular"/>
            </a:endParaRPr>
          </a:p>
          <a:p>
            <a:endParaRPr lang="en-GB" dirty="0">
              <a:solidFill>
                <a:srgbClr val="333333"/>
              </a:solidFill>
              <a:latin typeface="robotoregular"/>
            </a:endParaRPr>
          </a:p>
          <a:p>
            <a:endParaRPr lang="en-GB" dirty="0" smtClean="0">
              <a:solidFill>
                <a:srgbClr val="333333"/>
              </a:solidFill>
              <a:latin typeface="robotoregular"/>
            </a:endParaRPr>
          </a:p>
          <a:p>
            <a:endParaRPr lang="en-GB" dirty="0">
              <a:solidFill>
                <a:srgbClr val="333333"/>
              </a:solidFill>
              <a:latin typeface="robotoregular"/>
            </a:endParaRPr>
          </a:p>
          <a:p>
            <a:endParaRPr lang="en-GB" dirty="0" smtClean="0">
              <a:solidFill>
                <a:srgbClr val="333333"/>
              </a:solidFill>
              <a:latin typeface="robotoregular"/>
            </a:endParaRPr>
          </a:p>
          <a:p>
            <a:endParaRPr lang="en-GB" dirty="0">
              <a:solidFill>
                <a:srgbClr val="333333"/>
              </a:solidFill>
              <a:latin typeface="robotoregular"/>
            </a:endParaRPr>
          </a:p>
          <a:p>
            <a:r>
              <a:rPr lang="en-GB" dirty="0" smtClean="0">
                <a:solidFill>
                  <a:srgbClr val="333333"/>
                </a:solidFill>
                <a:latin typeface="robotoregular"/>
              </a:rPr>
              <a:t>11</a:t>
            </a:r>
            <a:r>
              <a:rPr lang="en-GB" dirty="0">
                <a:solidFill>
                  <a:srgbClr val="333333"/>
                </a:solidFill>
                <a:latin typeface="robotoregular"/>
              </a:rPr>
              <a:t>. Hippocampus </a:t>
            </a:r>
            <a:r>
              <a:rPr lang="en-GB" dirty="0"/>
              <a:t/>
            </a:r>
            <a:br>
              <a:rPr lang="en-GB" dirty="0"/>
            </a:br>
            <a:r>
              <a:rPr lang="en-GB" dirty="0">
                <a:solidFill>
                  <a:srgbClr val="333333"/>
                </a:solidFill>
                <a:latin typeface="robotoregular"/>
              </a:rPr>
              <a:t>12. Optimism </a:t>
            </a:r>
            <a:r>
              <a:rPr lang="en-GB" dirty="0"/>
              <a:t/>
            </a:r>
            <a:br>
              <a:rPr lang="en-GB" dirty="0"/>
            </a:br>
            <a:r>
              <a:rPr lang="en-GB" dirty="0">
                <a:solidFill>
                  <a:srgbClr val="333333"/>
                </a:solidFill>
                <a:latin typeface="robotoregular"/>
              </a:rPr>
              <a:t>13. Resilience </a:t>
            </a:r>
            <a:r>
              <a:rPr lang="en-GB" dirty="0"/>
              <a:t/>
            </a:r>
            <a:br>
              <a:rPr lang="en-GB" dirty="0"/>
            </a:br>
            <a:r>
              <a:rPr lang="en-GB" dirty="0">
                <a:solidFill>
                  <a:srgbClr val="333333"/>
                </a:solidFill>
                <a:latin typeface="robotoregular"/>
              </a:rPr>
              <a:t>14. Stress </a:t>
            </a:r>
            <a:r>
              <a:rPr lang="en-GB" dirty="0"/>
              <a:t/>
            </a:r>
            <a:br>
              <a:rPr lang="en-GB" dirty="0"/>
            </a:br>
            <a:r>
              <a:rPr lang="en-GB" dirty="0">
                <a:solidFill>
                  <a:srgbClr val="333333"/>
                </a:solidFill>
                <a:latin typeface="robotoregular"/>
              </a:rPr>
              <a:t>15. Challenges </a:t>
            </a:r>
            <a:r>
              <a:rPr lang="en-GB" dirty="0"/>
              <a:t/>
            </a:r>
            <a:br>
              <a:rPr lang="en-GB" dirty="0"/>
            </a:br>
            <a:r>
              <a:rPr lang="en-GB" dirty="0">
                <a:solidFill>
                  <a:srgbClr val="333333"/>
                </a:solidFill>
                <a:latin typeface="robotoregular"/>
              </a:rPr>
              <a:t>16. Empathy </a:t>
            </a:r>
            <a:r>
              <a:rPr lang="en-GB" dirty="0"/>
              <a:t/>
            </a:r>
            <a:br>
              <a:rPr lang="en-GB" dirty="0"/>
            </a:br>
            <a:r>
              <a:rPr lang="en-GB" dirty="0">
                <a:solidFill>
                  <a:srgbClr val="333333"/>
                </a:solidFill>
                <a:latin typeface="robotoregular"/>
              </a:rPr>
              <a:t>17. Compassion </a:t>
            </a:r>
            <a:r>
              <a:rPr lang="en-GB" dirty="0"/>
              <a:t/>
            </a:r>
            <a:br>
              <a:rPr lang="en-GB" dirty="0"/>
            </a:br>
            <a:r>
              <a:rPr lang="en-GB" dirty="0">
                <a:solidFill>
                  <a:srgbClr val="333333"/>
                </a:solidFill>
                <a:latin typeface="robotoregular"/>
              </a:rPr>
              <a:t>18. Kindness </a:t>
            </a:r>
            <a:r>
              <a:rPr lang="en-GB" dirty="0"/>
              <a:t/>
            </a:r>
            <a:br>
              <a:rPr lang="en-GB" dirty="0"/>
            </a:br>
            <a:r>
              <a:rPr lang="en-GB" dirty="0">
                <a:solidFill>
                  <a:srgbClr val="333333"/>
                </a:solidFill>
                <a:latin typeface="robotoregular"/>
              </a:rPr>
              <a:t>19. Gratitude </a:t>
            </a:r>
            <a:r>
              <a:rPr lang="en-GB" dirty="0"/>
              <a:t/>
            </a:r>
            <a:br>
              <a:rPr lang="en-GB" dirty="0"/>
            </a:br>
            <a:r>
              <a:rPr lang="en-GB" dirty="0">
                <a:solidFill>
                  <a:srgbClr val="333333"/>
                </a:solidFill>
                <a:latin typeface="robotoregular"/>
              </a:rPr>
              <a:t>20. Cooperation </a:t>
            </a:r>
            <a:r>
              <a:rPr lang="en-GB" dirty="0"/>
              <a:t/>
            </a:r>
            <a:br>
              <a:rPr lang="en-GB" dirty="0"/>
            </a:br>
            <a:r>
              <a:rPr lang="en-GB" dirty="0">
                <a:solidFill>
                  <a:srgbClr val="333333"/>
                </a:solidFill>
                <a:latin typeface="robotoregular"/>
              </a:rPr>
              <a:t>These words capture the core aspects of the </a:t>
            </a:r>
            <a:r>
              <a:rPr lang="en-GB" dirty="0" smtClean="0">
                <a:solidFill>
                  <a:srgbClr val="333333"/>
                </a:solidFill>
                <a:latin typeface="robotoregular"/>
              </a:rPr>
              <a:t>Mind Up </a:t>
            </a:r>
            <a:r>
              <a:rPr lang="en-GB" dirty="0">
                <a:solidFill>
                  <a:srgbClr val="333333"/>
                </a:solidFill>
                <a:latin typeface="robotoregular"/>
              </a:rPr>
              <a:t>program covering emotional awareness, brain-function knowledge, and positive </a:t>
            </a:r>
            <a:r>
              <a:rPr lang="en-GB" dirty="0" smtClean="0">
                <a:solidFill>
                  <a:srgbClr val="333333"/>
                </a:solidFill>
                <a:latin typeface="robotoregular"/>
              </a:rPr>
              <a:t>behaviour </a:t>
            </a:r>
            <a:r>
              <a:rPr lang="en-GB" dirty="0">
                <a:solidFill>
                  <a:srgbClr val="333333"/>
                </a:solidFill>
                <a:latin typeface="robotoregular"/>
              </a:rPr>
              <a:t>skills.</a:t>
            </a:r>
            <a:endParaRPr lang="en-GB" dirty="0"/>
          </a:p>
        </p:txBody>
      </p:sp>
      <p:pic>
        <p:nvPicPr>
          <p:cNvPr id="7" name="Picture 6"/>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Lst>
          </a:blip>
          <a:stretch>
            <a:fillRect/>
          </a:stretch>
        </p:blipFill>
        <p:spPr>
          <a:xfrm>
            <a:off x="1371601" y="1499258"/>
            <a:ext cx="4068417" cy="2453566"/>
          </a:xfrm>
          <a:prstGeom prst="rect">
            <a:avLst/>
          </a:prstGeom>
        </p:spPr>
      </p:pic>
      <p:pic>
        <p:nvPicPr>
          <p:cNvPr id="9" name="Picture 8"/>
          <p:cNvPicPr>
            <a:picLocks noChangeAspect="1"/>
          </p:cNvPicPr>
          <p:nvPr/>
        </p:nvPicPr>
        <p:blipFill rotWithShape="1">
          <a:blip r:embed="rId4"/>
          <a:srcRect l="15578" r="14983" b="4029"/>
          <a:stretch/>
        </p:blipFill>
        <p:spPr>
          <a:xfrm>
            <a:off x="6917634" y="985992"/>
            <a:ext cx="2835965" cy="2771000"/>
          </a:xfrm>
          <a:prstGeom prst="rect">
            <a:avLst/>
          </a:prstGeom>
        </p:spPr>
      </p:pic>
    </p:spTree>
    <p:extLst>
      <p:ext uri="{BB962C8B-B14F-4D97-AF65-F5344CB8AC3E}">
        <p14:creationId xmlns:p14="http://schemas.microsoft.com/office/powerpoint/2010/main" val="623910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TotalTime>
  <Words>1084</Words>
  <Application>Microsoft Office PowerPoint</Application>
  <PresentationFormat>Custom</PresentationFormat>
  <Paragraphs>73</Paragraphs>
  <Slides>22</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Assistant</vt:lpstr>
      <vt:lpstr>Calibri</vt:lpstr>
      <vt:lpstr>Dancing Script</vt:lpstr>
      <vt:lpstr>Inter</vt:lpstr>
      <vt:lpstr>robotoregular</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Stella Wilson</cp:lastModifiedBy>
  <cp:revision>10</cp:revision>
  <dcterms:created xsi:type="dcterms:W3CDTF">2025-10-14T10:01:21Z</dcterms:created>
  <dcterms:modified xsi:type="dcterms:W3CDTF">2025-10-14T11:18:54Z</dcterms:modified>
</cp:coreProperties>
</file>