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sldIdLst>
    <p:sldId id="258" r:id="rId2"/>
    <p:sldId id="257" r:id="rId3"/>
    <p:sldId id="269" r:id="rId4"/>
    <p:sldId id="260" r:id="rId5"/>
    <p:sldId id="261" r:id="rId6"/>
    <p:sldId id="275" r:id="rId7"/>
    <p:sldId id="262" r:id="rId8"/>
    <p:sldId id="270" r:id="rId9"/>
    <p:sldId id="271" r:id="rId10"/>
    <p:sldId id="263" r:id="rId11"/>
    <p:sldId id="273" r:id="rId12"/>
    <p:sldId id="264" r:id="rId13"/>
    <p:sldId id="274" r:id="rId14"/>
    <p:sldId id="26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73C4"/>
    <a:srgbClr val="FEFFEF"/>
    <a:srgbClr val="FBFED9"/>
    <a:srgbClr val="FFF5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3648"/>
    <p:restoredTop sz="91133"/>
  </p:normalViewPr>
  <p:slideViewPr>
    <p:cSldViewPr snapToGrid="0" snapToObjects="1">
      <p:cViewPr varScale="1">
        <p:scale>
          <a:sx n="56" d="100"/>
          <a:sy n="56" d="100"/>
        </p:scale>
        <p:origin x="192" y="2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2935A-3390-F243-AD29-A0ABEC4C83FC}" type="datetimeFigureOut">
              <a:rPr lang="en-US" smtClean="0"/>
              <a:t>1/7/19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3DC04-1169-C546-9210-E1CB0F69C9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0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have</a:t>
            </a:r>
            <a:r>
              <a:rPr lang="is-IS" dirty="0" smtClean="0"/>
              <a:t>…...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3DC04-1169-C546-9210-E1CB0F69C9C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744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3DC04-1169-C546-9210-E1CB0F69C9C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601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DEBDA-5C37-2D4D-87BA-0470D4F229C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5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SzsI5aGcK4&amp;t=1s" TargetMode="External"/><Relationship Id="rId4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hyperlink" Target="https://www.youtube.com/watch?v=5_vT_mnKomY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33928" y="4661941"/>
            <a:ext cx="5306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</a:rPr>
              <a:t>KS2</a:t>
            </a:r>
          </a:p>
          <a:p>
            <a:pPr algn="ctr"/>
            <a:r>
              <a:rPr lang="en-US" sz="2800" dirty="0" smtClean="0">
                <a:solidFill>
                  <a:srgbClr val="7030A0"/>
                </a:solidFill>
              </a:rPr>
              <a:t>Lesson 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33928" y="1995054"/>
            <a:ext cx="54448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smtClean="0">
                <a:solidFill>
                  <a:srgbClr val="7030A0"/>
                </a:solidFill>
              </a:rPr>
              <a:t>How Our </a:t>
            </a:r>
          </a:p>
          <a:p>
            <a:pPr algn="ctr"/>
            <a:r>
              <a:rPr lang="en-US" sz="4400" b="1" smtClean="0">
                <a:solidFill>
                  <a:srgbClr val="7030A0"/>
                </a:solidFill>
              </a:rPr>
              <a:t>Brains Work</a:t>
            </a:r>
            <a:endParaRPr lang="en-US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93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410" y="14224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  <a:latin typeface="+mn-lt"/>
              </a:rPr>
              <a:t>Unit 1 - Getting Focused </a:t>
            </a:r>
            <a:endParaRPr lang="en-US" sz="40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0205" y="4090243"/>
            <a:ext cx="8475345" cy="2262312"/>
          </a:xfrm>
          <a:prstGeom prst="rect">
            <a:avLst/>
          </a:prstGeom>
          <a:solidFill>
            <a:srgbClr val="B873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8" name="TextBox 7"/>
          <p:cNvSpPr txBox="1"/>
          <p:nvPr/>
        </p:nvSpPr>
        <p:spPr>
          <a:xfrm>
            <a:off x="370205" y="4090243"/>
            <a:ext cx="2555875" cy="2246769"/>
          </a:xfrm>
          <a:prstGeom prst="rect">
            <a:avLst/>
          </a:prstGeom>
          <a:noFill/>
          <a:ln w="76200">
            <a:solidFill>
              <a:srgbClr val="00206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Lesson 1:</a:t>
            </a:r>
          </a:p>
          <a:p>
            <a:pPr algn="ctr"/>
            <a:r>
              <a:rPr lang="en-US" sz="2800" dirty="0" smtClean="0"/>
              <a:t>How Our Brains Work</a:t>
            </a:r>
          </a:p>
          <a:p>
            <a:pPr algn="ctr"/>
            <a:endParaRPr lang="en-US" sz="28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3566795" y="4105786"/>
            <a:ext cx="2153920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Lesson 2:</a:t>
            </a:r>
          </a:p>
          <a:p>
            <a:pPr algn="ctr"/>
            <a:r>
              <a:rPr lang="en-US" sz="2800" dirty="0" smtClean="0"/>
              <a:t>Mindful Awareness</a:t>
            </a:r>
            <a:endParaRPr lang="en-US" sz="2800" dirty="0"/>
          </a:p>
          <a:p>
            <a:pPr algn="ctr"/>
            <a:endParaRPr lang="en-US" sz="28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286500" y="4080996"/>
            <a:ext cx="2153920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Lesson 3:</a:t>
            </a:r>
          </a:p>
          <a:p>
            <a:pPr algn="ctr"/>
            <a:r>
              <a:rPr lang="en-US" sz="2800" dirty="0" smtClean="0"/>
              <a:t>Focused Awareness</a:t>
            </a:r>
          </a:p>
          <a:p>
            <a:pPr algn="ctr"/>
            <a:endParaRPr lang="en-US" sz="28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41960" y="1467803"/>
            <a:ext cx="8403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</a:rPr>
              <a:t>By learning about our brains and </a:t>
            </a:r>
            <a:r>
              <a:rPr lang="en-US" sz="2800" dirty="0" err="1" smtClean="0">
                <a:solidFill>
                  <a:srgbClr val="7030A0"/>
                </a:solidFill>
              </a:rPr>
              <a:t>practising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MindUP</a:t>
            </a:r>
            <a:r>
              <a:rPr lang="en-US" sz="2800" dirty="0" smtClean="0">
                <a:solidFill>
                  <a:srgbClr val="7030A0"/>
                </a:solidFill>
              </a:rPr>
              <a:t>™ strategies, we can get better </a:t>
            </a:r>
            <a:r>
              <a:rPr lang="en-US" sz="2800" dirty="0">
                <a:solidFill>
                  <a:srgbClr val="7030A0"/>
                </a:solidFill>
              </a:rPr>
              <a:t>at </a:t>
            </a:r>
            <a:r>
              <a:rPr lang="en-US" sz="2800" dirty="0" smtClean="0">
                <a:solidFill>
                  <a:srgbClr val="7030A0"/>
                </a:solidFill>
              </a:rPr>
              <a:t>learning, self-regulating </a:t>
            </a:r>
            <a:r>
              <a:rPr lang="en-US" sz="2800" dirty="0">
                <a:solidFill>
                  <a:srgbClr val="7030A0"/>
                </a:solidFill>
              </a:rPr>
              <a:t>and </a:t>
            </a:r>
            <a:r>
              <a:rPr lang="en-US" sz="2800" dirty="0" smtClean="0">
                <a:solidFill>
                  <a:srgbClr val="7030A0"/>
                </a:solidFill>
              </a:rPr>
              <a:t>having positive relationships</a:t>
            </a:r>
            <a:endParaRPr lang="en-US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00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08960" y="257589"/>
            <a:ext cx="2540000" cy="707886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Lesson 1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4872" y="1020276"/>
            <a:ext cx="8784236" cy="200054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How Our Brains Work</a:t>
            </a:r>
          </a:p>
          <a:p>
            <a:pPr algn="ctr"/>
            <a:endParaRPr lang="en-US" sz="1200" b="1" dirty="0" smtClean="0">
              <a:solidFill>
                <a:srgbClr val="7030A0"/>
              </a:solidFill>
            </a:endParaRPr>
          </a:p>
          <a:p>
            <a:pPr algn="ctr"/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do you already know about your brain?</a:t>
            </a:r>
          </a:p>
          <a:p>
            <a:pPr algn="ctr"/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4872" y="6183549"/>
            <a:ext cx="6593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>
                <a:hlinkClick r:id="rId3"/>
              </a:rPr>
              <a:t>Eg Sentis video</a:t>
            </a:r>
          </a:p>
          <a:p>
            <a:r>
              <a:rPr lang="en-US" dirty="0" smtClean="0">
                <a:hlinkClick r:id="rId3"/>
              </a:rPr>
              <a:t>https://www.youtube.com/watch?v=XSzsI5aGcK4&amp;t=1s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83878" y="4531015"/>
            <a:ext cx="19748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chemeClr val="accent5">
                    <a:lumMod val="75000"/>
                  </a:schemeClr>
                </a:solidFill>
              </a:rPr>
              <a:t>Other?</a:t>
            </a:r>
            <a:endParaRPr lang="en-US" sz="2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11483" y="2966651"/>
            <a:ext cx="19748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chemeClr val="accent5">
                    <a:lumMod val="75000"/>
                  </a:schemeClr>
                </a:solidFill>
              </a:rPr>
              <a:t>Other?</a:t>
            </a:r>
            <a:endParaRPr lang="en-US" sz="2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48960" y="6211669"/>
            <a:ext cx="351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rgbClr val="0070C0"/>
                </a:solidFill>
              </a:rPr>
              <a:t>Use your own ideas to introduce the learning</a:t>
            </a:r>
            <a:r>
              <a:rPr lang="is-IS" b="1" dirty="0" smtClean="0">
                <a:solidFill>
                  <a:srgbClr val="0070C0"/>
                </a:solidFill>
              </a:rPr>
              <a:t>….g</a:t>
            </a:r>
            <a:r>
              <a:rPr lang="en-US" b="1" dirty="0" err="1" smtClean="0">
                <a:solidFill>
                  <a:srgbClr val="0070C0"/>
                </a:solidFill>
              </a:rPr>
              <a:t>ive</a:t>
            </a:r>
            <a:r>
              <a:rPr lang="en-US" b="1" dirty="0" smtClean="0">
                <a:solidFill>
                  <a:srgbClr val="0070C0"/>
                </a:solidFill>
              </a:rPr>
              <a:t> other examples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236356" y="2846665"/>
            <a:ext cx="561531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Why is your </a:t>
            </a:r>
            <a:r>
              <a:rPr lang="en-US" sz="2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brain </a:t>
            </a:r>
          </a:p>
          <a:p>
            <a:pPr algn="ctr"/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 important?</a:t>
            </a:r>
            <a:endParaRPr lang="en-US" sz="2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21324" y="4824092"/>
            <a:ext cx="268975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does </a:t>
            </a:r>
            <a:r>
              <a:rPr lang="en-US" sz="2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it help you do</a:t>
            </a:r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  <a:endParaRPr lang="en-US" sz="2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7" name="Picture 11" descr="Scholastic_Brain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99"/>
          <a:stretch/>
        </p:blipFill>
        <p:spPr bwMode="auto">
          <a:xfrm>
            <a:off x="2928749" y="3182900"/>
            <a:ext cx="3238930" cy="281503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456816" y="3175506"/>
            <a:ext cx="218279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0" dirty="0" smtClean="0">
                <a:solidFill>
                  <a:srgbClr val="7030A0"/>
                </a:solidFill>
              </a:rPr>
              <a:t>?</a:t>
            </a:r>
            <a:endParaRPr lang="en-US" sz="18000" dirty="0">
              <a:solidFill>
                <a:srgbClr val="7030A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1" y="83040"/>
            <a:ext cx="3409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Reviewing prior </a:t>
            </a:r>
            <a:r>
              <a:rPr lang="en-US" sz="1600" b="1" dirty="0">
                <a:solidFill>
                  <a:srgbClr val="0070C0"/>
                </a:solidFill>
              </a:rPr>
              <a:t>k</a:t>
            </a:r>
            <a:r>
              <a:rPr lang="en-US" sz="1600" b="1" dirty="0" smtClean="0">
                <a:solidFill>
                  <a:srgbClr val="0070C0"/>
                </a:solidFill>
              </a:rPr>
              <a:t>nowledge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61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833" y="189089"/>
            <a:ext cx="81018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Why is it so important to </a:t>
            </a:r>
          </a:p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learn about the brain?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03167" y="4670865"/>
            <a:ext cx="668561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Neuroscience shows us </a:t>
            </a:r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how we learn 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and </a:t>
            </a:r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why we behave the way we do</a:t>
            </a:r>
            <a:r>
              <a:rPr lang="is-I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…..</a:t>
            </a:r>
          </a:p>
          <a:p>
            <a:pPr algn="ctr"/>
            <a:r>
              <a:rPr lang="is-IS" sz="2800" b="1" dirty="0" smtClean="0">
                <a:solidFill>
                  <a:srgbClr val="0070C0"/>
                </a:solidFill>
              </a:rPr>
              <a:t>Other?</a:t>
            </a:r>
          </a:p>
          <a:p>
            <a:pPr algn="ctr"/>
            <a:endParaRPr lang="is-IS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is-IS" sz="2800" b="1" dirty="0" smtClean="0">
                <a:solidFill>
                  <a:schemeClr val="accent5">
                    <a:lumMod val="75000"/>
                  </a:schemeClr>
                </a:solidFill>
              </a:rPr>
              <a:t>In what ways is this helpful?</a:t>
            </a:r>
            <a:endParaRPr 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97700" y="6488668"/>
            <a:ext cx="214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rgbClr val="0070C0"/>
                </a:solidFill>
              </a:rPr>
              <a:t>Refer </a:t>
            </a:r>
            <a:r>
              <a:rPr lang="en-US" b="1" smtClean="0">
                <a:solidFill>
                  <a:srgbClr val="0070C0"/>
                </a:solidFill>
              </a:rPr>
              <a:t>to P.26</a:t>
            </a:r>
            <a:endParaRPr lang="en-US" b="1" dirty="0" smtClean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972" y="1555056"/>
            <a:ext cx="2492191" cy="3001617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-1" y="83040"/>
            <a:ext cx="3409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smtClean="0">
                <a:solidFill>
                  <a:srgbClr val="0070C0"/>
                </a:solidFill>
              </a:rPr>
              <a:t>Lesson background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6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19116" y="3129132"/>
            <a:ext cx="81546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We can learn to </a:t>
            </a:r>
            <a:r>
              <a:rPr lang="en-US" sz="28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notice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how our brain is behaving</a:t>
            </a:r>
          </a:p>
          <a:p>
            <a:pPr algn="ctr"/>
            <a:endParaRPr lang="is-IS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is-I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We can help our brain make </a:t>
            </a:r>
            <a:r>
              <a:rPr lang="is-IS" sz="28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better choices </a:t>
            </a:r>
            <a:r>
              <a:rPr lang="is-I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about the </a:t>
            </a:r>
            <a:r>
              <a:rPr lang="is-IS" sz="28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words</a:t>
            </a:r>
            <a:r>
              <a:rPr lang="is-I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we use and </a:t>
            </a:r>
            <a:r>
              <a:rPr lang="is-IS" sz="28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way we act</a:t>
            </a:r>
          </a:p>
          <a:p>
            <a:pPr algn="ctr"/>
            <a:endParaRPr lang="is-I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is-I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We can learn to </a:t>
            </a:r>
            <a:r>
              <a:rPr lang="is-IS" sz="28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 our brain on our learning</a:t>
            </a:r>
            <a:endParaRPr lang="en-US" sz="2800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709" y="356710"/>
            <a:ext cx="2235447" cy="2692392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-1" y="83040"/>
            <a:ext cx="3409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smtClean="0">
                <a:solidFill>
                  <a:srgbClr val="0070C0"/>
                </a:solidFill>
              </a:rPr>
              <a:t>Lesson background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97700" y="6488668"/>
            <a:ext cx="214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rgbClr val="0070C0"/>
                </a:solidFill>
              </a:rPr>
              <a:t>Refer to P.27</a:t>
            </a:r>
          </a:p>
        </p:txBody>
      </p:sp>
    </p:spTree>
    <p:extLst>
      <p:ext uri="{BB962C8B-B14F-4D97-AF65-F5344CB8AC3E}">
        <p14:creationId xmlns:p14="http://schemas.microsoft.com/office/powerpoint/2010/main" val="160999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87917" y="436186"/>
            <a:ext cx="56884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smtClean="0">
                <a:solidFill>
                  <a:srgbClr val="7030A0"/>
                </a:solidFill>
              </a:rPr>
              <a:t>Getting to Know My Brain</a:t>
            </a:r>
            <a:endParaRPr lang="en-US" sz="4000" b="1" dirty="0" smtClean="0">
              <a:solidFill>
                <a:srgbClr val="7030A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1" y="63162"/>
            <a:ext cx="2880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Brain research</a:t>
            </a:r>
            <a:endParaRPr lang="en-US" sz="1600" b="1" dirty="0">
              <a:solidFill>
                <a:srgbClr val="0070C0"/>
              </a:solidFill>
            </a:endParaRPr>
          </a:p>
        </p:txBody>
      </p:sp>
      <p:pic>
        <p:nvPicPr>
          <p:cNvPr id="26" name="Picture 11" descr="Scholastic_Brai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99"/>
          <a:stretch/>
        </p:blipFill>
        <p:spPr bwMode="auto">
          <a:xfrm>
            <a:off x="2923259" y="3014098"/>
            <a:ext cx="3538032" cy="2835373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Straight Arrow Connector 9"/>
          <p:cNvCxnSpPr>
            <a:cxnSpLocks noChangeShapeType="1"/>
          </p:cNvCxnSpPr>
          <p:nvPr/>
        </p:nvCxnSpPr>
        <p:spPr bwMode="auto">
          <a:xfrm flipH="1">
            <a:off x="5040923" y="2565670"/>
            <a:ext cx="1753578" cy="1908638"/>
          </a:xfrm>
          <a:prstGeom prst="straightConnector1">
            <a:avLst/>
          </a:prstGeom>
          <a:noFill/>
          <a:ln w="22225">
            <a:solidFill>
              <a:srgbClr val="7FBA31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" name="Straight Arrow Connector 8"/>
          <p:cNvCxnSpPr>
            <a:cxnSpLocks noChangeShapeType="1"/>
          </p:cNvCxnSpPr>
          <p:nvPr/>
        </p:nvCxnSpPr>
        <p:spPr bwMode="auto">
          <a:xfrm>
            <a:off x="2271713" y="2839846"/>
            <a:ext cx="1451006" cy="925055"/>
          </a:xfrm>
          <a:prstGeom prst="straightConnector1">
            <a:avLst/>
          </a:prstGeom>
          <a:noFill/>
          <a:ln w="22225">
            <a:solidFill>
              <a:srgbClr val="3366FF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0" name="Straight Arrow Connector 7"/>
          <p:cNvCxnSpPr>
            <a:cxnSpLocks noChangeShapeType="1"/>
          </p:cNvCxnSpPr>
          <p:nvPr/>
        </p:nvCxnSpPr>
        <p:spPr bwMode="auto">
          <a:xfrm flipV="1">
            <a:off x="2352658" y="4318000"/>
            <a:ext cx="2176618" cy="759355"/>
          </a:xfrm>
          <a:prstGeom prst="straightConnector1">
            <a:avLst/>
          </a:prstGeom>
          <a:noFill/>
          <a:ln w="22225">
            <a:solidFill>
              <a:srgbClr val="FF00FF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" name="TextBox 1"/>
          <p:cNvSpPr txBox="1"/>
          <p:nvPr/>
        </p:nvSpPr>
        <p:spPr>
          <a:xfrm>
            <a:off x="268663" y="1217042"/>
            <a:ext cx="8525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We will be learning about these three parts of the brain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264774" y="2138199"/>
            <a:ext cx="5105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</a:rPr>
              <a:t>Prefrontal Cortex (PFC)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08168" y="1865524"/>
            <a:ext cx="333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B050"/>
                </a:solidFill>
              </a:rPr>
              <a:t>Hippocampus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8663" y="5038737"/>
            <a:ext cx="246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E878D4"/>
                </a:solidFill>
              </a:rPr>
              <a:t>Amygdala</a:t>
            </a:r>
            <a:endParaRPr lang="en-US" sz="2800" b="1" dirty="0">
              <a:solidFill>
                <a:srgbClr val="E878D4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97700" y="6488668"/>
            <a:ext cx="214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rgbClr val="0070C0"/>
                </a:solidFill>
              </a:rPr>
              <a:t>Refer </a:t>
            </a:r>
            <a:r>
              <a:rPr lang="en-US" b="1" smtClean="0">
                <a:solidFill>
                  <a:srgbClr val="0070C0"/>
                </a:solidFill>
              </a:rPr>
              <a:t>to P.27</a:t>
            </a:r>
            <a:endParaRPr lang="en-US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86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8070" y="146992"/>
            <a:ext cx="3627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Brain Research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13318" y="952610"/>
            <a:ext cx="6430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Learning, thinking and reasoning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41424" y="5588110"/>
            <a:ext cx="26897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Makes moral and ethical choices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283105" y="2185057"/>
            <a:ext cx="26897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Makes </a:t>
            </a:r>
          </a:p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decisions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18416" y="5595990"/>
            <a:ext cx="26897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Analyses and evaluates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65690" y="2192869"/>
            <a:ext cx="26897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Focuses and pays attention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08169" y="1007329"/>
            <a:ext cx="1801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Wise Owl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7" name="Picture 16" descr="Screen Shot 2017-02-02 at 16.27.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8015" y="194379"/>
            <a:ext cx="965941" cy="846233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21" name="TextBox 20"/>
          <p:cNvSpPr txBox="1"/>
          <p:nvPr/>
        </p:nvSpPr>
        <p:spPr>
          <a:xfrm>
            <a:off x="6454247" y="3644101"/>
            <a:ext cx="26897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Compares and contrasts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3" name="Picture 11" descr="Scholastic_Brain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99"/>
          <a:stretch/>
        </p:blipFill>
        <p:spPr bwMode="auto">
          <a:xfrm>
            <a:off x="2689753" y="2185057"/>
            <a:ext cx="3784314" cy="3032743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0" y="3668318"/>
            <a:ext cx="26897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Solves problems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5" name="Straight Arrow Connector 8"/>
          <p:cNvCxnSpPr>
            <a:cxnSpLocks noChangeShapeType="1"/>
          </p:cNvCxnSpPr>
          <p:nvPr/>
        </p:nvCxnSpPr>
        <p:spPr bwMode="auto">
          <a:xfrm>
            <a:off x="2278505" y="2202599"/>
            <a:ext cx="1226297" cy="726763"/>
          </a:xfrm>
          <a:prstGeom prst="straightConnector1">
            <a:avLst/>
          </a:prstGeom>
          <a:noFill/>
          <a:ln w="38100">
            <a:solidFill>
              <a:srgbClr val="3366FF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9" name="TextBox 18"/>
          <p:cNvSpPr txBox="1"/>
          <p:nvPr/>
        </p:nvSpPr>
        <p:spPr>
          <a:xfrm>
            <a:off x="254000" y="4567604"/>
            <a:ext cx="19748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0070C0"/>
                </a:solidFill>
              </a:rPr>
              <a:t>Other?</a:t>
            </a:r>
            <a:endParaRPr lang="en-US" sz="2200" dirty="0">
              <a:solidFill>
                <a:srgbClr val="00B0F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20591" y="5098290"/>
            <a:ext cx="19748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smtClean="0">
                <a:solidFill>
                  <a:srgbClr val="0070C0"/>
                </a:solidFill>
              </a:rPr>
              <a:t>Other?</a:t>
            </a:r>
            <a:endParaRPr lang="en-US" sz="2200" dirty="0">
              <a:solidFill>
                <a:srgbClr val="00B0F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-1" y="83040"/>
            <a:ext cx="2880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Brain research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323889" y="1640721"/>
            <a:ext cx="5105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</a:rPr>
              <a:t>Prefrontal Cortex (PFC)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997700" y="6488668"/>
            <a:ext cx="214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rgbClr val="0070C0"/>
                </a:solidFill>
              </a:rPr>
              <a:t>Refer </a:t>
            </a:r>
            <a:r>
              <a:rPr lang="en-US" b="1" smtClean="0">
                <a:solidFill>
                  <a:srgbClr val="0070C0"/>
                </a:solidFill>
              </a:rPr>
              <a:t>to P.27</a:t>
            </a:r>
            <a:endParaRPr lang="en-US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4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21" grpId="0"/>
      <p:bldP spid="24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8070" y="146992"/>
            <a:ext cx="3627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Brain Research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36490" y="835149"/>
            <a:ext cx="6430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memory saver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5" name="Picture 11" descr="Scholastic_Brai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99"/>
          <a:stretch/>
        </p:blipFill>
        <p:spPr bwMode="auto">
          <a:xfrm>
            <a:off x="2594012" y="2012413"/>
            <a:ext cx="3784314" cy="3032743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Straight Arrow Connector 9"/>
          <p:cNvCxnSpPr>
            <a:cxnSpLocks noChangeShapeType="1"/>
          </p:cNvCxnSpPr>
          <p:nvPr/>
        </p:nvCxnSpPr>
        <p:spPr bwMode="auto">
          <a:xfrm flipH="1">
            <a:off x="5035867" y="2073250"/>
            <a:ext cx="1338079" cy="1182991"/>
          </a:xfrm>
          <a:prstGeom prst="straightConnector1">
            <a:avLst/>
          </a:prstGeom>
          <a:noFill/>
          <a:ln w="38100">
            <a:solidFill>
              <a:srgbClr val="7FBA31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7" name="Straight Arrow Connector 9"/>
          <p:cNvCxnSpPr>
            <a:cxnSpLocks noChangeShapeType="1"/>
          </p:cNvCxnSpPr>
          <p:nvPr/>
        </p:nvCxnSpPr>
        <p:spPr bwMode="auto">
          <a:xfrm flipH="1">
            <a:off x="4887626" y="2073250"/>
            <a:ext cx="1486320" cy="1673221"/>
          </a:xfrm>
          <a:prstGeom prst="straightConnector1">
            <a:avLst/>
          </a:prstGeom>
          <a:noFill/>
          <a:ln w="38100">
            <a:solidFill>
              <a:srgbClr val="7FBA31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9" name="TextBox 28"/>
          <p:cNvSpPr txBox="1"/>
          <p:nvPr/>
        </p:nvSpPr>
        <p:spPr>
          <a:xfrm>
            <a:off x="-95741" y="2029190"/>
            <a:ext cx="26897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Forms, stores, </a:t>
            </a:r>
            <a:r>
              <a:rPr lang="en-US" sz="2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organises</a:t>
            </a: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and recalls memories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87122" y="2878053"/>
            <a:ext cx="26897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Links with the PFC to help us learn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440155" y="5375900"/>
            <a:ext cx="26897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Transfers short term to long term memories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132" y="110402"/>
            <a:ext cx="893872" cy="870451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7470210" y="966266"/>
            <a:ext cx="1801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mtClean="0"/>
              <a:t>The Hippo</a:t>
            </a:r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377866" y="4041099"/>
            <a:ext cx="19748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0070C0"/>
                </a:solidFill>
              </a:rPr>
              <a:t>Other?</a:t>
            </a:r>
            <a:endParaRPr lang="en-US" sz="2200" dirty="0">
              <a:solidFill>
                <a:srgbClr val="00B0F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19624" y="4575114"/>
            <a:ext cx="19748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0070C0"/>
                </a:solidFill>
              </a:rPr>
              <a:t>Other?</a:t>
            </a:r>
            <a:endParaRPr lang="en-US" sz="2200" dirty="0">
              <a:solidFill>
                <a:srgbClr val="00B0F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1" y="83040"/>
            <a:ext cx="2880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Brain research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71979" y="1427213"/>
            <a:ext cx="333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B050"/>
                </a:solidFill>
              </a:rPr>
              <a:t>Hippocampus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25793" y="5335886"/>
            <a:ext cx="26897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Helps us remember good and bad choices we have made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97700" y="6488668"/>
            <a:ext cx="214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rgbClr val="0070C0"/>
                </a:solidFill>
              </a:rPr>
              <a:t>Refer </a:t>
            </a:r>
            <a:r>
              <a:rPr lang="en-US" b="1" smtClean="0">
                <a:solidFill>
                  <a:srgbClr val="0070C0"/>
                </a:solidFill>
              </a:rPr>
              <a:t>to P.27</a:t>
            </a:r>
            <a:endParaRPr lang="en-US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70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3" grpId="0"/>
      <p:bldP spid="16" grpId="0"/>
      <p:bldP spid="17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8070" y="146992"/>
            <a:ext cx="3627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Brain Research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13318" y="952610"/>
            <a:ext cx="6430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Fight, Flight, Freeze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54247" y="4045046"/>
            <a:ext cx="26897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Reacts before</a:t>
            </a:r>
          </a:p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PFC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22622" y="2035369"/>
            <a:ext cx="26743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Reacts to negative emotions and threats – perceived or real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529" y="121926"/>
            <a:ext cx="739067" cy="792926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29" name="TextBox 28"/>
          <p:cNvSpPr txBox="1"/>
          <p:nvPr/>
        </p:nvSpPr>
        <p:spPr>
          <a:xfrm>
            <a:off x="7342284" y="890453"/>
            <a:ext cx="1801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The Guard Dog</a:t>
            </a:r>
            <a:endParaRPr lang="en-US" sz="2000" dirty="0"/>
          </a:p>
        </p:txBody>
      </p:sp>
      <p:pic>
        <p:nvPicPr>
          <p:cNvPr id="35" name="Picture 11" descr="Scholastic_Brain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99"/>
          <a:stretch/>
        </p:blipFill>
        <p:spPr bwMode="auto">
          <a:xfrm>
            <a:off x="2594012" y="2012413"/>
            <a:ext cx="3784314" cy="3032743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6" name="Straight Arrow Connector 7"/>
          <p:cNvCxnSpPr>
            <a:cxnSpLocks noChangeShapeType="1"/>
          </p:cNvCxnSpPr>
          <p:nvPr/>
        </p:nvCxnSpPr>
        <p:spPr bwMode="auto">
          <a:xfrm>
            <a:off x="2638308" y="2183195"/>
            <a:ext cx="1762326" cy="1034734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8" name="Straight Arrow Connector 7"/>
          <p:cNvCxnSpPr>
            <a:cxnSpLocks noChangeShapeType="1"/>
          </p:cNvCxnSpPr>
          <p:nvPr/>
        </p:nvCxnSpPr>
        <p:spPr bwMode="auto">
          <a:xfrm>
            <a:off x="2638308" y="2183195"/>
            <a:ext cx="1552463" cy="1191195"/>
          </a:xfrm>
          <a:prstGeom prst="straightConnector1">
            <a:avLst/>
          </a:prstGeom>
          <a:noFill/>
          <a:ln w="38100">
            <a:solidFill>
              <a:srgbClr val="FF00FF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7" name="TextBox 16"/>
          <p:cNvSpPr txBox="1"/>
          <p:nvPr/>
        </p:nvSpPr>
        <p:spPr>
          <a:xfrm>
            <a:off x="313177" y="3507183"/>
            <a:ext cx="19748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0070C0"/>
                </a:solidFill>
              </a:rPr>
              <a:t>Other?</a:t>
            </a:r>
            <a:endParaRPr lang="en-US" sz="2200" dirty="0">
              <a:solidFill>
                <a:srgbClr val="00B0F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69250" y="5464613"/>
            <a:ext cx="19748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smtClean="0">
                <a:solidFill>
                  <a:srgbClr val="0070C0"/>
                </a:solidFill>
              </a:rPr>
              <a:t>Other?</a:t>
            </a:r>
            <a:endParaRPr lang="en-US" sz="2200" dirty="0">
              <a:solidFill>
                <a:srgbClr val="00B0F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1" y="83040"/>
            <a:ext cx="2880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Brain research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35164" y="5987191"/>
            <a:ext cx="47020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Can cause emotional flooding</a:t>
            </a:r>
            <a:r>
              <a:rPr lang="is-I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…..</a:t>
            </a:r>
          </a:p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’can’t think straight’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0339" y="1399211"/>
            <a:ext cx="246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E878D4"/>
                </a:solidFill>
              </a:rPr>
              <a:t>Amygdala</a:t>
            </a:r>
            <a:endParaRPr lang="en-US" sz="2800" b="1" dirty="0">
              <a:solidFill>
                <a:srgbClr val="E878D4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5278" y="2285063"/>
            <a:ext cx="2689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It helps to keep us safe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4972493"/>
            <a:ext cx="32881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It is on alert to protect us</a:t>
            </a:r>
            <a:r>
              <a:rPr lang="en-US" sz="22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br>
              <a:rPr lang="en-US" sz="220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It is like our Guard Dog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97700" y="6488668"/>
            <a:ext cx="214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rgbClr val="0070C0"/>
                </a:solidFill>
              </a:rPr>
              <a:t>Refer </a:t>
            </a:r>
            <a:r>
              <a:rPr lang="en-US" b="1" smtClean="0">
                <a:solidFill>
                  <a:srgbClr val="0070C0"/>
                </a:solidFill>
              </a:rPr>
              <a:t>to P.27</a:t>
            </a:r>
            <a:endParaRPr lang="en-US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72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/>
      <p:bldP spid="17" grpId="0"/>
      <p:bldP spid="18" grpId="0"/>
      <p:bldP spid="22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938070" y="146992"/>
            <a:ext cx="3627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Brain Research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13318" y="952610"/>
            <a:ext cx="6430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Emotional Flooding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6" name="Picture 11" descr="Scholastic_Brain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99"/>
          <a:stretch/>
        </p:blipFill>
        <p:spPr bwMode="auto">
          <a:xfrm>
            <a:off x="2756912" y="1664729"/>
            <a:ext cx="3784314" cy="3032743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Straight Arrow Connector 7"/>
          <p:cNvCxnSpPr>
            <a:cxnSpLocks noChangeShapeType="1"/>
          </p:cNvCxnSpPr>
          <p:nvPr/>
        </p:nvCxnSpPr>
        <p:spPr bwMode="auto">
          <a:xfrm flipV="1">
            <a:off x="2399695" y="3088735"/>
            <a:ext cx="2420408" cy="1608737"/>
          </a:xfrm>
          <a:prstGeom prst="straightConnector1">
            <a:avLst/>
          </a:prstGeom>
          <a:noFill/>
          <a:ln w="22225">
            <a:solidFill>
              <a:srgbClr val="FF00FF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4" name="Straight Arrow Connector 23"/>
          <p:cNvCxnSpPr/>
          <p:nvPr/>
        </p:nvCxnSpPr>
        <p:spPr>
          <a:xfrm>
            <a:off x="3924872" y="2620092"/>
            <a:ext cx="1164223" cy="797916"/>
          </a:xfrm>
          <a:prstGeom prst="straightConnector1">
            <a:avLst/>
          </a:prstGeom>
          <a:ln w="57150" cmpd="sng">
            <a:solidFill>
              <a:schemeClr val="tx1">
                <a:lumMod val="95000"/>
                <a:lumOff val="5000"/>
              </a:schemeClr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066920" y="2373632"/>
            <a:ext cx="10880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Zapf Dingbats"/>
                <a:ea typeface="Zapf Dingbats"/>
                <a:cs typeface="Zapf Dingbats"/>
                <a:sym typeface="Zapf Dingbats"/>
              </a:rPr>
              <a:t>✖</a:t>
            </a:r>
            <a:endParaRPr lang="en-US" sz="80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6708" y="5319457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When your amygdala stars barking/kicks off it stops the other parts of your brain working so that it can decide whether you are in danger or not. 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When your amygdala </a:t>
            </a:r>
            <a:r>
              <a:rPr lang="en-US" sz="2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realises</a:t>
            </a:r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that you are safe, it calms down and allows</a:t>
            </a:r>
          </a:p>
          <a:p>
            <a:pPr algn="ctr"/>
            <a:r>
              <a:rPr 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the rest of the brain to work effectively again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1" y="83040"/>
            <a:ext cx="2880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Brain research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175" y="1900306"/>
            <a:ext cx="2810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70C0"/>
                </a:solidFill>
              </a:rPr>
              <a:t>Prefrontal </a:t>
            </a:r>
          </a:p>
          <a:p>
            <a:pPr algn="ctr"/>
            <a:r>
              <a:rPr lang="en-US" sz="2800" b="1" dirty="0" smtClean="0">
                <a:solidFill>
                  <a:srgbClr val="0070C0"/>
                </a:solidFill>
              </a:rPr>
              <a:t>Cortex (PFC)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07543" y="2208202"/>
            <a:ext cx="333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B050"/>
                </a:solidFill>
              </a:rPr>
              <a:t>Hippocampus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0720" y="4183663"/>
            <a:ext cx="246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E878D4"/>
                </a:solidFill>
              </a:rPr>
              <a:t>Amygdala</a:t>
            </a:r>
            <a:endParaRPr lang="en-US" sz="2800" b="1" dirty="0">
              <a:solidFill>
                <a:srgbClr val="E878D4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38647" y="1958372"/>
            <a:ext cx="1152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Zapf Dingbats"/>
                <a:ea typeface="Zapf Dingbats"/>
                <a:cs typeface="Zapf Dingbats"/>
                <a:sym typeface="Zapf Dingbats"/>
              </a:rPr>
              <a:t>✖</a:t>
            </a:r>
            <a:endParaRPr lang="en-US" sz="80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58506" y="1752415"/>
            <a:ext cx="1152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Zapf Dingbats"/>
                <a:ea typeface="Zapf Dingbats"/>
                <a:cs typeface="Zapf Dingbats"/>
                <a:sym typeface="Zapf Dingbats"/>
              </a:rPr>
              <a:t>✖</a:t>
            </a:r>
            <a:endParaRPr lang="en-US" sz="8000" dirty="0">
              <a:solidFill>
                <a:srgbClr val="FF000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228650" y="4750269"/>
            <a:ext cx="59304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https://www.youtube.com/watch?v=5_vT_mnKomY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6997700" y="6488668"/>
            <a:ext cx="214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>
                <a:solidFill>
                  <a:srgbClr val="0070C0"/>
                </a:solidFill>
              </a:rPr>
              <a:t>Refer </a:t>
            </a:r>
            <a:r>
              <a:rPr lang="en-US" b="1" smtClean="0">
                <a:solidFill>
                  <a:srgbClr val="0070C0"/>
                </a:solidFill>
              </a:rPr>
              <a:t>to P.27</a:t>
            </a:r>
            <a:endParaRPr lang="en-US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  <p:bldP spid="21" grpId="0"/>
      <p:bldP spid="21" grpId="1"/>
      <p:bldP spid="22" grpId="0"/>
      <p:bldP spid="22" grpId="1"/>
      <p:bldP spid="28" grpId="0"/>
      <p:bldP spid="2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69488" y="1266436"/>
            <a:ext cx="8584909" cy="5965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3000"/>
              </a:spcAft>
            </a:pPr>
            <a:endParaRPr lang="en-US" sz="2800" spc="1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Lubalin Graph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10880" y="2136040"/>
            <a:ext cx="33009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Use/adapt the ideas in lesson 1 to develop a main activity to get the children to explore/show their </a:t>
            </a:r>
            <a:r>
              <a:rPr lang="en-US" sz="240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understanding of the 3 parts of the brain</a:t>
            </a:r>
            <a:endParaRPr lang="en-US" sz="240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3300" y="6488668"/>
            <a:ext cx="3060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 smtClean="0">
                <a:solidFill>
                  <a:srgbClr val="0070C0"/>
                </a:solidFill>
              </a:rPr>
              <a:t>Refer to P.30</a:t>
            </a:r>
            <a:r>
              <a:rPr lang="en-GB" b="1" smtClean="0">
                <a:solidFill>
                  <a:srgbClr val="0070C0"/>
                </a:solidFill>
              </a:rPr>
              <a:t>, P.152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48245" y="347007"/>
            <a:ext cx="5627393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Our </a:t>
            </a:r>
            <a:r>
              <a:rPr lang="en-US" sz="3600" b="1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Learning/Main Activity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5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69488" y="1266436"/>
            <a:ext cx="8584909" cy="5965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3000"/>
              </a:spcAft>
            </a:pPr>
            <a:r>
              <a:rPr lang="en-US" sz="28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Lubalin Graph"/>
              </a:rPr>
              <a:t>Each group will be given a one part of the brain. </a:t>
            </a:r>
            <a:br>
              <a:rPr lang="en-US" sz="28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Lubalin Graph"/>
              </a:rPr>
            </a:br>
            <a:r>
              <a:rPr lang="en-US" sz="28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Lubalin Graph"/>
              </a:rPr>
              <a:t>In your groups, design a poster that includes:</a:t>
            </a:r>
          </a:p>
        </p:txBody>
      </p:sp>
      <p:sp>
        <p:nvSpPr>
          <p:cNvPr id="7" name="Rectangle 6"/>
          <p:cNvSpPr/>
          <p:nvPr/>
        </p:nvSpPr>
        <p:spPr>
          <a:xfrm>
            <a:off x="134911" y="2741176"/>
            <a:ext cx="2833141" cy="270843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a description of </a:t>
            </a:r>
          </a:p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the </a:t>
            </a:r>
          </a:p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function </a:t>
            </a:r>
            <a:b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</a:b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of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this part 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ea typeface="ＭＳ Ｐゴシック"/>
              <a:cs typeface="Lubalin Graph"/>
            </a:endParaRPr>
          </a:p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of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the 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ea typeface="ＭＳ Ｐゴシック"/>
              <a:cs typeface="Lubalin Graph"/>
            </a:endParaRPr>
          </a:p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brain</a:t>
            </a:r>
          </a:p>
          <a:p>
            <a:pPr lvl="0" algn="ctr"/>
            <a:endParaRPr lang="en-US" sz="2600" b="1" dirty="0">
              <a:solidFill>
                <a:schemeClr val="tx1">
                  <a:lumMod val="65000"/>
                  <a:lumOff val="35000"/>
                </a:schemeClr>
              </a:solidFill>
              <a:latin typeface="Lubalin Graph"/>
              <a:ea typeface="ＭＳ Ｐゴシック"/>
              <a:cs typeface="Lubalin Graph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87971" y="2741176"/>
            <a:ext cx="2863123" cy="272262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is-I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an </a:t>
            </a: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explanation </a:t>
            </a:r>
            <a:b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</a:b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of how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this 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ea typeface="ＭＳ Ｐゴシック"/>
              <a:cs typeface="Lubalin Graph"/>
            </a:endParaRPr>
          </a:p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part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connects 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ea typeface="ＭＳ Ｐゴシック"/>
              <a:cs typeface="Lubalin Graph"/>
            </a:endParaRPr>
          </a:p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to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the two 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ea typeface="ＭＳ Ｐゴシック"/>
              <a:cs typeface="Lubalin Graph"/>
            </a:endParaRPr>
          </a:p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other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parts 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ea typeface="ＭＳ Ｐゴシック"/>
              <a:cs typeface="Lubalin Graph"/>
            </a:endParaRPr>
          </a:p>
          <a:p>
            <a:pPr lvl="0"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of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the </a:t>
            </a: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/>
                <a:cs typeface="Lubalin Graph"/>
              </a:rPr>
              <a:t>brain</a:t>
            </a:r>
          </a:p>
          <a:p>
            <a:pPr lvl="0" algn="ctr"/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Lubalin Graph"/>
              <a:ea typeface="ＭＳ Ｐゴシック"/>
              <a:cs typeface="Lubalin Graph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67562" y="2741176"/>
            <a:ext cx="2844951" cy="2735592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a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poem, </a:t>
            </a: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rap or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song 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cs typeface="Lubalin Graph"/>
            </a:endParaRPr>
          </a:p>
          <a:p>
            <a:pPr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that will help you 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and your friends 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to remember </a:t>
            </a:r>
          </a:p>
          <a:p>
            <a:pPr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this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part of 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  <a:cs typeface="Lubalin Graph"/>
            </a:endParaRPr>
          </a:p>
          <a:p>
            <a:pPr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Lubalin Graph"/>
              </a:rPr>
              <a:t>the brain</a:t>
            </a:r>
          </a:p>
          <a:p>
            <a:pPr algn="ctr"/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Lubalin Graph"/>
              <a:cs typeface="Lubalin Graph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9245" y="186206"/>
            <a:ext cx="1212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70C0"/>
                </a:solidFill>
              </a:rPr>
              <a:t>E.G</a:t>
            </a:r>
            <a:endParaRPr lang="en-US" sz="3200" b="1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48245" y="347007"/>
            <a:ext cx="5627393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Our </a:t>
            </a:r>
            <a:r>
              <a:rPr lang="en-US" sz="3600" b="1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Learning/Main Activity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83300" y="6488668"/>
            <a:ext cx="3060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 smtClean="0">
                <a:solidFill>
                  <a:srgbClr val="0070C0"/>
                </a:solidFill>
              </a:rPr>
              <a:t>Refer to P.30</a:t>
            </a:r>
            <a:r>
              <a:rPr lang="en-GB" b="1" smtClean="0">
                <a:solidFill>
                  <a:srgbClr val="0070C0"/>
                </a:solidFill>
              </a:rPr>
              <a:t>, P.152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90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6811" y="1610138"/>
            <a:ext cx="6634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94980" y="1794103"/>
            <a:ext cx="66346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This </a:t>
            </a:r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should refer back to the brain and explain how this is relevant to them in everyday life</a:t>
            </a:r>
          </a:p>
          <a:p>
            <a:pPr algn="ctr"/>
            <a:endParaRPr lang="en-GB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WHY IS IT IMPORTANT TO KNOW/DO THIS?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endParaRPr lang="en-US" sz="24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98473" y="347007"/>
            <a:ext cx="3627620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69342" y="6488668"/>
            <a:ext cx="1574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 smtClean="0">
                <a:solidFill>
                  <a:srgbClr val="0070C0"/>
                </a:solidFill>
              </a:rPr>
              <a:t>Refer </a:t>
            </a:r>
            <a:r>
              <a:rPr lang="en-GB" b="1" smtClean="0">
                <a:solidFill>
                  <a:srgbClr val="0070C0"/>
                </a:solidFill>
              </a:rPr>
              <a:t>to P.31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42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01980" y="2293141"/>
            <a:ext cx="2578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Feedback Bun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03160" y="1121516"/>
            <a:ext cx="3477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Present your posters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61147" y="2855439"/>
            <a:ext cx="26946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eriod"/>
            </a:pPr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Something </a:t>
            </a:r>
            <a:b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that was good</a:t>
            </a:r>
            <a:endParaRPr lang="en-US" sz="2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54247" y="4549257"/>
            <a:ext cx="268975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2. Something that could have been clearer</a:t>
            </a:r>
            <a:endParaRPr lang="en-US" sz="2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978" y="5841919"/>
            <a:ext cx="268975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3. Something </a:t>
            </a:r>
            <a:b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that was good</a:t>
            </a:r>
            <a:endParaRPr lang="en-US" sz="2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10854" y="209490"/>
            <a:ext cx="1212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70C0"/>
                </a:solidFill>
              </a:rPr>
              <a:t>E.G</a:t>
            </a:r>
            <a:endParaRPr lang="en-US" sz="3200" b="1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98473" y="332017"/>
            <a:ext cx="3627620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2" y="3642887"/>
            <a:ext cx="3213370" cy="2503119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>
            <a:off x="2134482" y="3749108"/>
            <a:ext cx="967498" cy="48192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2464569" y="5922309"/>
            <a:ext cx="938855" cy="4473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5831174" y="5336499"/>
            <a:ext cx="1064301" cy="18732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569342" y="6488668"/>
            <a:ext cx="1574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 smtClean="0">
                <a:solidFill>
                  <a:srgbClr val="0070C0"/>
                </a:solidFill>
              </a:rPr>
              <a:t>Refer </a:t>
            </a:r>
            <a:r>
              <a:rPr lang="en-GB" b="1" smtClean="0">
                <a:solidFill>
                  <a:srgbClr val="0070C0"/>
                </a:solidFill>
              </a:rPr>
              <a:t>to P.31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91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28729</TotalTime>
  <Words>582</Words>
  <Application>Microsoft Macintosh PowerPoint</Application>
  <PresentationFormat>On-screen Show (4:3)</PresentationFormat>
  <Paragraphs>149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Calibri</vt:lpstr>
      <vt:lpstr>Calibri Light</vt:lpstr>
      <vt:lpstr>Lubalin Graph</vt:lpstr>
      <vt:lpstr>ＭＳ Ｐゴシック</vt:lpstr>
      <vt:lpstr>Zapf Dingbats</vt:lpstr>
      <vt:lpstr>Arial</vt:lpstr>
      <vt:lpstr>Office Theme</vt:lpstr>
      <vt:lpstr>PowerPoint Presentation</vt:lpstr>
      <vt:lpstr>Unit 1 - Getting Focused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Bailey</dc:creator>
  <cp:lastModifiedBy>Rachel Bailey</cp:lastModifiedBy>
  <cp:revision>57</cp:revision>
  <dcterms:created xsi:type="dcterms:W3CDTF">2018-01-31T09:58:46Z</dcterms:created>
  <dcterms:modified xsi:type="dcterms:W3CDTF">2019-01-08T11:39:33Z</dcterms:modified>
</cp:coreProperties>
</file>