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670" y="7988"/>
            <a:ext cx="9134475" cy="6850380"/>
          </a:xfrm>
          <a:custGeom>
            <a:avLst/>
            <a:gdLst/>
            <a:ahLst/>
            <a:cxnLst/>
            <a:rect l="l" t="t" r="r" b="b"/>
            <a:pathLst>
              <a:path w="9134475" h="6850380">
                <a:moveTo>
                  <a:pt x="9134055" y="0"/>
                </a:moveTo>
                <a:lnTo>
                  <a:pt x="0" y="0"/>
                </a:lnTo>
                <a:lnTo>
                  <a:pt x="0" y="6850011"/>
                </a:lnTo>
                <a:lnTo>
                  <a:pt x="9134055" y="6850011"/>
                </a:lnTo>
                <a:lnTo>
                  <a:pt x="9134055" y="0"/>
                </a:lnTo>
                <a:close/>
              </a:path>
            </a:pathLst>
          </a:custGeom>
          <a:solidFill>
            <a:srgbClr val="D0EBF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670" y="267817"/>
            <a:ext cx="9134055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762262" y="1865312"/>
            <a:ext cx="3619474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F08A94"/>
                </a:solidFill>
                <a:latin typeface="Catamaran Black"/>
                <a:cs typeface="Catamaran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F08A94"/>
                </a:solidFill>
                <a:latin typeface="Catamaran Black"/>
                <a:cs typeface="Catamaran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F08A94"/>
                </a:solidFill>
                <a:latin typeface="Catamaran Black"/>
                <a:cs typeface="Catamaran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682" y="7988"/>
            <a:ext cx="9134475" cy="6850380"/>
          </a:xfrm>
          <a:custGeom>
            <a:avLst/>
            <a:gdLst/>
            <a:ahLst/>
            <a:cxnLst/>
            <a:rect l="l" t="t" r="r" b="b"/>
            <a:pathLst>
              <a:path w="9134475" h="6850380">
                <a:moveTo>
                  <a:pt x="9134043" y="0"/>
                </a:moveTo>
                <a:lnTo>
                  <a:pt x="0" y="0"/>
                </a:lnTo>
                <a:lnTo>
                  <a:pt x="0" y="6850011"/>
                </a:lnTo>
                <a:lnTo>
                  <a:pt x="9134043" y="6850011"/>
                </a:lnTo>
                <a:lnTo>
                  <a:pt x="9134043" y="0"/>
                </a:lnTo>
                <a:close/>
              </a:path>
            </a:pathLst>
          </a:custGeom>
          <a:solidFill>
            <a:srgbClr val="D0EBF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72669" y="2050269"/>
            <a:ext cx="5798660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F08A94"/>
                </a:solidFill>
                <a:latin typeface="Catamaran Black"/>
                <a:cs typeface="Catamaran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17543" y="3059553"/>
            <a:ext cx="6708912" cy="17068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ngwriters.co.uk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Powerpoint First &amp; End P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988"/>
            <a:ext cx="9128125" cy="6850380"/>
          </a:xfrm>
          <a:custGeom>
            <a:avLst/>
            <a:gdLst/>
            <a:ahLst/>
            <a:cxnLst/>
            <a:rect l="l" t="t" r="r" b="b"/>
            <a:pathLst>
              <a:path w="9128125" h="6850380">
                <a:moveTo>
                  <a:pt x="9127794" y="0"/>
                </a:moveTo>
                <a:lnTo>
                  <a:pt x="0" y="0"/>
                </a:lnTo>
                <a:lnTo>
                  <a:pt x="0" y="6850011"/>
                </a:lnTo>
                <a:lnTo>
                  <a:pt x="9127794" y="6850011"/>
                </a:lnTo>
                <a:lnTo>
                  <a:pt x="9127794" y="0"/>
                </a:lnTo>
                <a:close/>
              </a:path>
            </a:pathLst>
          </a:custGeom>
          <a:solidFill>
            <a:srgbClr val="D0EBF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67817"/>
            <a:ext cx="9127794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80401" y="2416931"/>
            <a:ext cx="41668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6C0E8"/>
                </a:solidFill>
              </a:rPr>
              <a:t>Today you are going</a:t>
            </a:r>
            <a:r>
              <a:rPr spc="-100" dirty="0">
                <a:solidFill>
                  <a:srgbClr val="96C0E8"/>
                </a:solidFill>
              </a:rPr>
              <a:t> </a:t>
            </a:r>
            <a:r>
              <a:rPr dirty="0">
                <a:solidFill>
                  <a:srgbClr val="96C0E8"/>
                </a:solidFill>
              </a:rPr>
              <a:t>to: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7543" y="3059553"/>
            <a:ext cx="5923915" cy="170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5895" marR="5080" indent="-175895">
              <a:lnSpc>
                <a:spcPct val="100000"/>
              </a:lnSpc>
              <a:spcBef>
                <a:spcPts val="100"/>
              </a:spcBef>
              <a:buChar char="•"/>
              <a:tabLst>
                <a:tab pos="175895" algn="l"/>
              </a:tabLst>
            </a:pPr>
            <a:r>
              <a:rPr sz="2300" spc="80" dirty="0">
                <a:latin typeface="Myriad Pro"/>
                <a:cs typeface="Myriad Pro"/>
              </a:rPr>
              <a:t>Write </a:t>
            </a:r>
            <a:r>
              <a:rPr sz="2300" spc="55" dirty="0">
                <a:latin typeface="Myriad Pro"/>
                <a:cs typeface="Myriad Pro"/>
              </a:rPr>
              <a:t>an </a:t>
            </a:r>
            <a:r>
              <a:rPr sz="2300" spc="95" dirty="0">
                <a:latin typeface="Myriad Pro"/>
                <a:cs typeface="Myriad Pro"/>
              </a:rPr>
              <a:t>acrostic inspired </a:t>
            </a:r>
            <a:r>
              <a:rPr sz="2300" spc="45" dirty="0">
                <a:latin typeface="Myriad Pro"/>
                <a:cs typeface="Myriad Pro"/>
              </a:rPr>
              <a:t>by </a:t>
            </a:r>
            <a:r>
              <a:rPr sz="2300" spc="95" dirty="0">
                <a:latin typeface="Myriad Pro"/>
                <a:cs typeface="Myriad Pro"/>
              </a:rPr>
              <a:t>someone </a:t>
            </a:r>
            <a:r>
              <a:rPr sz="2300" spc="105" dirty="0">
                <a:latin typeface="Myriad Pro"/>
                <a:cs typeface="Myriad Pro"/>
              </a:rPr>
              <a:t>you  </a:t>
            </a:r>
            <a:r>
              <a:rPr sz="2300" spc="75" dirty="0">
                <a:latin typeface="Myriad Pro"/>
                <a:cs typeface="Myriad Pro"/>
              </a:rPr>
              <a:t>love </a:t>
            </a:r>
            <a:r>
              <a:rPr sz="2300" spc="55" dirty="0">
                <a:latin typeface="Myriad Pro"/>
                <a:cs typeface="Myriad Pro"/>
              </a:rPr>
              <a:t>or</a:t>
            </a:r>
            <a:r>
              <a:rPr sz="2300" spc="380" dirty="0">
                <a:latin typeface="Myriad Pro"/>
                <a:cs typeface="Myriad Pro"/>
              </a:rPr>
              <a:t> </a:t>
            </a:r>
            <a:r>
              <a:rPr sz="2300" spc="90" dirty="0">
                <a:latin typeface="Myriad Pro"/>
                <a:cs typeface="Myriad Pro"/>
              </a:rPr>
              <a:t>admire</a:t>
            </a:r>
            <a:endParaRPr sz="2300">
              <a:latin typeface="Myriad Pro"/>
              <a:cs typeface="Myriad Pro"/>
            </a:endParaRPr>
          </a:p>
          <a:p>
            <a:pPr marL="186055" indent="-173990">
              <a:lnSpc>
                <a:spcPct val="100000"/>
              </a:lnSpc>
              <a:spcBef>
                <a:spcPts val="1100"/>
              </a:spcBef>
              <a:buChar char="•"/>
              <a:tabLst>
                <a:tab pos="186690" algn="l"/>
              </a:tabLst>
            </a:pPr>
            <a:r>
              <a:rPr sz="2300" spc="70" dirty="0">
                <a:latin typeface="Myriad Pro"/>
                <a:cs typeface="Myriad Pro"/>
              </a:rPr>
              <a:t>Use </a:t>
            </a:r>
            <a:r>
              <a:rPr sz="2300" spc="100" dirty="0">
                <a:latin typeface="Myriad Pro"/>
                <a:cs typeface="Myriad Pro"/>
              </a:rPr>
              <a:t>adjectives </a:t>
            </a:r>
            <a:r>
              <a:rPr sz="2300" spc="55" dirty="0">
                <a:latin typeface="Myriad Pro"/>
                <a:cs typeface="Myriad Pro"/>
              </a:rPr>
              <a:t>in </a:t>
            </a:r>
            <a:r>
              <a:rPr sz="2300" spc="80" dirty="0">
                <a:latin typeface="Myriad Pro"/>
                <a:cs typeface="Myriad Pro"/>
              </a:rPr>
              <a:t>your </a:t>
            </a:r>
            <a:r>
              <a:rPr sz="2300" spc="105" dirty="0">
                <a:latin typeface="Myriad Pro"/>
                <a:cs typeface="Myriad Pro"/>
              </a:rPr>
              <a:t>poetry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114" dirty="0">
                <a:latin typeface="Myriad Pro"/>
                <a:cs typeface="Myriad Pro"/>
              </a:rPr>
              <a:t>writing</a:t>
            </a:r>
            <a:endParaRPr sz="2300">
              <a:latin typeface="Myriad Pro"/>
              <a:cs typeface="Myriad Pro"/>
            </a:endParaRPr>
          </a:p>
          <a:p>
            <a:pPr marL="186055" indent="-173990">
              <a:lnSpc>
                <a:spcPct val="100000"/>
              </a:lnSpc>
              <a:spcBef>
                <a:spcPts val="1095"/>
              </a:spcBef>
              <a:buChar char="•"/>
              <a:tabLst>
                <a:tab pos="186690" algn="l"/>
              </a:tabLst>
            </a:pPr>
            <a:r>
              <a:rPr sz="2300" spc="80" dirty="0">
                <a:latin typeface="Myriad Pro"/>
                <a:cs typeface="Myriad Pro"/>
              </a:rPr>
              <a:t>Give </a:t>
            </a:r>
            <a:r>
              <a:rPr sz="2300" spc="95" dirty="0">
                <a:latin typeface="Myriad Pro"/>
                <a:cs typeface="Myriad Pro"/>
              </a:rPr>
              <a:t>feedback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80" dirty="0">
                <a:latin typeface="Myriad Pro"/>
                <a:cs typeface="Myriad Pro"/>
              </a:rPr>
              <a:t>your</a:t>
            </a:r>
            <a:r>
              <a:rPr sz="2300" spc="110" dirty="0">
                <a:latin typeface="Myriad Pro"/>
                <a:cs typeface="Myriad Pro"/>
              </a:rPr>
              <a:t> classmates</a:t>
            </a:r>
            <a:endParaRPr sz="2300">
              <a:latin typeface="Myriad Pro"/>
              <a:cs typeface="Myriad Pr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62262" y="1865312"/>
            <a:ext cx="351599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08A94"/>
                </a:solidFill>
                <a:latin typeface="Catamaran Black"/>
                <a:cs typeface="Catamaran Black"/>
              </a:rPr>
              <a:t>What is an</a:t>
            </a:r>
            <a:r>
              <a:rPr sz="3000" b="1" spc="-100" dirty="0">
                <a:solidFill>
                  <a:srgbClr val="F08A94"/>
                </a:solidFill>
                <a:latin typeface="Catamaran Black"/>
                <a:cs typeface="Catamaran Black"/>
              </a:rPr>
              <a:t> </a:t>
            </a:r>
            <a:r>
              <a:rPr sz="3000" b="1" dirty="0">
                <a:solidFill>
                  <a:srgbClr val="F08A94"/>
                </a:solidFill>
                <a:latin typeface="Catamaran Black"/>
                <a:cs typeface="Catamaran Black"/>
              </a:rPr>
              <a:t>acrostic?</a:t>
            </a:r>
            <a:endParaRPr sz="3000">
              <a:latin typeface="Catamaran Black"/>
              <a:cs typeface="Catamaran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84946" y="2507933"/>
            <a:ext cx="468503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75" dirty="0">
                <a:latin typeface="Myriad Pro"/>
                <a:cs typeface="Myriad Pro"/>
              </a:rPr>
              <a:t>It </a:t>
            </a:r>
            <a:r>
              <a:rPr sz="2300" spc="55" dirty="0">
                <a:latin typeface="Myriad Pro"/>
                <a:cs typeface="Myriad Pro"/>
              </a:rPr>
              <a:t>is </a:t>
            </a:r>
            <a:r>
              <a:rPr sz="2300" dirty="0">
                <a:latin typeface="Myriad Pro"/>
                <a:cs typeface="Myriad Pro"/>
              </a:rPr>
              <a:t>a </a:t>
            </a:r>
            <a:r>
              <a:rPr sz="2300" spc="85" dirty="0">
                <a:latin typeface="Myriad Pro"/>
                <a:cs typeface="Myriad Pro"/>
              </a:rPr>
              <a:t>poem </a:t>
            </a:r>
            <a:r>
              <a:rPr sz="2300" spc="80" dirty="0">
                <a:latin typeface="Myriad Pro"/>
                <a:cs typeface="Myriad Pro"/>
              </a:rPr>
              <a:t>that </a:t>
            </a:r>
            <a:r>
              <a:rPr sz="2300" spc="95" dirty="0">
                <a:latin typeface="Myriad Pro"/>
                <a:cs typeface="Myriad Pro"/>
              </a:rPr>
              <a:t>spells </a:t>
            </a:r>
            <a:r>
              <a:rPr sz="2300" spc="75" dirty="0">
                <a:latin typeface="Myriad Pro"/>
                <a:cs typeface="Myriad Pro"/>
              </a:rPr>
              <a:t>out </a:t>
            </a:r>
            <a:r>
              <a:rPr sz="2300" dirty="0">
                <a:latin typeface="Myriad Pro"/>
                <a:cs typeface="Myriad Pro"/>
              </a:rPr>
              <a:t>a</a:t>
            </a:r>
            <a:r>
              <a:rPr sz="2300" spc="335" dirty="0">
                <a:latin typeface="Myriad Pro"/>
                <a:cs typeface="Myriad Pro"/>
              </a:rPr>
              <a:t> </a:t>
            </a:r>
            <a:r>
              <a:rPr sz="2300" spc="105" dirty="0">
                <a:latin typeface="Myriad Pro"/>
                <a:cs typeface="Myriad Pro"/>
              </a:rPr>
              <a:t>word:</a:t>
            </a:r>
            <a:endParaRPr sz="2300">
              <a:latin typeface="Myriad Pro"/>
              <a:cs typeface="Myriad Pr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70" y="267817"/>
            <a:ext cx="9134055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28092" y="2444241"/>
            <a:ext cx="7069455" cy="2407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0825" marR="5080" indent="-23876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251460" algn="l"/>
              </a:tabLst>
            </a:pPr>
            <a:r>
              <a:rPr sz="2300" spc="40" dirty="0">
                <a:latin typeface="Myriad Pro"/>
                <a:cs typeface="Myriad Pro"/>
              </a:rPr>
              <a:t>Your </a:t>
            </a:r>
            <a:r>
              <a:rPr sz="2300" spc="95" dirty="0">
                <a:latin typeface="Myriad Pro"/>
                <a:cs typeface="Myriad Pro"/>
              </a:rPr>
              <a:t>teacher </a:t>
            </a:r>
            <a:r>
              <a:rPr sz="2300" spc="55" dirty="0">
                <a:latin typeface="Myriad Pro"/>
                <a:cs typeface="Myriad Pro"/>
              </a:rPr>
              <a:t>is </a:t>
            </a:r>
            <a:r>
              <a:rPr sz="2300" spc="90" dirty="0">
                <a:latin typeface="Myriad Pro"/>
                <a:cs typeface="Myriad Pro"/>
              </a:rPr>
              <a:t>going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90" dirty="0">
                <a:latin typeface="Myriad Pro"/>
                <a:cs typeface="Myriad Pro"/>
              </a:rPr>
              <a:t>write </a:t>
            </a:r>
            <a:r>
              <a:rPr sz="2300" dirty="0">
                <a:latin typeface="Myriad Pro"/>
                <a:cs typeface="Myriad Pro"/>
              </a:rPr>
              <a:t>a </a:t>
            </a:r>
            <a:r>
              <a:rPr sz="2300" spc="70" dirty="0">
                <a:latin typeface="Myriad Pro"/>
                <a:cs typeface="Myriad Pro"/>
              </a:rPr>
              <a:t>word </a:t>
            </a:r>
            <a:r>
              <a:rPr sz="2300" spc="55" dirty="0">
                <a:latin typeface="Myriad Pro"/>
                <a:cs typeface="Myriad Pro"/>
              </a:rPr>
              <a:t>on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85" dirty="0">
                <a:latin typeface="Myriad Pro"/>
                <a:cs typeface="Myriad Pro"/>
              </a:rPr>
              <a:t>board  </a:t>
            </a:r>
            <a:r>
              <a:rPr sz="2300" spc="65" dirty="0">
                <a:latin typeface="Myriad Pro"/>
                <a:cs typeface="Myriad Pro"/>
              </a:rPr>
              <a:t>for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65" dirty="0">
                <a:latin typeface="Myriad Pro"/>
                <a:cs typeface="Myriad Pro"/>
              </a:rPr>
              <a:t>you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50" dirty="0">
                <a:latin typeface="Myriad Pro"/>
                <a:cs typeface="Myriad Pro"/>
              </a:rPr>
              <a:t>to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90" dirty="0">
                <a:latin typeface="Myriad Pro"/>
                <a:cs typeface="Myriad Pro"/>
              </a:rPr>
              <a:t>learn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70" dirty="0">
                <a:latin typeface="Myriad Pro"/>
                <a:cs typeface="Myriad Pro"/>
              </a:rPr>
              <a:t>how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50" dirty="0">
                <a:latin typeface="Myriad Pro"/>
                <a:cs typeface="Myriad Pro"/>
              </a:rPr>
              <a:t>to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90" dirty="0">
                <a:latin typeface="Myriad Pro"/>
                <a:cs typeface="Myriad Pro"/>
              </a:rPr>
              <a:t>write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55" dirty="0">
                <a:latin typeface="Myriad Pro"/>
                <a:cs typeface="Myriad Pro"/>
              </a:rPr>
              <a:t>an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95" dirty="0">
                <a:latin typeface="Myriad Pro"/>
                <a:cs typeface="Myriad Pro"/>
              </a:rPr>
              <a:t>acrostic.</a:t>
            </a:r>
            <a:endParaRPr sz="2300">
              <a:latin typeface="Myriad Pro"/>
              <a:cs typeface="Myriad Pro"/>
            </a:endParaRPr>
          </a:p>
          <a:p>
            <a:pPr marL="250825" marR="177800" indent="-238760" algn="just">
              <a:lnSpc>
                <a:spcPct val="100000"/>
              </a:lnSpc>
              <a:spcBef>
                <a:spcPts val="1100"/>
              </a:spcBef>
              <a:buChar char="•"/>
              <a:tabLst>
                <a:tab pos="251460" algn="l"/>
              </a:tabLst>
            </a:pPr>
            <a:r>
              <a:rPr sz="2300" spc="80" dirty="0">
                <a:latin typeface="Myriad Pro"/>
                <a:cs typeface="Myriad Pro"/>
              </a:rPr>
              <a:t>When your </a:t>
            </a:r>
            <a:r>
              <a:rPr sz="2300" spc="95" dirty="0">
                <a:latin typeface="Myriad Pro"/>
                <a:cs typeface="Myriad Pro"/>
              </a:rPr>
              <a:t>teacher </a:t>
            </a:r>
            <a:r>
              <a:rPr sz="2300" spc="85" dirty="0">
                <a:latin typeface="Myriad Pro"/>
                <a:cs typeface="Myriad Pro"/>
              </a:rPr>
              <a:t>tells </a:t>
            </a:r>
            <a:r>
              <a:rPr sz="2300" spc="65" dirty="0">
                <a:latin typeface="Myriad Pro"/>
                <a:cs typeface="Myriad Pro"/>
              </a:rPr>
              <a:t>you </a:t>
            </a:r>
            <a:r>
              <a:rPr sz="2300" spc="50" dirty="0">
                <a:latin typeface="Myriad Pro"/>
                <a:cs typeface="Myriad Pro"/>
              </a:rPr>
              <a:t>to, </a:t>
            </a:r>
            <a:r>
              <a:rPr sz="2300" spc="85" dirty="0">
                <a:latin typeface="Myriad Pro"/>
                <a:cs typeface="Myriad Pro"/>
              </a:rPr>
              <a:t>call </a:t>
            </a:r>
            <a:r>
              <a:rPr sz="2300" spc="75" dirty="0">
                <a:latin typeface="Myriad Pro"/>
                <a:cs typeface="Myriad Pro"/>
              </a:rPr>
              <a:t>out </a:t>
            </a:r>
            <a:r>
              <a:rPr sz="2300" dirty="0">
                <a:latin typeface="Myriad Pro"/>
                <a:cs typeface="Myriad Pro"/>
              </a:rPr>
              <a:t>a </a:t>
            </a:r>
            <a:r>
              <a:rPr sz="2300" spc="70" dirty="0">
                <a:latin typeface="Myriad Pro"/>
                <a:cs typeface="Myriad Pro"/>
              </a:rPr>
              <a:t>word </a:t>
            </a:r>
            <a:r>
              <a:rPr sz="2300" spc="50" dirty="0">
                <a:latin typeface="Myriad Pro"/>
                <a:cs typeface="Myriad Pro"/>
              </a:rPr>
              <a:t>to  </a:t>
            </a:r>
            <a:r>
              <a:rPr sz="2300" spc="100" dirty="0">
                <a:latin typeface="Myriad Pro"/>
                <a:cs typeface="Myriad Pro"/>
              </a:rPr>
              <a:t>describe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70" dirty="0">
                <a:latin typeface="Myriad Pro"/>
                <a:cs typeface="Myriad Pro"/>
              </a:rPr>
              <a:t>word </a:t>
            </a:r>
            <a:r>
              <a:rPr sz="2300" spc="55" dirty="0">
                <a:latin typeface="Myriad Pro"/>
                <a:cs typeface="Myriad Pro"/>
              </a:rPr>
              <a:t>on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85" dirty="0">
                <a:latin typeface="Myriad Pro"/>
                <a:cs typeface="Myriad Pro"/>
              </a:rPr>
              <a:t>board </a:t>
            </a:r>
            <a:r>
              <a:rPr sz="2300" spc="80" dirty="0">
                <a:latin typeface="Myriad Pro"/>
                <a:cs typeface="Myriad Pro"/>
              </a:rPr>
              <a:t>that </a:t>
            </a:r>
            <a:r>
              <a:rPr sz="2300" spc="90" dirty="0">
                <a:latin typeface="Myriad Pro"/>
                <a:cs typeface="Myriad Pro"/>
              </a:rPr>
              <a:t>begins </a:t>
            </a:r>
            <a:r>
              <a:rPr sz="2300" spc="114" dirty="0">
                <a:latin typeface="Myriad Pro"/>
                <a:cs typeface="Myriad Pro"/>
              </a:rPr>
              <a:t>with  </a:t>
            </a:r>
            <a:r>
              <a:rPr sz="2300" spc="75" dirty="0">
                <a:latin typeface="Myriad Pro"/>
                <a:cs typeface="Myriad Pro"/>
              </a:rPr>
              <a:t>one </a:t>
            </a:r>
            <a:r>
              <a:rPr sz="2300" spc="55" dirty="0">
                <a:latin typeface="Myriad Pro"/>
                <a:cs typeface="Myriad Pro"/>
              </a:rPr>
              <a:t>of </a:t>
            </a:r>
            <a:r>
              <a:rPr sz="2300" spc="75" dirty="0">
                <a:latin typeface="Myriad Pro"/>
                <a:cs typeface="Myriad Pro"/>
              </a:rPr>
              <a:t>the</a:t>
            </a:r>
            <a:r>
              <a:rPr sz="2300" spc="550" dirty="0">
                <a:latin typeface="Myriad Pro"/>
                <a:cs typeface="Myriad Pro"/>
              </a:rPr>
              <a:t> </a:t>
            </a:r>
            <a:r>
              <a:rPr sz="2300" spc="95" dirty="0">
                <a:latin typeface="Myriad Pro"/>
                <a:cs typeface="Myriad Pro"/>
              </a:rPr>
              <a:t>letters.</a:t>
            </a:r>
            <a:endParaRPr sz="2300">
              <a:latin typeface="Myriad Pro"/>
              <a:cs typeface="Myriad Pro"/>
            </a:endParaRPr>
          </a:p>
          <a:p>
            <a:pPr marL="250825" indent="-238760" algn="just">
              <a:lnSpc>
                <a:spcPct val="100000"/>
              </a:lnSpc>
              <a:spcBef>
                <a:spcPts val="1095"/>
              </a:spcBef>
              <a:buChar char="•"/>
              <a:tabLst>
                <a:tab pos="251460" algn="l"/>
              </a:tabLst>
            </a:pPr>
            <a:r>
              <a:rPr sz="2300" spc="80" dirty="0">
                <a:latin typeface="Myriad Pro"/>
                <a:cs typeface="Myriad Pro"/>
              </a:rPr>
              <a:t>This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55" dirty="0">
                <a:latin typeface="Myriad Pro"/>
                <a:cs typeface="Myriad Pro"/>
              </a:rPr>
              <a:t>is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75" dirty="0">
                <a:latin typeface="Myriad Pro"/>
                <a:cs typeface="Myriad Pro"/>
              </a:rPr>
              <a:t>the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100" dirty="0">
                <a:latin typeface="Myriad Pro"/>
                <a:cs typeface="Myriad Pro"/>
              </a:rPr>
              <a:t>start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55" dirty="0">
                <a:latin typeface="Myriad Pro"/>
                <a:cs typeface="Myriad Pro"/>
              </a:rPr>
              <a:t>of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100" dirty="0">
                <a:latin typeface="Myriad Pro"/>
                <a:cs typeface="Myriad Pro"/>
              </a:rPr>
              <a:t>planning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55" dirty="0">
                <a:latin typeface="Myriad Pro"/>
                <a:cs typeface="Myriad Pro"/>
              </a:rPr>
              <a:t>an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95" dirty="0">
                <a:latin typeface="Myriad Pro"/>
                <a:cs typeface="Myriad Pro"/>
              </a:rPr>
              <a:t>acrostic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114" dirty="0">
                <a:latin typeface="Myriad Pro"/>
                <a:cs typeface="Myriad Pro"/>
              </a:rPr>
              <a:t>poem.</a:t>
            </a:r>
            <a:endParaRPr sz="2300">
              <a:latin typeface="Myriad Pro"/>
              <a:cs typeface="Myriad Pr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70" y="267817"/>
            <a:ext cx="9134055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76746" y="1781317"/>
            <a:ext cx="6924254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0825" marR="5080" indent="-238760">
              <a:lnSpc>
                <a:spcPct val="100000"/>
              </a:lnSpc>
              <a:spcBef>
                <a:spcPts val="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15" dirty="0">
                <a:latin typeface="Myriad Pro"/>
                <a:cs typeface="Myriad Pro"/>
              </a:rPr>
              <a:t>You </a:t>
            </a:r>
            <a:r>
              <a:rPr sz="2100" spc="75" dirty="0">
                <a:latin typeface="Myriad Pro"/>
                <a:cs typeface="Myriad Pro"/>
              </a:rPr>
              <a:t>need </a:t>
            </a:r>
            <a:r>
              <a:rPr sz="2100" spc="45" dirty="0">
                <a:latin typeface="Myriad Pro"/>
                <a:cs typeface="Myriad Pro"/>
              </a:rPr>
              <a:t>to </a:t>
            </a:r>
            <a:r>
              <a:rPr sz="2100" spc="70" dirty="0">
                <a:latin typeface="Myriad Pro"/>
                <a:cs typeface="Myriad Pro"/>
              </a:rPr>
              <a:t>use </a:t>
            </a:r>
            <a:r>
              <a:rPr sz="2100" spc="90" dirty="0">
                <a:latin typeface="Myriad Pro"/>
                <a:cs typeface="Myriad Pro"/>
              </a:rPr>
              <a:t>adjectives </a:t>
            </a:r>
            <a:r>
              <a:rPr sz="2100" spc="45" dirty="0">
                <a:latin typeface="Myriad Pro"/>
                <a:cs typeface="Myriad Pro"/>
              </a:rPr>
              <a:t>to </a:t>
            </a:r>
            <a:r>
              <a:rPr sz="2100" spc="90" dirty="0">
                <a:latin typeface="Myriad Pro"/>
                <a:cs typeface="Myriad Pro"/>
              </a:rPr>
              <a:t>describe </a:t>
            </a:r>
            <a:r>
              <a:rPr sz="2100" spc="70" dirty="0">
                <a:latin typeface="Myriad Pro"/>
                <a:cs typeface="Myriad Pro"/>
              </a:rPr>
              <a:t>your </a:t>
            </a:r>
            <a:r>
              <a:rPr sz="2100" spc="65" dirty="0">
                <a:latin typeface="Myriad Pro"/>
                <a:cs typeface="Myriad Pro"/>
              </a:rPr>
              <a:t>word,  </a:t>
            </a:r>
            <a:r>
              <a:rPr sz="2100" spc="70" dirty="0">
                <a:latin typeface="Myriad Pro"/>
                <a:cs typeface="Myriad Pro"/>
              </a:rPr>
              <a:t>one </a:t>
            </a:r>
            <a:r>
              <a:rPr sz="2100" spc="65" dirty="0">
                <a:latin typeface="Myriad Pro"/>
                <a:cs typeface="Myriad Pro"/>
              </a:rPr>
              <a:t>word </a:t>
            </a:r>
            <a:r>
              <a:rPr sz="2100" spc="70" dirty="0">
                <a:latin typeface="Myriad Pro"/>
                <a:cs typeface="Myriad Pro"/>
              </a:rPr>
              <a:t>per</a:t>
            </a:r>
            <a:r>
              <a:rPr sz="2100" spc="484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letter.</a:t>
            </a:r>
            <a:endParaRPr sz="2100">
              <a:latin typeface="Myriad Pro"/>
              <a:cs typeface="Myriad Pro"/>
            </a:endParaRPr>
          </a:p>
          <a:p>
            <a:pPr marL="250825" indent="-238760">
              <a:lnSpc>
                <a:spcPct val="100000"/>
              </a:lnSpc>
              <a:spcBef>
                <a:spcPts val="9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45" dirty="0">
                <a:latin typeface="Myriad Pro"/>
                <a:cs typeface="Myriad Pro"/>
              </a:rPr>
              <a:t>An </a:t>
            </a:r>
            <a:r>
              <a:rPr sz="2100" spc="90" dirty="0">
                <a:latin typeface="Myriad Pro"/>
                <a:cs typeface="Myriad Pro"/>
              </a:rPr>
              <a:t>adjective </a:t>
            </a:r>
            <a:r>
              <a:rPr sz="2100" spc="50" dirty="0">
                <a:latin typeface="Myriad Pro"/>
                <a:cs typeface="Myriad Pro"/>
              </a:rPr>
              <a:t>is </a:t>
            </a:r>
            <a:r>
              <a:rPr sz="2100" dirty="0">
                <a:latin typeface="Myriad Pro"/>
                <a:cs typeface="Myriad Pro"/>
              </a:rPr>
              <a:t>a </a:t>
            </a:r>
            <a:r>
              <a:rPr sz="2100" spc="95" dirty="0">
                <a:latin typeface="Myriad Pro"/>
                <a:cs typeface="Myriad Pro"/>
              </a:rPr>
              <a:t>describing</a:t>
            </a:r>
            <a:r>
              <a:rPr sz="2100" spc="409" dirty="0">
                <a:latin typeface="Myriad Pro"/>
                <a:cs typeface="Myriad Pro"/>
              </a:rPr>
              <a:t> </a:t>
            </a:r>
            <a:r>
              <a:rPr sz="2100" spc="65" dirty="0">
                <a:latin typeface="Myriad Pro"/>
                <a:cs typeface="Myriad Pro"/>
              </a:rPr>
              <a:t>word.</a:t>
            </a:r>
            <a:endParaRPr sz="2100">
              <a:latin typeface="Myriad Pro"/>
              <a:cs typeface="Myriad Pro"/>
            </a:endParaRPr>
          </a:p>
          <a:p>
            <a:pPr marL="250825" marR="334010" indent="-238760">
              <a:lnSpc>
                <a:spcPct val="100000"/>
              </a:lnSpc>
              <a:spcBef>
                <a:spcPts val="9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80" dirty="0">
                <a:latin typeface="Myriad Pro"/>
                <a:cs typeface="Myriad Pro"/>
              </a:rPr>
              <a:t>Think about </a:t>
            </a:r>
            <a:r>
              <a:rPr sz="2100" spc="75" dirty="0">
                <a:latin typeface="Myriad Pro"/>
                <a:cs typeface="Myriad Pro"/>
              </a:rPr>
              <a:t>what </a:t>
            </a:r>
            <a:r>
              <a:rPr sz="2100" spc="70" dirty="0">
                <a:latin typeface="Myriad Pro"/>
                <a:cs typeface="Myriad Pro"/>
              </a:rPr>
              <a:t>the </a:t>
            </a:r>
            <a:r>
              <a:rPr sz="2100" spc="80" dirty="0">
                <a:latin typeface="Myriad Pro"/>
                <a:cs typeface="Myriad Pro"/>
              </a:rPr>
              <a:t>thing looks </a:t>
            </a:r>
            <a:r>
              <a:rPr sz="2100" spc="75" dirty="0">
                <a:latin typeface="Myriad Pro"/>
                <a:cs typeface="Myriad Pro"/>
              </a:rPr>
              <a:t>like</a:t>
            </a:r>
            <a:r>
              <a:rPr sz="2100" spc="75">
                <a:latin typeface="Myriad Pro"/>
                <a:cs typeface="Myriad Pro"/>
              </a:rPr>
              <a:t>, </a:t>
            </a:r>
            <a:r>
              <a:rPr sz="2100" spc="75" smtClean="0">
                <a:latin typeface="Myriad Pro"/>
                <a:cs typeface="Myriad Pro"/>
              </a:rPr>
              <a:t>what</a:t>
            </a:r>
            <a:r>
              <a:rPr lang="en-GB" sz="2100" spc="75" dirty="0" smtClean="0">
                <a:latin typeface="Myriad Pro"/>
                <a:cs typeface="Myriad Pro"/>
              </a:rPr>
              <a:t> </a:t>
            </a:r>
            <a:r>
              <a:rPr sz="2100" spc="100" smtClean="0">
                <a:latin typeface="Myriad Pro"/>
                <a:cs typeface="Myriad Pro"/>
              </a:rPr>
              <a:t>col</a:t>
            </a:r>
            <a:r>
              <a:rPr sz="2100" spc="85" smtClean="0">
                <a:latin typeface="Myriad Pro"/>
                <a:cs typeface="Myriad Pro"/>
              </a:rPr>
              <a:t>our(s</a:t>
            </a:r>
            <a:r>
              <a:rPr lang="en-GB" sz="2100" spc="85" dirty="0" smtClean="0">
                <a:latin typeface="Myriad Pro"/>
                <a:cs typeface="Myriad Pro"/>
              </a:rPr>
              <a:t>) </a:t>
            </a:r>
            <a:r>
              <a:rPr sz="2100" spc="50" smtClean="0">
                <a:latin typeface="Myriad Pro"/>
                <a:cs typeface="Myriad Pro"/>
              </a:rPr>
              <a:t>it</a:t>
            </a:r>
            <a:r>
              <a:rPr sz="2100" spc="210" smtClean="0">
                <a:latin typeface="Myriad Pro"/>
                <a:cs typeface="Myriad Pro"/>
              </a:rPr>
              <a:t> </a:t>
            </a:r>
            <a:r>
              <a:rPr sz="2100" spc="50" dirty="0">
                <a:latin typeface="Myriad Pro"/>
                <a:cs typeface="Myriad Pro"/>
              </a:rPr>
              <a:t>is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and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85" dirty="0">
                <a:latin typeface="Myriad Pro"/>
                <a:cs typeface="Myriad Pro"/>
              </a:rPr>
              <a:t>things</a:t>
            </a:r>
            <a:r>
              <a:rPr sz="2100" spc="204" dirty="0">
                <a:latin typeface="Myriad Pro"/>
                <a:cs typeface="Myriad Pro"/>
              </a:rPr>
              <a:t> </a:t>
            </a:r>
            <a:r>
              <a:rPr sz="2100" spc="45" dirty="0">
                <a:latin typeface="Myriad Pro"/>
                <a:cs typeface="Myriad Pro"/>
              </a:rPr>
              <a:t>to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50" dirty="0">
                <a:latin typeface="Myriad Pro"/>
                <a:cs typeface="Myriad Pro"/>
              </a:rPr>
              <a:t>do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75" dirty="0">
                <a:latin typeface="Myriad Pro"/>
                <a:cs typeface="Myriad Pro"/>
              </a:rPr>
              <a:t>with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the</a:t>
            </a:r>
            <a:r>
              <a:rPr sz="2100" spc="204" dirty="0">
                <a:latin typeface="Myriad Pro"/>
                <a:cs typeface="Myriad Pro"/>
              </a:rPr>
              <a:t> </a:t>
            </a:r>
            <a:r>
              <a:rPr sz="2100" spc="65" dirty="0">
                <a:latin typeface="Myriad Pro"/>
                <a:cs typeface="Myriad Pro"/>
              </a:rPr>
              <a:t>word.</a:t>
            </a:r>
            <a:endParaRPr sz="2100">
              <a:latin typeface="Myriad Pro"/>
              <a:cs typeface="Myriad Pro"/>
            </a:endParaRPr>
          </a:p>
          <a:p>
            <a:pPr marL="250825" marR="240029" indent="-238760">
              <a:lnSpc>
                <a:spcPct val="100000"/>
              </a:lnSpc>
              <a:spcBef>
                <a:spcPts val="9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65" dirty="0">
                <a:latin typeface="Myriad Pro"/>
                <a:cs typeface="Myriad Pro"/>
              </a:rPr>
              <a:t>E.g. </a:t>
            </a:r>
            <a:r>
              <a:rPr sz="2100" spc="50" dirty="0">
                <a:latin typeface="Myriad Pro"/>
                <a:cs typeface="Myriad Pro"/>
              </a:rPr>
              <a:t>if it </a:t>
            </a:r>
            <a:r>
              <a:rPr sz="2100" spc="70" dirty="0">
                <a:latin typeface="Myriad Pro"/>
                <a:cs typeface="Myriad Pro"/>
              </a:rPr>
              <a:t>the </a:t>
            </a:r>
            <a:r>
              <a:rPr sz="2100" spc="65" dirty="0">
                <a:latin typeface="Myriad Pro"/>
                <a:cs typeface="Myriad Pro"/>
              </a:rPr>
              <a:t>word </a:t>
            </a:r>
            <a:r>
              <a:rPr sz="2100" spc="50" dirty="0">
                <a:latin typeface="Myriad Pro"/>
                <a:cs typeface="Myriad Pro"/>
              </a:rPr>
              <a:t>is </a:t>
            </a:r>
            <a:r>
              <a:rPr sz="2100" spc="65" dirty="0">
                <a:latin typeface="Myriad Pro"/>
                <a:cs typeface="Myriad Pro"/>
              </a:rPr>
              <a:t>“teacher”, </a:t>
            </a:r>
            <a:r>
              <a:rPr sz="2100" spc="75" dirty="0">
                <a:latin typeface="Myriad Pro"/>
                <a:cs typeface="Myriad Pro"/>
              </a:rPr>
              <a:t>then </a:t>
            </a:r>
            <a:r>
              <a:rPr sz="2100" spc="70" dirty="0">
                <a:latin typeface="Myriad Pro"/>
                <a:cs typeface="Myriad Pro"/>
              </a:rPr>
              <a:t>the </a:t>
            </a:r>
            <a:r>
              <a:rPr sz="2100" spc="85" dirty="0">
                <a:latin typeface="Myriad Pro"/>
                <a:cs typeface="Myriad Pro"/>
              </a:rPr>
              <a:t>things </a:t>
            </a:r>
            <a:r>
              <a:rPr sz="2100" spc="45" dirty="0">
                <a:latin typeface="Myriad Pro"/>
                <a:cs typeface="Myriad Pro"/>
              </a:rPr>
              <a:t>to  </a:t>
            </a:r>
            <a:r>
              <a:rPr sz="2100" spc="50" dirty="0">
                <a:latin typeface="Myriad Pro"/>
                <a:cs typeface="Myriad Pro"/>
              </a:rPr>
              <a:t>do </a:t>
            </a:r>
            <a:r>
              <a:rPr sz="2100" spc="75" dirty="0">
                <a:latin typeface="Myriad Pro"/>
                <a:cs typeface="Myriad Pro"/>
              </a:rPr>
              <a:t>with </a:t>
            </a:r>
            <a:r>
              <a:rPr sz="2100" dirty="0">
                <a:latin typeface="Myriad Pro"/>
                <a:cs typeface="Myriad Pro"/>
              </a:rPr>
              <a:t>a </a:t>
            </a:r>
            <a:r>
              <a:rPr sz="2100" spc="85" dirty="0">
                <a:latin typeface="Myriad Pro"/>
                <a:cs typeface="Myriad Pro"/>
              </a:rPr>
              <a:t>teacher </a:t>
            </a:r>
            <a:r>
              <a:rPr sz="2100" spc="80" dirty="0">
                <a:latin typeface="Myriad Pro"/>
                <a:cs typeface="Myriad Pro"/>
              </a:rPr>
              <a:t>could </a:t>
            </a:r>
            <a:r>
              <a:rPr sz="2100" spc="50" dirty="0">
                <a:latin typeface="Myriad Pro"/>
                <a:cs typeface="Myriad Pro"/>
              </a:rPr>
              <a:t>be </a:t>
            </a:r>
            <a:r>
              <a:rPr sz="2100" spc="85" dirty="0">
                <a:latin typeface="Myriad Pro"/>
                <a:cs typeface="Myriad Pro"/>
              </a:rPr>
              <a:t>whiteboard, pencil,  </a:t>
            </a:r>
            <a:r>
              <a:rPr sz="2100" spc="90" dirty="0">
                <a:latin typeface="Myriad Pro"/>
                <a:cs typeface="Myriad Pro"/>
              </a:rPr>
              <a:t>story </a:t>
            </a:r>
            <a:r>
              <a:rPr sz="2100" spc="75" dirty="0">
                <a:latin typeface="Myriad Pro"/>
                <a:cs typeface="Myriad Pro"/>
              </a:rPr>
              <a:t>time, </a:t>
            </a:r>
            <a:r>
              <a:rPr sz="2100" spc="85" dirty="0">
                <a:latin typeface="Myriad Pro"/>
                <a:cs typeface="Myriad Pro"/>
              </a:rPr>
              <a:t>smiling, helping, </a:t>
            </a:r>
            <a:r>
              <a:rPr sz="2100" spc="60" dirty="0">
                <a:latin typeface="Myriad Pro"/>
                <a:cs typeface="Myriad Pro"/>
              </a:rPr>
              <a:t>coffee</a:t>
            </a:r>
            <a:r>
              <a:rPr sz="2100" spc="200" dirty="0">
                <a:latin typeface="Myriad Pro"/>
                <a:cs typeface="Myriad Pro"/>
              </a:rPr>
              <a:t> </a:t>
            </a:r>
            <a:r>
              <a:rPr sz="2100" spc="65" dirty="0">
                <a:latin typeface="Myriad Pro"/>
                <a:cs typeface="Myriad Pro"/>
              </a:rPr>
              <a:t>etc</a:t>
            </a:r>
            <a:endParaRPr sz="2100">
              <a:latin typeface="Myriad Pro"/>
              <a:cs typeface="Myriad Pro"/>
            </a:endParaRPr>
          </a:p>
          <a:p>
            <a:pPr marL="250825" marR="93980" indent="-238760">
              <a:lnSpc>
                <a:spcPct val="100000"/>
              </a:lnSpc>
              <a:spcBef>
                <a:spcPts val="9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60" dirty="0">
                <a:latin typeface="Myriad Pro"/>
                <a:cs typeface="Myriad Pro"/>
              </a:rPr>
              <a:t>Work </a:t>
            </a:r>
            <a:r>
              <a:rPr sz="2100" spc="90" dirty="0">
                <a:latin typeface="Myriad Pro"/>
                <a:cs typeface="Myriad Pro"/>
              </a:rPr>
              <a:t>together </a:t>
            </a:r>
            <a:r>
              <a:rPr sz="2100" spc="50" dirty="0">
                <a:latin typeface="Myriad Pro"/>
                <a:cs typeface="Myriad Pro"/>
              </a:rPr>
              <a:t>as </a:t>
            </a:r>
            <a:r>
              <a:rPr sz="2100" dirty="0">
                <a:latin typeface="Myriad Pro"/>
                <a:cs typeface="Myriad Pro"/>
              </a:rPr>
              <a:t>a </a:t>
            </a:r>
            <a:r>
              <a:rPr sz="2100" spc="80" dirty="0">
                <a:latin typeface="Myriad Pro"/>
                <a:cs typeface="Myriad Pro"/>
              </a:rPr>
              <a:t>class until </a:t>
            </a:r>
            <a:r>
              <a:rPr sz="2100" spc="60" dirty="0">
                <a:latin typeface="Myriad Pro"/>
                <a:cs typeface="Myriad Pro"/>
              </a:rPr>
              <a:t>you </a:t>
            </a:r>
            <a:r>
              <a:rPr sz="2100" spc="65" dirty="0">
                <a:latin typeface="Myriad Pro"/>
                <a:cs typeface="Myriad Pro"/>
              </a:rPr>
              <a:t>have </a:t>
            </a:r>
            <a:r>
              <a:rPr sz="2100" spc="70" dirty="0">
                <a:latin typeface="Myriad Pro"/>
                <a:cs typeface="Myriad Pro"/>
              </a:rPr>
              <a:t>one </a:t>
            </a:r>
            <a:r>
              <a:rPr sz="2100" spc="65" dirty="0">
                <a:latin typeface="Myriad Pro"/>
                <a:cs typeface="Myriad Pro"/>
              </a:rPr>
              <a:t>word  </a:t>
            </a:r>
            <a:r>
              <a:rPr sz="2100" spc="60" dirty="0">
                <a:latin typeface="Myriad Pro"/>
                <a:cs typeface="Myriad Pro"/>
              </a:rPr>
              <a:t>for </a:t>
            </a:r>
            <a:r>
              <a:rPr sz="2100" spc="75" dirty="0">
                <a:latin typeface="Myriad Pro"/>
                <a:cs typeface="Myriad Pro"/>
              </a:rPr>
              <a:t>each </a:t>
            </a:r>
            <a:r>
              <a:rPr sz="2100" spc="85" dirty="0">
                <a:latin typeface="Myriad Pro"/>
                <a:cs typeface="Myriad Pro"/>
              </a:rPr>
              <a:t>letter </a:t>
            </a:r>
            <a:r>
              <a:rPr sz="2100" spc="75" dirty="0">
                <a:latin typeface="Myriad Pro"/>
                <a:cs typeface="Myriad Pro"/>
              </a:rPr>
              <a:t>down </a:t>
            </a:r>
            <a:r>
              <a:rPr sz="2100" spc="70" dirty="0">
                <a:latin typeface="Myriad Pro"/>
                <a:cs typeface="Myriad Pro"/>
              </a:rPr>
              <a:t>the</a:t>
            </a:r>
            <a:r>
              <a:rPr sz="2100" spc="229" dirty="0">
                <a:latin typeface="Myriad Pro"/>
                <a:cs typeface="Myriad Pro"/>
              </a:rPr>
              <a:t> </a:t>
            </a:r>
            <a:r>
              <a:rPr sz="2100" spc="75" dirty="0">
                <a:latin typeface="Myriad Pro"/>
                <a:cs typeface="Myriad Pro"/>
              </a:rPr>
              <a:t>board.</a:t>
            </a:r>
            <a:endParaRPr sz="2100">
              <a:latin typeface="Myriad Pro"/>
              <a:cs typeface="Myriad Pr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70" y="267817"/>
            <a:ext cx="9134055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99157" y="1657474"/>
            <a:ext cx="7386320" cy="35991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0825" marR="582930" indent="-238760">
              <a:lnSpc>
                <a:spcPct val="100000"/>
              </a:lnSpc>
              <a:spcBef>
                <a:spcPts val="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300" spc="40" dirty="0">
                <a:latin typeface="Myriad Pro"/>
                <a:cs typeface="Myriad Pro"/>
              </a:rPr>
              <a:t>Your </a:t>
            </a:r>
            <a:r>
              <a:rPr sz="2300" spc="95" dirty="0">
                <a:latin typeface="Myriad Pro"/>
                <a:cs typeface="Myriad Pro"/>
              </a:rPr>
              <a:t>teacher </a:t>
            </a:r>
            <a:r>
              <a:rPr sz="2300" spc="85" dirty="0">
                <a:latin typeface="Myriad Pro"/>
                <a:cs typeface="Myriad Pro"/>
              </a:rPr>
              <a:t>will </a:t>
            </a:r>
            <a:r>
              <a:rPr sz="2300" spc="90" dirty="0">
                <a:latin typeface="Myriad Pro"/>
                <a:cs typeface="Myriad Pro"/>
              </a:rPr>
              <a:t>write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70" dirty="0">
                <a:latin typeface="Myriad Pro"/>
                <a:cs typeface="Myriad Pro"/>
              </a:rPr>
              <a:t>word </a:t>
            </a:r>
            <a:r>
              <a:rPr sz="2300" spc="80" dirty="0">
                <a:latin typeface="Myriad Pro"/>
                <a:cs typeface="Myriad Pro"/>
              </a:rPr>
              <a:t>down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85" dirty="0">
                <a:latin typeface="Myriad Pro"/>
                <a:cs typeface="Myriad Pro"/>
              </a:rPr>
              <a:t>board  </a:t>
            </a:r>
            <a:r>
              <a:rPr sz="2300" spc="114" dirty="0">
                <a:latin typeface="Myriad Pro"/>
                <a:cs typeface="Myriad Pro"/>
              </a:rPr>
              <a:t>again.</a:t>
            </a:r>
            <a:endParaRPr sz="2300">
              <a:latin typeface="Myriad Pro"/>
              <a:cs typeface="Myriad Pro"/>
            </a:endParaRPr>
          </a:p>
          <a:p>
            <a:pPr marL="250825" marR="291465" indent="-238760">
              <a:lnSpc>
                <a:spcPct val="100000"/>
              </a:lnSpc>
              <a:spcBef>
                <a:spcPts val="1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300" spc="70" dirty="0">
                <a:latin typeface="Myriad Pro"/>
                <a:cs typeface="Myriad Pro"/>
              </a:rPr>
              <a:t>Now </a:t>
            </a:r>
            <a:r>
              <a:rPr sz="2300" spc="65" dirty="0">
                <a:latin typeface="Myriad Pro"/>
                <a:cs typeface="Myriad Pro"/>
              </a:rPr>
              <a:t>you </a:t>
            </a:r>
            <a:r>
              <a:rPr sz="2300" spc="85" dirty="0">
                <a:latin typeface="Myriad Pro"/>
                <a:cs typeface="Myriad Pro"/>
              </a:rPr>
              <a:t>need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80" dirty="0">
                <a:latin typeface="Myriad Pro"/>
                <a:cs typeface="Myriad Pro"/>
              </a:rPr>
              <a:t>work </a:t>
            </a:r>
            <a:r>
              <a:rPr sz="2300" spc="55" dirty="0">
                <a:latin typeface="Myriad Pro"/>
                <a:cs typeface="Myriad Pro"/>
              </a:rPr>
              <a:t>as </a:t>
            </a:r>
            <a:r>
              <a:rPr sz="2300" dirty="0">
                <a:latin typeface="Myriad Pro"/>
                <a:cs typeface="Myriad Pro"/>
              </a:rPr>
              <a:t>a </a:t>
            </a:r>
            <a:r>
              <a:rPr sz="2300" spc="90" dirty="0">
                <a:latin typeface="Myriad Pro"/>
                <a:cs typeface="Myriad Pro"/>
              </a:rPr>
              <a:t>class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85" dirty="0">
                <a:latin typeface="Myriad Pro"/>
                <a:cs typeface="Myriad Pro"/>
              </a:rPr>
              <a:t>turn each </a:t>
            </a:r>
            <a:r>
              <a:rPr sz="2300" spc="70" dirty="0">
                <a:latin typeface="Myriad Pro"/>
                <a:cs typeface="Myriad Pro"/>
              </a:rPr>
              <a:t>word  </a:t>
            </a:r>
            <a:r>
              <a:rPr sz="2300" spc="80" dirty="0">
                <a:latin typeface="Myriad Pro"/>
                <a:cs typeface="Myriad Pro"/>
              </a:rPr>
              <a:t>your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95" dirty="0">
                <a:latin typeface="Myriad Pro"/>
                <a:cs typeface="Myriad Pro"/>
              </a:rPr>
              <a:t>teacher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75" dirty="0">
                <a:latin typeface="Myriad Pro"/>
                <a:cs typeface="Myriad Pro"/>
              </a:rPr>
              <a:t>has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95" dirty="0">
                <a:latin typeface="Myriad Pro"/>
                <a:cs typeface="Myriad Pro"/>
              </a:rPr>
              <a:t>already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95" dirty="0">
                <a:latin typeface="Myriad Pro"/>
                <a:cs typeface="Myriad Pro"/>
              </a:rPr>
              <a:t>written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80" dirty="0">
                <a:latin typeface="Myriad Pro"/>
                <a:cs typeface="Myriad Pro"/>
              </a:rPr>
              <a:t>down</a:t>
            </a:r>
            <a:r>
              <a:rPr sz="2300" spc="229" dirty="0">
                <a:latin typeface="Myriad Pro"/>
                <a:cs typeface="Myriad Pro"/>
              </a:rPr>
              <a:t> </a:t>
            </a:r>
            <a:r>
              <a:rPr sz="2300" spc="80" dirty="0">
                <a:latin typeface="Myriad Pro"/>
                <a:cs typeface="Myriad Pro"/>
              </a:rPr>
              <a:t>into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dirty="0">
                <a:latin typeface="Myriad Pro"/>
                <a:cs typeface="Myriad Pro"/>
              </a:rPr>
              <a:t>a</a:t>
            </a:r>
            <a:endParaRPr sz="2300">
              <a:latin typeface="Myriad Pro"/>
              <a:cs typeface="Myriad Pro"/>
            </a:endParaRPr>
          </a:p>
          <a:p>
            <a:pPr marL="250825">
              <a:lnSpc>
                <a:spcPct val="100000"/>
              </a:lnSpc>
            </a:pPr>
            <a:r>
              <a:rPr sz="2300" spc="90" dirty="0">
                <a:latin typeface="Myriad Pro"/>
                <a:cs typeface="Myriad Pro"/>
              </a:rPr>
              <a:t>sentence.</a:t>
            </a:r>
            <a:endParaRPr sz="2300">
              <a:latin typeface="Myriad Pro"/>
              <a:cs typeface="Myriad Pro"/>
            </a:endParaRPr>
          </a:p>
          <a:p>
            <a:pPr marL="250825" marR="5080" indent="-238760">
              <a:lnSpc>
                <a:spcPct val="100000"/>
              </a:lnSpc>
              <a:spcBef>
                <a:spcPts val="1095"/>
              </a:spcBef>
              <a:buChar char="•"/>
              <a:tabLst>
                <a:tab pos="250825" algn="l"/>
                <a:tab pos="251460" algn="l"/>
              </a:tabLst>
            </a:pPr>
            <a:r>
              <a:rPr sz="2300" spc="15" dirty="0">
                <a:latin typeface="Myriad Pro"/>
                <a:cs typeface="Myriad Pro"/>
              </a:rPr>
              <a:t>You </a:t>
            </a:r>
            <a:r>
              <a:rPr sz="2300" spc="90" dirty="0">
                <a:latin typeface="Myriad Pro"/>
                <a:cs typeface="Myriad Pro"/>
              </a:rPr>
              <a:t>might </a:t>
            </a:r>
            <a:r>
              <a:rPr sz="2300" spc="75" dirty="0">
                <a:latin typeface="Myriad Pro"/>
                <a:cs typeface="Myriad Pro"/>
              </a:rPr>
              <a:t>get </a:t>
            </a:r>
            <a:r>
              <a:rPr sz="2300" spc="90" dirty="0">
                <a:latin typeface="Myriad Pro"/>
                <a:cs typeface="Myriad Pro"/>
              </a:rPr>
              <a:t>stuck </a:t>
            </a:r>
            <a:r>
              <a:rPr sz="2300" spc="75" dirty="0">
                <a:latin typeface="Myriad Pro"/>
                <a:cs typeface="Myriad Pro"/>
              </a:rPr>
              <a:t>and have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90" dirty="0">
                <a:latin typeface="Myriad Pro"/>
                <a:cs typeface="Myriad Pro"/>
              </a:rPr>
              <a:t>think </a:t>
            </a:r>
            <a:r>
              <a:rPr sz="2300" spc="55" dirty="0">
                <a:latin typeface="Myriad Pro"/>
                <a:cs typeface="Myriad Pro"/>
              </a:rPr>
              <a:t>of </a:t>
            </a:r>
            <a:r>
              <a:rPr sz="2300" dirty="0">
                <a:latin typeface="Myriad Pro"/>
                <a:cs typeface="Myriad Pro"/>
              </a:rPr>
              <a:t>a </a:t>
            </a:r>
            <a:r>
              <a:rPr sz="2300" spc="75" dirty="0">
                <a:latin typeface="Myriad Pro"/>
                <a:cs typeface="Myriad Pro"/>
              </a:rPr>
              <a:t>new </a:t>
            </a:r>
            <a:r>
              <a:rPr sz="2300" spc="70" dirty="0">
                <a:latin typeface="Myriad Pro"/>
                <a:cs typeface="Myriad Pro"/>
              </a:rPr>
              <a:t>word 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85" dirty="0">
                <a:latin typeface="Myriad Pro"/>
                <a:cs typeface="Myriad Pro"/>
              </a:rPr>
              <a:t>make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95" dirty="0">
                <a:latin typeface="Myriad Pro"/>
                <a:cs typeface="Myriad Pro"/>
              </a:rPr>
              <a:t>acrostic</a:t>
            </a:r>
            <a:r>
              <a:rPr sz="2300" spc="120" dirty="0">
                <a:latin typeface="Myriad Pro"/>
                <a:cs typeface="Myriad Pro"/>
              </a:rPr>
              <a:t> </a:t>
            </a:r>
            <a:r>
              <a:rPr sz="2300" spc="110" dirty="0">
                <a:latin typeface="Myriad Pro"/>
                <a:cs typeface="Myriad Pro"/>
              </a:rPr>
              <a:t>work!</a:t>
            </a:r>
            <a:endParaRPr sz="2300">
              <a:latin typeface="Myriad Pro"/>
              <a:cs typeface="Myriad Pro"/>
            </a:endParaRPr>
          </a:p>
          <a:p>
            <a:pPr marL="250825" marR="151130" indent="-238760">
              <a:lnSpc>
                <a:spcPct val="100000"/>
              </a:lnSpc>
              <a:spcBef>
                <a:spcPts val="1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300" spc="85" dirty="0">
                <a:latin typeface="Myriad Pro"/>
                <a:cs typeface="Myriad Pro"/>
              </a:rPr>
              <a:t>Think </a:t>
            </a:r>
            <a:r>
              <a:rPr sz="2300" spc="55" dirty="0">
                <a:latin typeface="Myriad Pro"/>
                <a:cs typeface="Myriad Pro"/>
              </a:rPr>
              <a:t>of it </a:t>
            </a:r>
            <a:r>
              <a:rPr sz="2300" spc="85" dirty="0">
                <a:latin typeface="Myriad Pro"/>
                <a:cs typeface="Myriad Pro"/>
              </a:rPr>
              <a:t>like </a:t>
            </a:r>
            <a:r>
              <a:rPr sz="2300" dirty="0">
                <a:latin typeface="Myriad Pro"/>
                <a:cs typeface="Myriad Pro"/>
              </a:rPr>
              <a:t>a </a:t>
            </a:r>
            <a:r>
              <a:rPr sz="2300" spc="95" dirty="0">
                <a:latin typeface="Myriad Pro"/>
                <a:cs typeface="Myriad Pro"/>
              </a:rPr>
              <a:t>puzzle </a:t>
            </a:r>
            <a:r>
              <a:rPr sz="2300" dirty="0">
                <a:latin typeface="Myriad Pro"/>
                <a:cs typeface="Myriad Pro"/>
              </a:rPr>
              <a:t>– </a:t>
            </a:r>
            <a:r>
              <a:rPr sz="2300" spc="55" dirty="0">
                <a:latin typeface="Myriad Pro"/>
                <a:cs typeface="Myriad Pro"/>
              </a:rPr>
              <a:t>it is </a:t>
            </a:r>
            <a:r>
              <a:rPr sz="2300" spc="75" dirty="0">
                <a:latin typeface="Myriad Pro"/>
                <a:cs typeface="Myriad Pro"/>
              </a:rPr>
              <a:t>fun </a:t>
            </a:r>
            <a:r>
              <a:rPr sz="2300" spc="50" dirty="0">
                <a:latin typeface="Myriad Pro"/>
                <a:cs typeface="Myriad Pro"/>
              </a:rPr>
              <a:t>to </a:t>
            </a:r>
            <a:r>
              <a:rPr sz="2300" spc="80" dirty="0">
                <a:latin typeface="Myriad Pro"/>
                <a:cs typeface="Myriad Pro"/>
              </a:rPr>
              <a:t>work </a:t>
            </a:r>
            <a:r>
              <a:rPr sz="2300" spc="75" dirty="0">
                <a:latin typeface="Myriad Pro"/>
                <a:cs typeface="Myriad Pro"/>
              </a:rPr>
              <a:t>out </a:t>
            </a:r>
            <a:r>
              <a:rPr sz="2300" spc="85" dirty="0">
                <a:latin typeface="Myriad Pro"/>
                <a:cs typeface="Myriad Pro"/>
              </a:rPr>
              <a:t>where  </a:t>
            </a:r>
            <a:r>
              <a:rPr sz="2300" spc="75" dirty="0">
                <a:latin typeface="Myriad Pro"/>
                <a:cs typeface="Myriad Pro"/>
              </a:rPr>
              <a:t>the </a:t>
            </a:r>
            <a:r>
              <a:rPr sz="2300" spc="80" dirty="0">
                <a:latin typeface="Myriad Pro"/>
                <a:cs typeface="Myriad Pro"/>
              </a:rPr>
              <a:t>words </a:t>
            </a:r>
            <a:r>
              <a:rPr sz="2300" spc="85" dirty="0">
                <a:latin typeface="Myriad Pro"/>
                <a:cs typeface="Myriad Pro"/>
              </a:rPr>
              <a:t>will</a:t>
            </a:r>
            <a:r>
              <a:rPr sz="2300" spc="530" dirty="0">
                <a:latin typeface="Myriad Pro"/>
                <a:cs typeface="Myriad Pro"/>
              </a:rPr>
              <a:t> </a:t>
            </a:r>
            <a:r>
              <a:rPr sz="2300" spc="114" dirty="0">
                <a:latin typeface="Myriad Pro"/>
                <a:cs typeface="Myriad Pro"/>
              </a:rPr>
              <a:t>go!</a:t>
            </a:r>
            <a:endParaRPr sz="2300">
              <a:latin typeface="Myriad Pro"/>
              <a:cs typeface="Myriad Pr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70" y="267817"/>
            <a:ext cx="9134055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86867" y="2774639"/>
            <a:ext cx="7013575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6430" marR="5080" indent="-1904364">
              <a:lnSpc>
                <a:spcPct val="100000"/>
              </a:lnSpc>
              <a:spcBef>
                <a:spcPts val="100"/>
              </a:spcBef>
            </a:pPr>
            <a:r>
              <a:rPr sz="2500" b="1" spc="60" dirty="0">
                <a:solidFill>
                  <a:srgbClr val="96C0E8"/>
                </a:solidFill>
                <a:latin typeface="Catamaran ExtraBold"/>
                <a:cs typeface="Catamaran ExtraBold"/>
              </a:rPr>
              <a:t>As </a:t>
            </a:r>
            <a:r>
              <a:rPr sz="2500" b="1" dirty="0">
                <a:solidFill>
                  <a:srgbClr val="96C0E8"/>
                </a:solidFill>
                <a:latin typeface="Catamaran ExtraBold"/>
                <a:cs typeface="Catamaran ExtraBold"/>
              </a:rPr>
              <a:t>a </a:t>
            </a:r>
            <a:r>
              <a:rPr sz="2500" b="1" spc="100" dirty="0">
                <a:solidFill>
                  <a:srgbClr val="96C0E8"/>
                </a:solidFill>
                <a:latin typeface="Catamaran ExtraBold"/>
                <a:cs typeface="Catamaran ExtraBold"/>
              </a:rPr>
              <a:t>class </a:t>
            </a:r>
            <a:r>
              <a:rPr sz="2500" b="1" spc="90" dirty="0">
                <a:solidFill>
                  <a:srgbClr val="96C0E8"/>
                </a:solidFill>
                <a:latin typeface="Catamaran ExtraBold"/>
                <a:cs typeface="Catamaran ExtraBold"/>
              </a:rPr>
              <a:t>pick </a:t>
            </a:r>
            <a:r>
              <a:rPr sz="2500" b="1" dirty="0">
                <a:solidFill>
                  <a:srgbClr val="96C0E8"/>
                </a:solidFill>
                <a:latin typeface="Catamaran ExtraBold"/>
                <a:cs typeface="Catamaran ExtraBold"/>
              </a:rPr>
              <a:t>a </a:t>
            </a:r>
            <a:r>
              <a:rPr sz="2500" b="1" spc="100" dirty="0">
                <a:solidFill>
                  <a:srgbClr val="96C0E8"/>
                </a:solidFill>
                <a:latin typeface="Catamaran ExtraBold"/>
                <a:cs typeface="Catamaran ExtraBold"/>
              </a:rPr>
              <a:t>short </a:t>
            </a:r>
            <a:r>
              <a:rPr sz="2500" b="1" spc="90" dirty="0">
                <a:solidFill>
                  <a:srgbClr val="96C0E8"/>
                </a:solidFill>
                <a:latin typeface="Catamaran ExtraBold"/>
                <a:cs typeface="Catamaran ExtraBold"/>
              </a:rPr>
              <a:t>word </a:t>
            </a:r>
            <a:r>
              <a:rPr sz="2500" b="1" spc="60" dirty="0">
                <a:solidFill>
                  <a:srgbClr val="96C0E8"/>
                </a:solidFill>
                <a:latin typeface="Catamaran ExtraBold"/>
                <a:cs typeface="Catamaran ExtraBold"/>
              </a:rPr>
              <a:t>to </a:t>
            </a:r>
            <a:r>
              <a:rPr sz="2500" b="1" spc="100" dirty="0">
                <a:solidFill>
                  <a:srgbClr val="96C0E8"/>
                </a:solidFill>
                <a:latin typeface="Catamaran ExtraBold"/>
                <a:cs typeface="Catamaran ExtraBold"/>
              </a:rPr>
              <a:t>write </a:t>
            </a:r>
            <a:r>
              <a:rPr sz="2500" b="1" spc="80" dirty="0">
                <a:solidFill>
                  <a:srgbClr val="96C0E8"/>
                </a:solidFill>
                <a:latin typeface="Catamaran ExtraBold"/>
                <a:cs typeface="Catamaran ExtraBold"/>
              </a:rPr>
              <a:t>one </a:t>
            </a:r>
            <a:r>
              <a:rPr sz="2500" b="1" spc="125" dirty="0">
                <a:solidFill>
                  <a:srgbClr val="96C0E8"/>
                </a:solidFill>
                <a:latin typeface="Catamaran ExtraBold"/>
                <a:cs typeface="Catamaran ExtraBold"/>
              </a:rPr>
              <a:t>last  </a:t>
            </a:r>
            <a:r>
              <a:rPr sz="2500" b="1" spc="100" dirty="0">
                <a:solidFill>
                  <a:srgbClr val="96C0E8"/>
                </a:solidFill>
                <a:latin typeface="Catamaran ExtraBold"/>
                <a:cs typeface="Catamaran ExtraBold"/>
              </a:rPr>
              <a:t>class </a:t>
            </a:r>
            <a:r>
              <a:rPr sz="2500" b="1" spc="105" dirty="0">
                <a:solidFill>
                  <a:srgbClr val="96C0E8"/>
                </a:solidFill>
                <a:latin typeface="Catamaran ExtraBold"/>
                <a:cs typeface="Catamaran ExtraBold"/>
              </a:rPr>
              <a:t>acrostic</a:t>
            </a:r>
            <a:r>
              <a:rPr sz="2500" b="1" spc="390" dirty="0">
                <a:solidFill>
                  <a:srgbClr val="96C0E8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96C0E8"/>
                </a:solidFill>
                <a:latin typeface="Catamaran ExtraBold"/>
                <a:cs typeface="Catamaran ExtraBold"/>
              </a:rPr>
              <a:t>about.</a:t>
            </a:r>
            <a:endParaRPr sz="2500">
              <a:latin typeface="Catamaran ExtraBold"/>
              <a:cs typeface="Catamaran Extra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09814" y="3676339"/>
            <a:ext cx="5568315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3285" marR="5080" indent="-871219">
              <a:lnSpc>
                <a:spcPct val="100000"/>
              </a:lnSpc>
              <a:spcBef>
                <a:spcPts val="100"/>
              </a:spcBef>
            </a:pPr>
            <a:r>
              <a:rPr sz="2500" b="1" spc="100" dirty="0">
                <a:solidFill>
                  <a:srgbClr val="F08A94"/>
                </a:solidFill>
                <a:latin typeface="Catamaran ExtraBold"/>
                <a:cs typeface="Catamaran ExtraBold"/>
              </a:rPr>
              <a:t>Think </a:t>
            </a:r>
            <a:r>
              <a:rPr sz="2500" b="1" spc="60" dirty="0">
                <a:solidFill>
                  <a:srgbClr val="F08A94"/>
                </a:solidFill>
                <a:latin typeface="Catamaran ExtraBold"/>
                <a:cs typeface="Catamaran ExtraBold"/>
              </a:rPr>
              <a:t>of </a:t>
            </a:r>
            <a:r>
              <a:rPr sz="2500" b="1" spc="110" dirty="0">
                <a:solidFill>
                  <a:srgbClr val="F08A94"/>
                </a:solidFill>
                <a:latin typeface="Catamaran ExtraBold"/>
                <a:cs typeface="Catamaran ExtraBold"/>
              </a:rPr>
              <a:t>adjectives, </a:t>
            </a:r>
            <a:r>
              <a:rPr sz="2500" b="1" spc="90" dirty="0">
                <a:solidFill>
                  <a:srgbClr val="F08A94"/>
                </a:solidFill>
                <a:latin typeface="Catamaran ExtraBold"/>
                <a:cs typeface="Catamaran ExtraBold"/>
              </a:rPr>
              <a:t>turn them </a:t>
            </a:r>
            <a:r>
              <a:rPr sz="2500" b="1" spc="125" dirty="0">
                <a:solidFill>
                  <a:srgbClr val="F08A94"/>
                </a:solidFill>
                <a:latin typeface="Catamaran ExtraBold"/>
                <a:cs typeface="Catamaran ExtraBold"/>
              </a:rPr>
              <a:t>into  </a:t>
            </a:r>
            <a:r>
              <a:rPr sz="2500" b="1" spc="110" dirty="0">
                <a:solidFill>
                  <a:srgbClr val="F08A94"/>
                </a:solidFill>
                <a:latin typeface="Catamaran ExtraBold"/>
                <a:cs typeface="Catamaran ExtraBold"/>
              </a:rPr>
              <a:t>sentences </a:t>
            </a:r>
            <a:r>
              <a:rPr sz="2500" b="1" spc="80" dirty="0">
                <a:solidFill>
                  <a:srgbClr val="F08A94"/>
                </a:solidFill>
                <a:latin typeface="Catamaran ExtraBold"/>
                <a:cs typeface="Catamaran ExtraBold"/>
              </a:rPr>
              <a:t>and </a:t>
            </a:r>
            <a:r>
              <a:rPr sz="2500" b="1" spc="90" dirty="0">
                <a:solidFill>
                  <a:srgbClr val="F08A94"/>
                </a:solidFill>
                <a:latin typeface="Catamaran ExtraBold"/>
                <a:cs typeface="Catamaran ExtraBold"/>
              </a:rPr>
              <a:t>have</a:t>
            </a:r>
            <a:r>
              <a:rPr sz="2500" b="1" spc="540" dirty="0">
                <a:solidFill>
                  <a:srgbClr val="F08A94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F08A94"/>
                </a:solidFill>
                <a:latin typeface="Catamaran ExtraBold"/>
                <a:cs typeface="Catamaran ExtraBold"/>
              </a:rPr>
              <a:t>fun!</a:t>
            </a:r>
            <a:endParaRPr sz="2500">
              <a:latin typeface="Catamaran ExtraBold"/>
              <a:cs typeface="Catamaran Extra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2" y="267817"/>
            <a:ext cx="9134043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98097" y="1908131"/>
            <a:ext cx="5764530" cy="726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300" b="0" spc="55" dirty="0">
                <a:solidFill>
                  <a:srgbClr val="000000"/>
                </a:solidFill>
                <a:latin typeface="Myriad Pro"/>
                <a:cs typeface="Myriad Pro"/>
              </a:rPr>
              <a:t>On </a:t>
            </a:r>
            <a:r>
              <a:rPr sz="2300" b="0" spc="80" dirty="0">
                <a:solidFill>
                  <a:srgbClr val="000000"/>
                </a:solidFill>
                <a:latin typeface="Myriad Pro"/>
                <a:cs typeface="Myriad Pro"/>
              </a:rPr>
              <a:t>your </a:t>
            </a:r>
            <a:r>
              <a:rPr sz="2300" b="0" spc="100" dirty="0">
                <a:solidFill>
                  <a:srgbClr val="000000"/>
                </a:solidFill>
                <a:latin typeface="Myriad Pro"/>
                <a:cs typeface="Myriad Pro"/>
              </a:rPr>
              <a:t>worksheet </a:t>
            </a:r>
            <a:r>
              <a:rPr sz="2300" b="0" spc="90" dirty="0">
                <a:solidFill>
                  <a:srgbClr val="000000"/>
                </a:solidFill>
                <a:latin typeface="Myriad Pro"/>
                <a:cs typeface="Myriad Pro"/>
              </a:rPr>
              <a:t>write </a:t>
            </a:r>
            <a:r>
              <a:rPr sz="2300" b="0" spc="80" dirty="0">
                <a:solidFill>
                  <a:srgbClr val="000000"/>
                </a:solidFill>
                <a:latin typeface="Myriad Pro"/>
                <a:cs typeface="Myriad Pro"/>
              </a:rPr>
              <a:t>down </a:t>
            </a:r>
            <a:r>
              <a:rPr sz="2300" b="0" dirty="0">
                <a:solidFill>
                  <a:srgbClr val="000000"/>
                </a:solidFill>
                <a:latin typeface="Myriad Pro"/>
                <a:cs typeface="Myriad Pro"/>
              </a:rPr>
              <a:t>a </a:t>
            </a:r>
            <a:r>
              <a:rPr sz="2300" b="0" spc="70" dirty="0">
                <a:solidFill>
                  <a:srgbClr val="000000"/>
                </a:solidFill>
                <a:latin typeface="Myriad Pro"/>
                <a:cs typeface="Myriad Pro"/>
              </a:rPr>
              <a:t>word </a:t>
            </a:r>
            <a:r>
              <a:rPr sz="2300" b="0" spc="105" dirty="0">
                <a:solidFill>
                  <a:srgbClr val="000000"/>
                </a:solidFill>
                <a:latin typeface="Myriad Pro"/>
                <a:cs typeface="Myriad Pro"/>
              </a:rPr>
              <a:t>you  </a:t>
            </a:r>
            <a:r>
              <a:rPr sz="2300" b="0" spc="80" dirty="0">
                <a:solidFill>
                  <a:srgbClr val="000000"/>
                </a:solidFill>
                <a:latin typeface="Myriad Pro"/>
                <a:cs typeface="Myriad Pro"/>
              </a:rPr>
              <a:t>want </a:t>
            </a:r>
            <a:r>
              <a:rPr sz="2300" b="0" spc="50" dirty="0">
                <a:solidFill>
                  <a:srgbClr val="000000"/>
                </a:solidFill>
                <a:latin typeface="Myriad Pro"/>
                <a:cs typeface="Myriad Pro"/>
              </a:rPr>
              <a:t>to </a:t>
            </a:r>
            <a:r>
              <a:rPr sz="2300" b="0" spc="90" dirty="0">
                <a:solidFill>
                  <a:srgbClr val="000000"/>
                </a:solidFill>
                <a:latin typeface="Myriad Pro"/>
                <a:cs typeface="Myriad Pro"/>
              </a:rPr>
              <a:t>write </a:t>
            </a:r>
            <a:r>
              <a:rPr sz="2300" b="0" spc="80" dirty="0">
                <a:solidFill>
                  <a:srgbClr val="000000"/>
                </a:solidFill>
                <a:latin typeface="Myriad Pro"/>
                <a:cs typeface="Myriad Pro"/>
              </a:rPr>
              <a:t>your </a:t>
            </a:r>
            <a:r>
              <a:rPr sz="2300" b="0" spc="95" dirty="0">
                <a:solidFill>
                  <a:srgbClr val="000000"/>
                </a:solidFill>
                <a:latin typeface="Myriad Pro"/>
                <a:cs typeface="Myriad Pro"/>
              </a:rPr>
              <a:t>acrostic</a:t>
            </a:r>
            <a:r>
              <a:rPr sz="2300" b="0" spc="250" dirty="0">
                <a:solidFill>
                  <a:srgbClr val="000000"/>
                </a:solidFill>
                <a:latin typeface="Myriad Pro"/>
                <a:cs typeface="Myriad Pro"/>
              </a:rPr>
              <a:t> </a:t>
            </a:r>
            <a:r>
              <a:rPr sz="2300" b="0" spc="114" dirty="0">
                <a:solidFill>
                  <a:srgbClr val="000000"/>
                </a:solidFill>
                <a:latin typeface="Myriad Pro"/>
                <a:cs typeface="Myriad Pro"/>
              </a:rPr>
              <a:t>on.</a:t>
            </a:r>
            <a:endParaRPr sz="2300">
              <a:latin typeface="Myriad Pro"/>
              <a:cs typeface="Myriad Pr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8097" y="2748795"/>
            <a:ext cx="589089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80" dirty="0">
                <a:latin typeface="Myriad Pro"/>
                <a:cs typeface="Myriad Pro"/>
              </a:rPr>
              <a:t>Here</a:t>
            </a:r>
            <a:r>
              <a:rPr sz="2300" spc="220" dirty="0">
                <a:latin typeface="Myriad Pro"/>
                <a:cs typeface="Myriad Pro"/>
              </a:rPr>
              <a:t> </a:t>
            </a:r>
            <a:r>
              <a:rPr sz="2300" spc="65" dirty="0">
                <a:latin typeface="Myriad Pro"/>
                <a:cs typeface="Myriad Pro"/>
              </a:rPr>
              <a:t>are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85" dirty="0">
                <a:latin typeface="Myriad Pro"/>
                <a:cs typeface="Myriad Pro"/>
              </a:rPr>
              <a:t>some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90" dirty="0">
                <a:latin typeface="Myriad Pro"/>
                <a:cs typeface="Myriad Pro"/>
              </a:rPr>
              <a:t>ideas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55" dirty="0">
                <a:latin typeface="Myriad Pro"/>
                <a:cs typeface="Myriad Pro"/>
              </a:rPr>
              <a:t>if</a:t>
            </a:r>
            <a:r>
              <a:rPr sz="2300" spc="220" dirty="0">
                <a:latin typeface="Myriad Pro"/>
                <a:cs typeface="Myriad Pro"/>
              </a:rPr>
              <a:t> </a:t>
            </a:r>
            <a:r>
              <a:rPr sz="2300" spc="65" dirty="0">
                <a:latin typeface="Myriad Pro"/>
                <a:cs typeface="Myriad Pro"/>
              </a:rPr>
              <a:t>you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85" dirty="0">
                <a:latin typeface="Myriad Pro"/>
                <a:cs typeface="Myriad Pro"/>
              </a:rPr>
              <a:t>need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85" dirty="0">
                <a:latin typeface="Myriad Pro"/>
                <a:cs typeface="Myriad Pro"/>
              </a:rPr>
              <a:t>some</a:t>
            </a:r>
            <a:r>
              <a:rPr sz="2300" spc="225" dirty="0">
                <a:latin typeface="Myriad Pro"/>
                <a:cs typeface="Myriad Pro"/>
              </a:rPr>
              <a:t> </a:t>
            </a:r>
            <a:r>
              <a:rPr sz="2300" spc="114" dirty="0">
                <a:latin typeface="Myriad Pro"/>
                <a:cs typeface="Myriad Pro"/>
              </a:rPr>
              <a:t>help:</a:t>
            </a:r>
            <a:endParaRPr sz="2300">
              <a:latin typeface="Myriad Pro"/>
              <a:cs typeface="Myriad Pr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22925" y="3205830"/>
            <a:ext cx="2146300" cy="2007235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86055" indent="-173990">
              <a:lnSpc>
                <a:spcPct val="100000"/>
              </a:lnSpc>
              <a:spcBef>
                <a:spcPts val="1000"/>
              </a:spcBef>
              <a:buSzPct val="92000"/>
              <a:buFont typeface="Myriad Pro"/>
              <a:buChar char="•"/>
              <a:tabLst>
                <a:tab pos="186690" algn="l"/>
              </a:tabLst>
            </a:pPr>
            <a:r>
              <a:rPr sz="2500" b="1" spc="125" dirty="0">
                <a:solidFill>
                  <a:srgbClr val="F08A94"/>
                </a:solidFill>
                <a:latin typeface="Catamaran ExtraBold"/>
                <a:cs typeface="Catamaran ExtraBold"/>
              </a:rPr>
              <a:t>Nurse</a:t>
            </a:r>
            <a:endParaRPr sz="2500">
              <a:latin typeface="Catamaran ExtraBold"/>
              <a:cs typeface="Catamaran ExtraBold"/>
            </a:endParaRPr>
          </a:p>
          <a:p>
            <a:pPr marL="186055" indent="-173990">
              <a:lnSpc>
                <a:spcPct val="100000"/>
              </a:lnSpc>
              <a:spcBef>
                <a:spcPts val="900"/>
              </a:spcBef>
              <a:buSzPct val="92000"/>
              <a:buFont typeface="Myriad Pro"/>
              <a:buChar char="•"/>
              <a:tabLst>
                <a:tab pos="186690" algn="l"/>
              </a:tabLst>
            </a:pPr>
            <a:r>
              <a:rPr sz="2500" b="1" spc="125" dirty="0">
                <a:solidFill>
                  <a:srgbClr val="96C0E8"/>
                </a:solidFill>
                <a:latin typeface="Catamaran ExtraBold"/>
                <a:cs typeface="Catamaran ExtraBold"/>
              </a:rPr>
              <a:t>Driver</a:t>
            </a:r>
            <a:endParaRPr sz="2500">
              <a:latin typeface="Catamaran ExtraBold"/>
              <a:cs typeface="Catamaran ExtraBold"/>
            </a:endParaRPr>
          </a:p>
          <a:p>
            <a:pPr marL="186055" indent="-173990">
              <a:lnSpc>
                <a:spcPct val="100000"/>
              </a:lnSpc>
              <a:spcBef>
                <a:spcPts val="900"/>
              </a:spcBef>
              <a:buSzPct val="92000"/>
              <a:buFont typeface="Myriad Pro"/>
              <a:buChar char="•"/>
              <a:tabLst>
                <a:tab pos="186690" algn="l"/>
              </a:tabLst>
            </a:pPr>
            <a:r>
              <a:rPr sz="2500" b="1" spc="80" dirty="0">
                <a:solidFill>
                  <a:srgbClr val="CC9DC8"/>
                </a:solidFill>
                <a:latin typeface="Catamaran ExtraBold"/>
                <a:cs typeface="Catamaran ExtraBold"/>
              </a:rPr>
              <a:t>Key</a:t>
            </a:r>
            <a:r>
              <a:rPr sz="2500" b="1" spc="160" dirty="0">
                <a:solidFill>
                  <a:srgbClr val="CC9DC8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CC9DC8"/>
                </a:solidFill>
                <a:latin typeface="Catamaran ExtraBold"/>
                <a:cs typeface="Catamaran ExtraBold"/>
              </a:rPr>
              <a:t>workers</a:t>
            </a:r>
            <a:endParaRPr sz="2500">
              <a:latin typeface="Catamaran ExtraBold"/>
              <a:cs typeface="Catamaran ExtraBold"/>
            </a:endParaRPr>
          </a:p>
          <a:p>
            <a:pPr marL="186055" indent="-173990">
              <a:lnSpc>
                <a:spcPct val="100000"/>
              </a:lnSpc>
              <a:spcBef>
                <a:spcPts val="900"/>
              </a:spcBef>
              <a:buSzPct val="92000"/>
              <a:buFont typeface="Myriad Pro"/>
              <a:buChar char="•"/>
              <a:tabLst>
                <a:tab pos="186690" algn="l"/>
              </a:tabLst>
            </a:pPr>
            <a:r>
              <a:rPr sz="2500" b="1" spc="125" dirty="0">
                <a:solidFill>
                  <a:srgbClr val="F49819"/>
                </a:solidFill>
                <a:latin typeface="Catamaran ExtraBold"/>
                <a:cs typeface="Catamaran ExtraBold"/>
              </a:rPr>
              <a:t>Family</a:t>
            </a:r>
            <a:endParaRPr sz="2500">
              <a:latin typeface="Catamaran ExtraBold"/>
              <a:cs typeface="Catamaran ExtraBol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7177" y="3205881"/>
            <a:ext cx="3446779" cy="20066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207645" indent="-195580">
              <a:lnSpc>
                <a:spcPct val="100000"/>
              </a:lnSpc>
              <a:spcBef>
                <a:spcPts val="1000"/>
              </a:spcBef>
              <a:buChar char="•"/>
              <a:tabLst>
                <a:tab pos="208279" algn="l"/>
              </a:tabLst>
            </a:pPr>
            <a:r>
              <a:rPr sz="2500" b="1" spc="90" dirty="0">
                <a:solidFill>
                  <a:srgbClr val="96C0E8"/>
                </a:solidFill>
                <a:latin typeface="Catamaran ExtraBold"/>
                <a:cs typeface="Catamaran ExtraBold"/>
              </a:rPr>
              <a:t>Best</a:t>
            </a:r>
            <a:r>
              <a:rPr sz="2500" b="1" spc="240" dirty="0">
                <a:solidFill>
                  <a:srgbClr val="96C0E8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96C0E8"/>
                </a:solidFill>
                <a:latin typeface="Catamaran ExtraBold"/>
                <a:cs typeface="Catamaran ExtraBold"/>
              </a:rPr>
              <a:t>friend</a:t>
            </a:r>
            <a:endParaRPr sz="2500">
              <a:latin typeface="Catamaran ExtraBold"/>
              <a:cs typeface="Catamaran ExtraBold"/>
            </a:endParaRPr>
          </a:p>
          <a:p>
            <a:pPr marL="207645" indent="-195580">
              <a:lnSpc>
                <a:spcPct val="100000"/>
              </a:lnSpc>
              <a:spcBef>
                <a:spcPts val="900"/>
              </a:spcBef>
              <a:buChar char="•"/>
              <a:tabLst>
                <a:tab pos="208279" algn="l"/>
              </a:tabLst>
            </a:pPr>
            <a:r>
              <a:rPr sz="2500" b="1" spc="90" dirty="0">
                <a:solidFill>
                  <a:srgbClr val="F08A94"/>
                </a:solidFill>
                <a:latin typeface="Catamaran ExtraBold"/>
                <a:cs typeface="Catamaran ExtraBold"/>
              </a:rPr>
              <a:t>Your</a:t>
            </a:r>
            <a:r>
              <a:rPr sz="2500" b="1" spc="245" dirty="0">
                <a:solidFill>
                  <a:srgbClr val="F08A94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F08A94"/>
                </a:solidFill>
                <a:latin typeface="Catamaran ExtraBold"/>
                <a:cs typeface="Catamaran ExtraBold"/>
              </a:rPr>
              <a:t>hero</a:t>
            </a:r>
            <a:endParaRPr sz="2500">
              <a:latin typeface="Catamaran ExtraBold"/>
              <a:cs typeface="Catamaran ExtraBold"/>
            </a:endParaRPr>
          </a:p>
          <a:p>
            <a:pPr marL="207645" indent="-195580">
              <a:lnSpc>
                <a:spcPct val="100000"/>
              </a:lnSpc>
              <a:spcBef>
                <a:spcPts val="900"/>
              </a:spcBef>
              <a:buChar char="•"/>
              <a:tabLst>
                <a:tab pos="208279" algn="l"/>
              </a:tabLst>
            </a:pPr>
            <a:r>
              <a:rPr sz="2500" b="1" spc="90" dirty="0">
                <a:solidFill>
                  <a:srgbClr val="CC9DC8"/>
                </a:solidFill>
                <a:latin typeface="Catamaran ExtraBold"/>
                <a:cs typeface="Catamaran ExtraBold"/>
              </a:rPr>
              <a:t>Your </a:t>
            </a:r>
            <a:r>
              <a:rPr sz="2500" b="1" spc="110" dirty="0">
                <a:solidFill>
                  <a:srgbClr val="CC9DC8"/>
                </a:solidFill>
                <a:latin typeface="Catamaran ExtraBold"/>
                <a:cs typeface="Catamaran ExtraBold"/>
              </a:rPr>
              <a:t>teacher’s</a:t>
            </a:r>
            <a:r>
              <a:rPr sz="2500" b="1" spc="335" dirty="0">
                <a:solidFill>
                  <a:srgbClr val="CC9DC8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CC9DC8"/>
                </a:solidFill>
                <a:latin typeface="Catamaran ExtraBold"/>
                <a:cs typeface="Catamaran ExtraBold"/>
              </a:rPr>
              <a:t>name</a:t>
            </a:r>
            <a:endParaRPr sz="2500">
              <a:latin typeface="Catamaran ExtraBold"/>
              <a:cs typeface="Catamaran ExtraBold"/>
            </a:endParaRPr>
          </a:p>
          <a:p>
            <a:pPr marL="207645" indent="-195580">
              <a:lnSpc>
                <a:spcPct val="100000"/>
              </a:lnSpc>
              <a:spcBef>
                <a:spcPts val="900"/>
              </a:spcBef>
              <a:buChar char="•"/>
              <a:tabLst>
                <a:tab pos="208279" algn="l"/>
              </a:tabLst>
            </a:pPr>
            <a:r>
              <a:rPr sz="2500" b="1" spc="90" dirty="0">
                <a:solidFill>
                  <a:srgbClr val="F49819"/>
                </a:solidFill>
                <a:latin typeface="Catamaran ExtraBold"/>
                <a:cs typeface="Catamaran ExtraBold"/>
              </a:rPr>
              <a:t>Your</a:t>
            </a:r>
            <a:r>
              <a:rPr sz="2500" b="1" spc="245" dirty="0">
                <a:solidFill>
                  <a:srgbClr val="F49819"/>
                </a:solidFill>
                <a:latin typeface="Catamaran ExtraBold"/>
                <a:cs typeface="Catamaran ExtraBold"/>
              </a:rPr>
              <a:t> </a:t>
            </a:r>
            <a:r>
              <a:rPr sz="2500" b="1" spc="125" dirty="0">
                <a:solidFill>
                  <a:srgbClr val="F49819"/>
                </a:solidFill>
                <a:latin typeface="Catamaran ExtraBold"/>
                <a:cs typeface="Catamaran ExtraBold"/>
              </a:rPr>
              <a:t>pet</a:t>
            </a:r>
            <a:endParaRPr sz="2500">
              <a:latin typeface="Catamaran ExtraBold"/>
              <a:cs typeface="Catamaran Extra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2" y="267817"/>
            <a:ext cx="9134043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00"/>
              </a:spcBef>
            </a:pPr>
            <a:r>
              <a:rPr dirty="0"/>
              <a:t>Here are two acrostic</a:t>
            </a:r>
            <a:r>
              <a:rPr spc="-100" dirty="0"/>
              <a:t> </a:t>
            </a:r>
            <a:r>
              <a:rPr dirty="0"/>
              <a:t>examples: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074469" y="2956099"/>
            <a:ext cx="10591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35" dirty="0">
                <a:latin typeface="Catamaran ExtraBold"/>
                <a:cs typeface="Catamaran ExtraBold"/>
              </a:rPr>
              <a:t>is </a:t>
            </a:r>
            <a:r>
              <a:rPr sz="1500" b="1" spc="50" dirty="0">
                <a:latin typeface="Catamaran ExtraBold"/>
                <a:cs typeface="Catamaran ExtraBold"/>
              </a:rPr>
              <a:t>for</a:t>
            </a:r>
            <a:r>
              <a:rPr sz="1500" b="1" spc="175" dirty="0">
                <a:latin typeface="Catamaran ExtraBold"/>
                <a:cs typeface="Catamaran ExtraBold"/>
              </a:rPr>
              <a:t> </a:t>
            </a:r>
            <a:r>
              <a:rPr sz="1500" b="1" spc="75" dirty="0">
                <a:latin typeface="Catamaran ExtraBold"/>
                <a:cs typeface="Catamaran ExtraBold"/>
              </a:rPr>
              <a:t>Jared</a:t>
            </a:r>
            <a:endParaRPr sz="1500">
              <a:latin typeface="Catamaran ExtraBold"/>
              <a:cs typeface="Catamaran Extra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60269" y="2820578"/>
            <a:ext cx="15684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EA5374"/>
                </a:solidFill>
                <a:latin typeface="Catamaran Black"/>
                <a:cs typeface="Catamaran Black"/>
              </a:rPr>
              <a:t>J</a:t>
            </a:r>
            <a:endParaRPr sz="3000">
              <a:latin typeface="Catamaran Black"/>
              <a:cs typeface="Catamaran Blac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59812" y="3222799"/>
            <a:ext cx="198247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indent="5080" algn="just">
              <a:lnSpc>
                <a:spcPct val="100000"/>
              </a:lnSpc>
              <a:spcBef>
                <a:spcPts val="100"/>
              </a:spcBef>
            </a:pPr>
            <a:r>
              <a:rPr sz="4500" b="1" baseline="-9259" dirty="0">
                <a:solidFill>
                  <a:srgbClr val="FF952F"/>
                </a:solidFill>
                <a:latin typeface="Catamaran Black"/>
                <a:cs typeface="Catamaran Black"/>
              </a:rPr>
              <a:t>A </a:t>
            </a:r>
            <a:r>
              <a:rPr sz="1500" b="1" spc="35" dirty="0">
                <a:latin typeface="Catamaran ExtraBold"/>
                <a:cs typeface="Catamaran ExtraBold"/>
              </a:rPr>
              <a:t>is </a:t>
            </a:r>
            <a:r>
              <a:rPr sz="1500" b="1" spc="50" dirty="0">
                <a:latin typeface="Catamaran ExtraBold"/>
                <a:cs typeface="Catamaran ExtraBold"/>
              </a:rPr>
              <a:t>for </a:t>
            </a:r>
            <a:r>
              <a:rPr sz="1500" b="1" spc="75" dirty="0">
                <a:latin typeface="Catamaran ExtraBold"/>
                <a:cs typeface="Catamaran ExtraBold"/>
              </a:rPr>
              <a:t>awesome  </a:t>
            </a:r>
            <a:r>
              <a:rPr sz="4500" b="1" baseline="-10185" dirty="0">
                <a:solidFill>
                  <a:srgbClr val="2F89B4"/>
                </a:solidFill>
                <a:latin typeface="Catamaran Black"/>
                <a:cs typeface="Catamaran Black"/>
              </a:rPr>
              <a:t>R </a:t>
            </a:r>
            <a:r>
              <a:rPr sz="1500" b="1" spc="35" dirty="0">
                <a:latin typeface="Catamaran ExtraBold"/>
                <a:cs typeface="Catamaran ExtraBold"/>
              </a:rPr>
              <a:t>is </a:t>
            </a:r>
            <a:r>
              <a:rPr sz="1500" b="1" spc="50" dirty="0">
                <a:latin typeface="Catamaran ExtraBold"/>
                <a:cs typeface="Catamaran ExtraBold"/>
              </a:rPr>
              <a:t>for </a:t>
            </a:r>
            <a:r>
              <a:rPr sz="1500" b="1" spc="75" dirty="0">
                <a:latin typeface="Catamaran ExtraBold"/>
                <a:cs typeface="Catamaran ExtraBold"/>
              </a:rPr>
              <a:t>respectful  </a:t>
            </a:r>
            <a:r>
              <a:rPr sz="4500" b="1" baseline="-10185" dirty="0">
                <a:solidFill>
                  <a:srgbClr val="A3C640"/>
                </a:solidFill>
                <a:latin typeface="Catamaran Black"/>
                <a:cs typeface="Catamaran Black"/>
              </a:rPr>
              <a:t>E </a:t>
            </a:r>
            <a:r>
              <a:rPr sz="1500" b="1" spc="35" dirty="0">
                <a:latin typeface="Catamaran ExtraBold"/>
                <a:cs typeface="Catamaran ExtraBold"/>
              </a:rPr>
              <a:t>is </a:t>
            </a:r>
            <a:r>
              <a:rPr sz="1500" b="1" spc="50" dirty="0">
                <a:latin typeface="Catamaran ExtraBold"/>
                <a:cs typeface="Catamaran ExtraBold"/>
              </a:rPr>
              <a:t>for </a:t>
            </a:r>
            <a:r>
              <a:rPr sz="1500" b="1" spc="75" dirty="0">
                <a:latin typeface="Catamaran ExtraBold"/>
                <a:cs typeface="Catamaran ExtraBold"/>
              </a:rPr>
              <a:t>excellent  </a:t>
            </a:r>
            <a:r>
              <a:rPr sz="4500" b="1" baseline="-12962" dirty="0">
                <a:solidFill>
                  <a:srgbClr val="C284B8"/>
                </a:solidFill>
                <a:latin typeface="Catamaran Black"/>
                <a:cs typeface="Catamaran Black"/>
              </a:rPr>
              <a:t>D </a:t>
            </a:r>
            <a:r>
              <a:rPr sz="1500" b="1" spc="35" dirty="0">
                <a:latin typeface="Catamaran ExtraBold"/>
                <a:cs typeface="Catamaran ExtraBold"/>
              </a:rPr>
              <a:t>is </a:t>
            </a:r>
            <a:r>
              <a:rPr sz="1500" b="1" spc="50" dirty="0">
                <a:latin typeface="Catamaran ExtraBold"/>
                <a:cs typeface="Catamaran ExtraBold"/>
              </a:rPr>
              <a:t>for</a:t>
            </a:r>
            <a:r>
              <a:rPr sz="1500" b="1" spc="365" dirty="0">
                <a:latin typeface="Catamaran ExtraBold"/>
                <a:cs typeface="Catamaran ExtraBold"/>
              </a:rPr>
              <a:t> </a:t>
            </a:r>
            <a:r>
              <a:rPr sz="1500" b="1" spc="75" dirty="0">
                <a:latin typeface="Catamaran ExtraBold"/>
                <a:cs typeface="Catamaran ExtraBold"/>
              </a:rPr>
              <a:t>daredevil.</a:t>
            </a:r>
            <a:endParaRPr sz="1500">
              <a:latin typeface="Catamaran ExtraBold"/>
              <a:cs typeface="Catamaran ExtraBo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2" y="267817"/>
            <a:ext cx="9134043" cy="65901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87598" y="2445288"/>
            <a:ext cx="6965950" cy="218503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50825" indent="-238760">
              <a:lnSpc>
                <a:spcPct val="100000"/>
              </a:lnSpc>
              <a:spcBef>
                <a:spcPts val="12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70" dirty="0">
                <a:latin typeface="Myriad Pro"/>
                <a:cs typeface="Myriad Pro"/>
              </a:rPr>
              <a:t>Draw your </a:t>
            </a:r>
            <a:r>
              <a:rPr sz="2100" spc="90" dirty="0">
                <a:latin typeface="Myriad Pro"/>
                <a:cs typeface="Myriad Pro"/>
              </a:rPr>
              <a:t>picture </a:t>
            </a:r>
            <a:r>
              <a:rPr sz="2100" spc="50" dirty="0">
                <a:latin typeface="Myriad Pro"/>
                <a:cs typeface="Myriad Pro"/>
              </a:rPr>
              <a:t>in </a:t>
            </a:r>
            <a:r>
              <a:rPr sz="2100" spc="70" dirty="0">
                <a:latin typeface="Myriad Pro"/>
                <a:cs typeface="Myriad Pro"/>
              </a:rPr>
              <a:t>the</a:t>
            </a:r>
            <a:r>
              <a:rPr sz="2100" spc="245" dirty="0">
                <a:latin typeface="Myriad Pro"/>
                <a:cs typeface="Myriad Pro"/>
              </a:rPr>
              <a:t> </a:t>
            </a:r>
            <a:r>
              <a:rPr sz="2100" spc="95" dirty="0">
                <a:latin typeface="Myriad Pro"/>
                <a:cs typeface="Myriad Pro"/>
              </a:rPr>
              <a:t>box.</a:t>
            </a:r>
            <a:endParaRPr sz="2100">
              <a:latin typeface="Myriad Pro"/>
              <a:cs typeface="Myriad Pro"/>
            </a:endParaRPr>
          </a:p>
          <a:p>
            <a:pPr marL="250825" indent="-238760">
              <a:lnSpc>
                <a:spcPct val="100000"/>
              </a:lnSpc>
              <a:spcBef>
                <a:spcPts val="1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65" dirty="0">
                <a:latin typeface="Myriad Pro"/>
                <a:cs typeface="Myriad Pro"/>
              </a:rPr>
              <a:t>Fill </a:t>
            </a:r>
            <a:r>
              <a:rPr sz="2100" spc="50" dirty="0">
                <a:latin typeface="Myriad Pro"/>
                <a:cs typeface="Myriad Pro"/>
              </a:rPr>
              <a:t>in </a:t>
            </a:r>
            <a:r>
              <a:rPr sz="2100" spc="70" dirty="0">
                <a:latin typeface="Myriad Pro"/>
                <a:cs typeface="Myriad Pro"/>
              </a:rPr>
              <a:t>the </a:t>
            </a:r>
            <a:r>
              <a:rPr sz="2100" spc="80" dirty="0">
                <a:latin typeface="Myriad Pro"/>
                <a:cs typeface="Myriad Pro"/>
              </a:rPr>
              <a:t>other</a:t>
            </a:r>
            <a:r>
              <a:rPr sz="2100" spc="125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boxes.</a:t>
            </a:r>
            <a:endParaRPr sz="2100">
              <a:latin typeface="Myriad Pro"/>
              <a:cs typeface="Myriad Pro"/>
            </a:endParaRPr>
          </a:p>
          <a:p>
            <a:pPr marL="250825" indent="-238760">
              <a:lnSpc>
                <a:spcPct val="100000"/>
              </a:lnSpc>
              <a:spcBef>
                <a:spcPts val="1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75" dirty="0">
                <a:latin typeface="Myriad Pro"/>
                <a:cs typeface="Myriad Pro"/>
              </a:rPr>
              <a:t>Then</a:t>
            </a:r>
            <a:r>
              <a:rPr sz="2100" spc="204" dirty="0">
                <a:latin typeface="Myriad Pro"/>
                <a:cs typeface="Myriad Pro"/>
              </a:rPr>
              <a:t> </a:t>
            </a:r>
            <a:r>
              <a:rPr sz="2100" spc="80" dirty="0">
                <a:latin typeface="Myriad Pro"/>
                <a:cs typeface="Myriad Pro"/>
              </a:rPr>
              <a:t>write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your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85" dirty="0">
                <a:latin typeface="Myriad Pro"/>
                <a:cs typeface="Myriad Pro"/>
              </a:rPr>
              <a:t>acrostic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50" dirty="0">
                <a:latin typeface="Myriad Pro"/>
                <a:cs typeface="Myriad Pro"/>
              </a:rPr>
              <a:t>on</a:t>
            </a:r>
            <a:r>
              <a:rPr sz="2100" spc="204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the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75" dirty="0">
                <a:latin typeface="Myriad Pro"/>
                <a:cs typeface="Myriad Pro"/>
              </a:rPr>
              <a:t>back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50" dirty="0">
                <a:latin typeface="Myriad Pro"/>
                <a:cs typeface="Myriad Pro"/>
              </a:rPr>
              <a:t>of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70" dirty="0">
                <a:latin typeface="Myriad Pro"/>
                <a:cs typeface="Myriad Pro"/>
              </a:rPr>
              <a:t>the</a:t>
            </a:r>
            <a:r>
              <a:rPr sz="2100" spc="210" dirty="0">
                <a:latin typeface="Myriad Pro"/>
                <a:cs typeface="Myriad Pro"/>
              </a:rPr>
              <a:t> </a:t>
            </a:r>
            <a:r>
              <a:rPr sz="2100" spc="90" dirty="0">
                <a:latin typeface="Myriad Pro"/>
                <a:cs typeface="Myriad Pro"/>
              </a:rPr>
              <a:t>worksheet.</a:t>
            </a:r>
            <a:endParaRPr sz="2100">
              <a:latin typeface="Myriad Pro"/>
              <a:cs typeface="Myriad Pro"/>
            </a:endParaRPr>
          </a:p>
          <a:p>
            <a:pPr marL="250825" marR="1287780" indent="-238760">
              <a:lnSpc>
                <a:spcPct val="100000"/>
              </a:lnSpc>
              <a:spcBef>
                <a:spcPts val="1100"/>
              </a:spcBef>
              <a:buChar char="•"/>
              <a:tabLst>
                <a:tab pos="250825" algn="l"/>
                <a:tab pos="251460" algn="l"/>
              </a:tabLst>
            </a:pPr>
            <a:r>
              <a:rPr sz="2100" spc="75" dirty="0">
                <a:latin typeface="Myriad Pro"/>
                <a:cs typeface="Myriad Pro"/>
              </a:rPr>
              <a:t>Write </a:t>
            </a:r>
            <a:r>
              <a:rPr sz="2100" spc="70" dirty="0">
                <a:latin typeface="Myriad Pro"/>
                <a:cs typeface="Myriad Pro"/>
              </a:rPr>
              <a:t>your </a:t>
            </a:r>
            <a:r>
              <a:rPr sz="2100" spc="75" dirty="0">
                <a:latin typeface="Myriad Pro"/>
                <a:cs typeface="Myriad Pro"/>
              </a:rPr>
              <a:t>name </a:t>
            </a:r>
            <a:r>
              <a:rPr sz="2100" spc="70" dirty="0">
                <a:latin typeface="Myriad Pro"/>
                <a:cs typeface="Myriad Pro"/>
              </a:rPr>
              <a:t>and age </a:t>
            </a:r>
            <a:r>
              <a:rPr sz="2100" spc="50" dirty="0">
                <a:latin typeface="Myriad Pro"/>
                <a:cs typeface="Myriad Pro"/>
              </a:rPr>
              <a:t>on </a:t>
            </a:r>
            <a:r>
              <a:rPr sz="2100" spc="70" dirty="0">
                <a:latin typeface="Myriad Pro"/>
                <a:cs typeface="Myriad Pro"/>
              </a:rPr>
              <a:t>the </a:t>
            </a:r>
            <a:r>
              <a:rPr sz="2100" spc="75" dirty="0">
                <a:latin typeface="Myriad Pro"/>
                <a:cs typeface="Myriad Pro"/>
              </a:rPr>
              <a:t>back </a:t>
            </a:r>
            <a:r>
              <a:rPr sz="2100" spc="50" dirty="0">
                <a:latin typeface="Myriad Pro"/>
                <a:cs typeface="Myriad Pro"/>
              </a:rPr>
              <a:t>of </a:t>
            </a:r>
            <a:r>
              <a:rPr sz="2100" spc="105" dirty="0">
                <a:latin typeface="Myriad Pro"/>
                <a:cs typeface="Myriad Pro"/>
              </a:rPr>
              <a:t>the  </a:t>
            </a:r>
            <a:r>
              <a:rPr sz="2100" spc="90" dirty="0">
                <a:latin typeface="Myriad Pro"/>
                <a:cs typeface="Myriad Pro"/>
              </a:rPr>
              <a:t>worksheet</a:t>
            </a:r>
            <a:r>
              <a:rPr sz="2100" spc="204" dirty="0">
                <a:latin typeface="Myriad Pro"/>
                <a:cs typeface="Myriad Pro"/>
              </a:rPr>
              <a:t> </a:t>
            </a:r>
            <a:r>
              <a:rPr sz="2100" spc="100" dirty="0">
                <a:latin typeface="Myriad Pro"/>
                <a:cs typeface="Myriad Pro"/>
              </a:rPr>
              <a:t>too!</a:t>
            </a:r>
            <a:endParaRPr sz="2100">
              <a:latin typeface="Myriad Pro"/>
              <a:cs typeface="Myriad Pr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Powerpoint First &amp; End P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8" name="object 48"/>
          <p:cNvSpPr txBox="1"/>
          <p:nvPr/>
        </p:nvSpPr>
        <p:spPr>
          <a:xfrm>
            <a:off x="2124397" y="5257800"/>
            <a:ext cx="4719320" cy="1112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2100" b="1" spc="50" dirty="0">
                <a:solidFill>
                  <a:srgbClr val="F08A94"/>
                </a:solidFill>
                <a:latin typeface="Catamaran Black"/>
                <a:cs typeface="Catamaran Black"/>
              </a:rPr>
              <a:t>We </a:t>
            </a:r>
            <a:r>
              <a:rPr sz="2100" b="1" spc="75" dirty="0">
                <a:solidFill>
                  <a:srgbClr val="F08A94"/>
                </a:solidFill>
                <a:latin typeface="Catamaran Black"/>
                <a:cs typeface="Catamaran Black"/>
              </a:rPr>
              <a:t>hope </a:t>
            </a:r>
            <a:r>
              <a:rPr sz="2100" b="1" spc="70" dirty="0">
                <a:solidFill>
                  <a:srgbClr val="F08A94"/>
                </a:solidFill>
                <a:latin typeface="Catamaran Black"/>
                <a:cs typeface="Catamaran Black"/>
              </a:rPr>
              <a:t>you </a:t>
            </a:r>
            <a:r>
              <a:rPr sz="2100" b="1" spc="90" dirty="0">
                <a:solidFill>
                  <a:srgbClr val="F08A94"/>
                </a:solidFill>
                <a:latin typeface="Catamaran Black"/>
                <a:cs typeface="Catamaran Black"/>
              </a:rPr>
              <a:t>enjoyed</a:t>
            </a:r>
            <a:r>
              <a:rPr sz="2100" b="1" spc="580" dirty="0">
                <a:solidFill>
                  <a:srgbClr val="F08A94"/>
                </a:solidFill>
                <a:latin typeface="Catamaran Black"/>
                <a:cs typeface="Catamaran Black"/>
              </a:rPr>
              <a:t> </a:t>
            </a:r>
            <a:r>
              <a:rPr sz="2100" b="1" spc="90" dirty="0">
                <a:solidFill>
                  <a:srgbClr val="F08A94"/>
                </a:solidFill>
                <a:latin typeface="Catamaran Black"/>
                <a:cs typeface="Catamaran Black"/>
              </a:rPr>
              <a:t>writing</a:t>
            </a:r>
            <a:r>
              <a:rPr sz="2100" b="1" spc="195" dirty="0">
                <a:solidFill>
                  <a:srgbClr val="F08A94"/>
                </a:solidFill>
                <a:latin typeface="Catamaran Black"/>
                <a:cs typeface="Catamaran Black"/>
              </a:rPr>
              <a:t> </a:t>
            </a:r>
            <a:r>
              <a:rPr sz="2100" b="1" spc="105" dirty="0">
                <a:solidFill>
                  <a:srgbClr val="F08A94"/>
                </a:solidFill>
                <a:latin typeface="Catamaran Black"/>
                <a:cs typeface="Catamaran Black"/>
              </a:rPr>
              <a:t>your  </a:t>
            </a:r>
            <a:r>
              <a:rPr sz="2100" b="1" spc="90" dirty="0">
                <a:solidFill>
                  <a:srgbClr val="F08A94"/>
                </a:solidFill>
                <a:latin typeface="Catamaran Black"/>
                <a:cs typeface="Catamaran Black"/>
              </a:rPr>
              <a:t>acrostic</a:t>
            </a:r>
            <a:r>
              <a:rPr sz="2100" b="1" spc="200" dirty="0">
                <a:solidFill>
                  <a:srgbClr val="F08A94"/>
                </a:solidFill>
                <a:latin typeface="Catamaran Black"/>
                <a:cs typeface="Catamaran Black"/>
              </a:rPr>
              <a:t> </a:t>
            </a:r>
            <a:r>
              <a:rPr sz="2100" b="1" spc="105" dirty="0">
                <a:solidFill>
                  <a:srgbClr val="F08A94"/>
                </a:solidFill>
                <a:latin typeface="Catamaran Black"/>
                <a:cs typeface="Catamaran Black"/>
              </a:rPr>
              <a:t>today!</a:t>
            </a:r>
            <a:endParaRPr sz="2100">
              <a:latin typeface="Catamaran Black"/>
              <a:cs typeface="Catamaran Black"/>
            </a:endParaRPr>
          </a:p>
          <a:p>
            <a:pPr algn="ctr">
              <a:lnSpc>
                <a:spcPct val="100000"/>
              </a:lnSpc>
              <a:spcBef>
                <a:spcPts val="1000"/>
              </a:spcBef>
            </a:pPr>
            <a:r>
              <a:rPr sz="2100" b="1" spc="105" dirty="0">
                <a:solidFill>
                  <a:srgbClr val="96C0E8"/>
                </a:solidFill>
                <a:latin typeface="Catamaran Black"/>
                <a:cs typeface="Catamaran Black"/>
                <a:hlinkClick r:id="rId3"/>
              </a:rPr>
              <a:t>www.youngwriters.co.uk</a:t>
            </a:r>
            <a:endParaRPr sz="2100">
              <a:latin typeface="Catamaran Black"/>
              <a:cs typeface="Catamaran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6C0E8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402</Words>
  <Application>Microsoft Office PowerPoint</Application>
  <PresentationFormat>On-screen Show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Today you are going to:</vt:lpstr>
      <vt:lpstr>Slide 3</vt:lpstr>
      <vt:lpstr>Slide 4</vt:lpstr>
      <vt:lpstr>Slide 5</vt:lpstr>
      <vt:lpstr>Slide 6</vt:lpstr>
      <vt:lpstr>As a class pick a short word to write one last  class acrostic about.</vt:lpstr>
      <vt:lpstr>On your worksheet write down a word you  want to write your acrostic on.</vt:lpstr>
      <vt:lpstr>Here are two acrostic examples: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Acrostic For You Powerpoint Pages</dc:title>
  <cp:lastModifiedBy>FLASH</cp:lastModifiedBy>
  <cp:revision>3</cp:revision>
  <dcterms:created xsi:type="dcterms:W3CDTF">2020-08-25T07:38:11Z</dcterms:created>
  <dcterms:modified xsi:type="dcterms:W3CDTF">2020-09-01T08:44:40Z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2020-08-25T00:00:00Z</vt:filetime>
  </property>
  <property fmtid="{D5CDD505-2E9C-101B-9397-08002B2CF9AE}" pid="3" name="Creator">
    <vt:lpwstr>Adobe Illustrator 24.3 (Windows)</vt:lpwstr>
  </property>
  <property fmtid="{D5CDD505-2E9C-101B-9397-08002B2CF9AE}" pid="4" name="LastSaved">
    <vt:filetime>2020-08-25T00:00:00Z</vt:filetime>
  </property>
</Properties>
</file>