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8" r:id="rId2"/>
    <p:sldId id="291" r:id="rId3"/>
    <p:sldId id="292" r:id="rId4"/>
    <p:sldId id="273" r:id="rId5"/>
    <p:sldId id="282" r:id="rId6"/>
    <p:sldId id="293" r:id="rId7"/>
    <p:sldId id="304" r:id="rId8"/>
    <p:sldId id="305" r:id="rId9"/>
    <p:sldId id="311" r:id="rId10"/>
    <p:sldId id="312" r:id="rId11"/>
    <p:sldId id="313" r:id="rId12"/>
    <p:sldId id="314" r:id="rId13"/>
    <p:sldId id="315" r:id="rId14"/>
    <p:sldId id="316" r:id="rId15"/>
    <p:sldId id="307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A14D"/>
    <a:srgbClr val="BDB9E5"/>
    <a:srgbClr val="B873C4"/>
    <a:srgbClr val="ADF762"/>
    <a:srgbClr val="FEFFEF"/>
    <a:srgbClr val="FBFED9"/>
    <a:srgbClr val="FFF5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509"/>
    <p:restoredTop sz="92913"/>
  </p:normalViewPr>
  <p:slideViewPr>
    <p:cSldViewPr snapToGrid="0" snapToObjects="1">
      <p:cViewPr varScale="1">
        <p:scale>
          <a:sx n="115" d="100"/>
          <a:sy n="115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C2935A-3390-F243-AD29-A0ABEC4C83FC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A3DC04-1169-C546-9210-E1CB0F69C9C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105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DEBDA-5C37-2D4D-87BA-0470D4F229C2}" type="datetimeFigureOut">
              <a:rPr lang="en-US" smtClean="0"/>
              <a:t>10/2/2024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97864-A169-C34F-B3B8-D6A440EF4B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251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youtube.com/watch?v=ELpfYCZa87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33928" y="4661941"/>
            <a:ext cx="5306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7030A0"/>
                </a:solidFill>
              </a:rPr>
              <a:t>KS2</a:t>
            </a:r>
          </a:p>
          <a:p>
            <a:pPr algn="ctr"/>
            <a:r>
              <a:rPr lang="en-US" sz="2800" dirty="0" smtClean="0">
                <a:solidFill>
                  <a:srgbClr val="7030A0"/>
                </a:solidFill>
              </a:rPr>
              <a:t>Lesson 3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76868"/>
            <a:ext cx="8784236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</a:rPr>
              <a:t>Focused Awareness</a:t>
            </a:r>
          </a:p>
          <a:p>
            <a:pPr algn="ctr"/>
            <a:r>
              <a:rPr lang="en-US" sz="3600" b="1" dirty="0" smtClean="0">
                <a:solidFill>
                  <a:srgbClr val="7030A0"/>
                </a:solidFill>
              </a:rPr>
              <a:t>THE CORE PRACTICE</a:t>
            </a:r>
          </a:p>
          <a:p>
            <a:pPr algn="ctr"/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5932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410" y="14224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  <a:latin typeface="+mn-lt"/>
              </a:rPr>
              <a:t>Unit 1 - Getting Focused </a:t>
            </a:r>
            <a:endParaRPr lang="en-US" sz="4000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0205" y="4090243"/>
            <a:ext cx="8475345" cy="2262312"/>
          </a:xfrm>
          <a:prstGeom prst="rect">
            <a:avLst/>
          </a:prstGeom>
          <a:solidFill>
            <a:srgbClr val="B873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8" name="TextBox 7"/>
          <p:cNvSpPr txBox="1"/>
          <p:nvPr/>
        </p:nvSpPr>
        <p:spPr>
          <a:xfrm>
            <a:off x="370205" y="4090243"/>
            <a:ext cx="2555875" cy="2246769"/>
          </a:xfrm>
          <a:prstGeom prst="rect">
            <a:avLst/>
          </a:prstGeom>
          <a:noFill/>
          <a:ln w="76200"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Lesson 1:</a:t>
            </a:r>
          </a:p>
          <a:p>
            <a:pPr algn="ctr"/>
            <a:r>
              <a:rPr lang="en-US" sz="2800" dirty="0" smtClean="0"/>
              <a:t>How Our Brains Work</a:t>
            </a:r>
          </a:p>
          <a:p>
            <a:pPr algn="ctr"/>
            <a:endParaRPr lang="en-US" sz="28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286500" y="4080996"/>
            <a:ext cx="2559050" cy="2246769"/>
          </a:xfrm>
          <a:prstGeom prst="rect">
            <a:avLst/>
          </a:prstGeom>
          <a:noFill/>
          <a:ln w="76200">
            <a:solidFill>
              <a:srgbClr val="00206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Lesson 3:</a:t>
            </a:r>
          </a:p>
          <a:p>
            <a:pPr algn="ctr"/>
            <a:r>
              <a:rPr lang="en-US" sz="2800" dirty="0" smtClean="0"/>
              <a:t>Focused Awareness</a:t>
            </a:r>
          </a:p>
          <a:p>
            <a:pPr algn="ctr"/>
            <a:endParaRPr lang="en-US" sz="2800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3325495" y="4090243"/>
            <a:ext cx="2555875" cy="2246769"/>
          </a:xfrm>
          <a:prstGeom prst="rect">
            <a:avLst/>
          </a:prstGeom>
          <a:noFill/>
          <a:ln w="76200">
            <a:noFill/>
            <a:prstDash val="sysDash"/>
          </a:ln>
        </p:spPr>
        <p:txBody>
          <a:bodyPr wrap="square" rtlCol="0">
            <a:spAutoFit/>
          </a:bodyPr>
          <a:lstStyle/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Lesson </a:t>
            </a:r>
            <a:r>
              <a:rPr lang="en-US" sz="2800" dirty="0"/>
              <a:t>2</a:t>
            </a:r>
            <a:r>
              <a:rPr lang="en-US" sz="2800" dirty="0" smtClean="0"/>
              <a:t>:</a:t>
            </a:r>
            <a:endParaRPr lang="en-US" sz="2800" dirty="0"/>
          </a:p>
          <a:p>
            <a:pPr algn="ctr"/>
            <a:r>
              <a:rPr lang="en-US" sz="2800" dirty="0"/>
              <a:t>Mindful or </a:t>
            </a:r>
            <a:r>
              <a:rPr lang="en-US" sz="2800" dirty="0" smtClean="0"/>
              <a:t>Unmindful</a:t>
            </a:r>
          </a:p>
          <a:p>
            <a:pPr algn="ctr"/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156701" y="4379764"/>
            <a:ext cx="5764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✔</a:t>
            </a:r>
            <a:endParaRPr lang="en-US" sz="9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53291" y="4419550"/>
            <a:ext cx="57646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✔</a:t>
            </a:r>
            <a:endParaRPr lang="en-US" sz="9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6410" y="1513618"/>
            <a:ext cx="8403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7030A0"/>
                </a:solidFill>
              </a:rPr>
              <a:t>By </a:t>
            </a:r>
            <a:r>
              <a:rPr lang="en-US" sz="2800" dirty="0" err="1">
                <a:solidFill>
                  <a:srgbClr val="7030A0"/>
                </a:solidFill>
              </a:rPr>
              <a:t>practising</a:t>
            </a:r>
            <a:r>
              <a:rPr lang="en-US" sz="2800" dirty="0">
                <a:solidFill>
                  <a:srgbClr val="7030A0"/>
                </a:solidFill>
              </a:rPr>
              <a:t> the Brain Break and other </a:t>
            </a:r>
            <a:r>
              <a:rPr lang="en-US" sz="2800" dirty="0" err="1" smtClean="0">
                <a:solidFill>
                  <a:srgbClr val="7030A0"/>
                </a:solidFill>
              </a:rPr>
              <a:t>MindUP</a:t>
            </a:r>
            <a:r>
              <a:rPr lang="en-US" sz="2800" dirty="0" smtClean="0">
                <a:solidFill>
                  <a:srgbClr val="7030A0"/>
                </a:solidFill>
              </a:rPr>
              <a:t>™ </a:t>
            </a:r>
            <a:r>
              <a:rPr lang="en-US" sz="2800" dirty="0">
                <a:solidFill>
                  <a:srgbClr val="7030A0"/>
                </a:solidFill>
              </a:rPr>
              <a:t>strategies, we can help ourselves to stay calm, make good choices and </a:t>
            </a:r>
            <a:r>
              <a:rPr lang="en-US" sz="2800" dirty="0" smtClean="0">
                <a:solidFill>
                  <a:srgbClr val="7030A0"/>
                </a:solidFill>
              </a:rPr>
              <a:t>be </a:t>
            </a:r>
            <a:r>
              <a:rPr lang="en-US" sz="2800" dirty="0">
                <a:solidFill>
                  <a:srgbClr val="7030A0"/>
                </a:solidFill>
              </a:rPr>
              <a:t>a good learner</a:t>
            </a:r>
          </a:p>
        </p:txBody>
      </p:sp>
    </p:spTree>
    <p:extLst>
      <p:ext uri="{BB962C8B-B14F-4D97-AF65-F5344CB8AC3E}">
        <p14:creationId xmlns:p14="http://schemas.microsoft.com/office/powerpoint/2010/main" val="33321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08960" y="257589"/>
            <a:ext cx="2540000" cy="707886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Lesson 3</a:t>
            </a:r>
            <a:endParaRPr lang="en-US" sz="4000" b="1" dirty="0">
              <a:solidFill>
                <a:srgbClr val="7030A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4872" y="1020276"/>
            <a:ext cx="8784236" cy="175432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</a:rPr>
              <a:t>Focused Awareness</a:t>
            </a:r>
          </a:p>
          <a:p>
            <a:pPr algn="ctr"/>
            <a:r>
              <a:rPr lang="en-US" sz="3600" b="1" dirty="0" smtClean="0">
                <a:solidFill>
                  <a:srgbClr val="7030A0"/>
                </a:solidFill>
              </a:rPr>
              <a:t>THE CORE PRACTICE</a:t>
            </a:r>
          </a:p>
          <a:p>
            <a:pPr algn="ctr"/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741" y="4843239"/>
            <a:ext cx="695649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Pause</a:t>
            </a:r>
            <a:r>
              <a:rPr lang="is-I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….Listen....Breathe</a:t>
            </a:r>
          </a:p>
          <a:p>
            <a:pPr algn="ctr"/>
            <a:endParaRPr lang="is-IS" sz="2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is-IS" sz="26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Brain Break helps us to quiet our minds and get ready for learning</a:t>
            </a:r>
            <a:endParaRPr lang="en-US" sz="2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278" y="2345396"/>
            <a:ext cx="3033423" cy="2395824"/>
          </a:xfrm>
          <a:prstGeom prst="rect">
            <a:avLst/>
          </a:prstGeom>
          <a:ln w="57150">
            <a:solidFill>
              <a:schemeClr val="accent4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5971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04979" y="331539"/>
            <a:ext cx="60527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7030A0"/>
                </a:solidFill>
              </a:rPr>
              <a:t>Why – Focused Awareness?</a:t>
            </a:r>
            <a:endParaRPr lang="en-US" sz="4000" b="1" dirty="0" smtClean="0">
              <a:solidFill>
                <a:srgbClr val="7030A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676" y="1074997"/>
            <a:ext cx="5163981" cy="28797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1214696"/>
            <a:ext cx="3004360" cy="26003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30213" y="4097933"/>
            <a:ext cx="84834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By focusing on the sound of a chime and then your breathing, you can calm your amygdala and get your PFC ready to </a:t>
            </a: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 for learning. </a:t>
            </a:r>
          </a:p>
          <a:p>
            <a:pPr algn="ctr"/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 Core Practice helps us to self-regulate and be more mindful. </a:t>
            </a: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do you think being able to self-regulate means?</a:t>
            </a:r>
          </a:p>
          <a:p>
            <a:pPr algn="ctr"/>
            <a:r>
              <a:rPr lang="en-US" sz="2400" i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Discuss</a:t>
            </a:r>
            <a:endParaRPr lang="en-US" sz="2400" i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59218" y="6549368"/>
            <a:ext cx="248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rgbClr val="0070C0"/>
                </a:solidFill>
              </a:rPr>
              <a:t>Refer to P.42-3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8979" y="66334"/>
            <a:ext cx="2390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0070C0"/>
                </a:solidFill>
              </a:rPr>
              <a:t>Lesson background</a:t>
            </a:r>
            <a:endParaRPr lang="en-US" b="1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8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91011" y="3687766"/>
            <a:ext cx="72437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Focusing on breathing helps to calm the body by:</a:t>
            </a:r>
          </a:p>
          <a:p>
            <a:pPr algn="ctr"/>
            <a:r>
              <a:rPr lang="en-US" sz="2400" b="1" dirty="0">
                <a:solidFill>
                  <a:srgbClr val="7030A0"/>
                </a:solidFill>
              </a:rPr>
              <a:t>s</a:t>
            </a:r>
            <a:r>
              <a:rPr lang="en-US" sz="2400" b="1" dirty="0" smtClean="0">
                <a:solidFill>
                  <a:srgbClr val="7030A0"/>
                </a:solidFill>
              </a:rPr>
              <a:t>lowing the heart rate</a:t>
            </a:r>
          </a:p>
          <a:p>
            <a:pPr algn="ctr"/>
            <a:r>
              <a:rPr lang="en-US" sz="2400" b="1" dirty="0">
                <a:solidFill>
                  <a:srgbClr val="7030A0"/>
                </a:solidFill>
              </a:rPr>
              <a:t>l</a:t>
            </a:r>
            <a:r>
              <a:rPr lang="en-US" sz="2400" b="1" dirty="0" smtClean="0">
                <a:solidFill>
                  <a:srgbClr val="7030A0"/>
                </a:solidFill>
              </a:rPr>
              <a:t>owering blood pressure</a:t>
            </a:r>
          </a:p>
          <a:p>
            <a:pPr algn="ctr"/>
            <a:r>
              <a:rPr lang="en-US" sz="2400" b="1" dirty="0">
                <a:solidFill>
                  <a:srgbClr val="7030A0"/>
                </a:solidFill>
              </a:rPr>
              <a:t>s</a:t>
            </a:r>
            <a:r>
              <a:rPr lang="en-US" sz="2400" b="1" dirty="0" smtClean="0">
                <a:solidFill>
                  <a:srgbClr val="7030A0"/>
                </a:solidFill>
              </a:rPr>
              <a:t>harpening focus</a:t>
            </a:r>
            <a:endParaRPr lang="en-US" sz="2400" b="1" dirty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14304" y="5339084"/>
            <a:ext cx="94297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Focusing on your breathing helps you to manage times when you </a:t>
            </a: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feel stressed, anxious, worried or upset.</a:t>
            </a:r>
          </a:p>
          <a:p>
            <a:pPr algn="ctr"/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It helps you to think first with your PFC and plan a mindful response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847062" y="223898"/>
            <a:ext cx="33366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smtClean="0">
                <a:solidFill>
                  <a:srgbClr val="7030A0"/>
                </a:solidFill>
              </a:rPr>
              <a:t>Brain Research</a:t>
            </a:r>
            <a:endParaRPr lang="en-US" sz="4000" b="1" dirty="0" smtClean="0">
              <a:solidFill>
                <a:srgbClr val="7030A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59218" y="6436405"/>
            <a:ext cx="248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mtClean="0">
                <a:solidFill>
                  <a:srgbClr val="0070C0"/>
                </a:solidFill>
              </a:rPr>
              <a:t>Refer to P.42-3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" y="83040"/>
            <a:ext cx="2880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Brain research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220" y="1013442"/>
            <a:ext cx="2919343" cy="2548932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185462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395597" y="610657"/>
            <a:ext cx="8234589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Brain cells (neurons) make stronger connections when we practise a skill again and again. </a:t>
            </a:r>
          </a:p>
          <a:p>
            <a:pPr algn="ctr"/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This helps us to get better at that skill.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668206" y="-19099"/>
            <a:ext cx="34317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7030A0"/>
                </a:solidFill>
              </a:rPr>
              <a:t>Neuroplasticity</a:t>
            </a:r>
            <a:endParaRPr lang="en-US" sz="4000" b="1" dirty="0" smtClean="0">
              <a:solidFill>
                <a:srgbClr val="7030A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25181" y="6308539"/>
            <a:ext cx="7051729" cy="366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2"/>
              </a:rPr>
              <a:t>https://www.youtube.com/watch?v=ELpfYCZa87g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395596" y="5155987"/>
            <a:ext cx="8234589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By practising the brain breaks three times a day, our brains become better at </a:t>
            </a:r>
            <a:r>
              <a:rPr lang="en-GB" sz="2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using mindful </a:t>
            </a:r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breathing when we need to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13203" y="5938659"/>
            <a:ext cx="248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rgbClr val="0070C0"/>
                </a:solidFill>
              </a:rPr>
              <a:t>Refer to P.42-3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" y="83040"/>
            <a:ext cx="2880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Brain research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17" name="Picture 16"/>
          <p:cNvPicPr/>
          <p:nvPr/>
        </p:nvPicPr>
        <p:blipFill>
          <a:blip r:embed="rId3"/>
          <a:stretch>
            <a:fillRect/>
          </a:stretch>
        </p:blipFill>
        <p:spPr>
          <a:xfrm>
            <a:off x="3167876" y="2142483"/>
            <a:ext cx="2690028" cy="268200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52137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477007" y="1164134"/>
            <a:ext cx="8234589" cy="544764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Remember a time when you:</a:t>
            </a: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endParaRPr lang="en-GB" sz="2800" dirty="0" smtClean="0">
              <a:solidFill>
                <a:srgbClr val="7030A0"/>
              </a:solidFill>
            </a:endParaRPr>
          </a:p>
          <a:p>
            <a:pPr algn="ctr"/>
            <a:endParaRPr lang="en-GB" sz="2800" dirty="0">
              <a:solidFill>
                <a:srgbClr val="7030A0"/>
              </a:solidFill>
            </a:endParaRPr>
          </a:p>
          <a:p>
            <a:pPr algn="ctr"/>
            <a:endParaRPr lang="en-GB" sz="1200" dirty="0" smtClean="0">
              <a:solidFill>
                <a:srgbClr val="7030A0"/>
              </a:solidFill>
            </a:endParaRPr>
          </a:p>
          <a:p>
            <a:pPr algn="ctr"/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Changed a bad habit or thought about something differently, learnt a new skill, chose a different emotion in a situation?</a:t>
            </a:r>
          </a:p>
          <a:p>
            <a:pPr algn="ctr"/>
            <a:r>
              <a:rPr lang="en-GB" sz="2800" dirty="0" smtClean="0">
                <a:solidFill>
                  <a:srgbClr val="0070C0"/>
                </a:solidFill>
              </a:rPr>
              <a:t>Other?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68206" y="-19099"/>
            <a:ext cx="34317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7030A0"/>
                </a:solidFill>
              </a:rPr>
              <a:t>Neuroplasticity</a:t>
            </a:r>
            <a:endParaRPr lang="en-US" sz="4000" b="1" dirty="0" smtClean="0">
              <a:solidFill>
                <a:srgbClr val="7030A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59218" y="6370795"/>
            <a:ext cx="248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smtClean="0">
                <a:solidFill>
                  <a:srgbClr val="0070C0"/>
                </a:solidFill>
              </a:rPr>
              <a:t>Refer to P.42-3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1" y="83040"/>
            <a:ext cx="2880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0070C0"/>
                </a:solidFill>
              </a:rPr>
              <a:t>Brain Research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10" name="Picture 9"/>
          <p:cNvPicPr/>
          <p:nvPr/>
        </p:nvPicPr>
        <p:blipFill>
          <a:blip r:embed="rId2"/>
          <a:stretch>
            <a:fillRect/>
          </a:stretch>
        </p:blipFill>
        <p:spPr>
          <a:xfrm>
            <a:off x="3167876" y="1975368"/>
            <a:ext cx="2690028" cy="2682007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538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69129" y="1348099"/>
            <a:ext cx="821410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Practising the Brain Break three times a day helps us to get better at using breathing 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to</a:t>
            </a:r>
            <a:r>
              <a:rPr lang="is-I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….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669129" y="3624724"/>
            <a:ext cx="1872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calm down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305686" y="5824405"/>
            <a:ext cx="34077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ready for learning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5839099" y="3101504"/>
            <a:ext cx="3119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</a:t>
            </a:r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ake good choices</a:t>
            </a:r>
            <a:endParaRPr lang="en-US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5919828" y="5038029"/>
            <a:ext cx="1478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659218" y="6488668"/>
            <a:ext cx="2484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mtClean="0">
                <a:solidFill>
                  <a:srgbClr val="0070C0"/>
                </a:solidFill>
              </a:rPr>
              <a:t>Refer to P.42-3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668206" y="-19099"/>
            <a:ext cx="34317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7030A0"/>
                </a:solidFill>
              </a:rPr>
              <a:t>Neuroplasticity</a:t>
            </a:r>
            <a:endParaRPr lang="en-US" sz="4000" b="1" dirty="0" smtClean="0">
              <a:solidFill>
                <a:srgbClr val="7030A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-1" y="83040"/>
            <a:ext cx="28803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Brain research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884" y="2848051"/>
            <a:ext cx="2138415" cy="23469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9129" y="4747712"/>
            <a:ext cx="1872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0070C0"/>
                </a:solidFill>
              </a:rPr>
              <a:t>Other?</a:t>
            </a:r>
            <a:endParaRPr lang="en-US" sz="2800" dirty="0">
              <a:solidFill>
                <a:srgbClr val="0070C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59218" y="4228483"/>
            <a:ext cx="1872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>
                <a:solidFill>
                  <a:srgbClr val="0070C0"/>
                </a:solidFill>
              </a:rPr>
              <a:t>Other?</a:t>
            </a:r>
            <a:endParaRPr lang="en-US" sz="280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49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369488" y="1266436"/>
            <a:ext cx="8584909" cy="596506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3000"/>
              </a:spcAft>
            </a:pPr>
            <a:endParaRPr lang="en-US" sz="2800" spc="10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Lubalin Graph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73558" y="1862942"/>
            <a:ext cx="330095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Use/adapt the ideas in lesson 3 to develop a main activity</a:t>
            </a:r>
            <a:endParaRPr lang="en-US" sz="32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83300" y="6488668"/>
            <a:ext cx="3060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>
                <a:solidFill>
                  <a:srgbClr val="0070C0"/>
                </a:solidFill>
              </a:rPr>
              <a:t>Refer </a:t>
            </a:r>
            <a:r>
              <a:rPr lang="en-GB" smtClean="0">
                <a:solidFill>
                  <a:srgbClr val="0070C0"/>
                </a:solidFill>
              </a:rPr>
              <a:t>to P.46-7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Our </a:t>
            </a:r>
            <a:r>
              <a:rPr lang="en-US" sz="3600" b="1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Learning/Main Activity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8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971" y="2417019"/>
            <a:ext cx="3225600" cy="3539430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903660" y="924628"/>
            <a:ext cx="73731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Learning to Take a Brain Break: Step 1</a:t>
            </a:r>
            <a:endParaRPr lang="en-US" sz="36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71791" y="1409001"/>
            <a:ext cx="59264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 smtClean="0"/>
          </a:p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Let’s </a:t>
            </a:r>
            <a:r>
              <a:rPr lang="en-GB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Practice </a:t>
            </a:r>
          </a:p>
          <a:p>
            <a:pPr algn="ctr"/>
            <a:r>
              <a:rPr lang="en-GB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Sitting Comfortably</a:t>
            </a:r>
          </a:p>
          <a:p>
            <a:pPr algn="ctr"/>
            <a:endParaRPr lang="en-US" sz="2800" dirty="0" smtClean="0"/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Sit comfortably</a:t>
            </a:r>
          </a:p>
          <a:p>
            <a:pPr algn="ctr"/>
            <a:endParaRPr lang="en-US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Relax your shoulders</a:t>
            </a:r>
          </a:p>
          <a:p>
            <a:pPr algn="ctr"/>
            <a:endParaRPr lang="en-US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Rest your hands in your lap</a:t>
            </a:r>
          </a:p>
          <a:p>
            <a:pPr algn="ctr"/>
            <a:endParaRPr lang="en-US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If you are comfortable close your </a:t>
            </a: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eyes or look down at your hands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4296" y="92046"/>
            <a:ext cx="70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0070C0"/>
                </a:solidFill>
              </a:rPr>
              <a:t>E.G</a:t>
            </a:r>
            <a:endParaRPr lang="en-US" sz="2400" b="1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8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51" y="2140505"/>
            <a:ext cx="2882115" cy="2723376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3970503" y="1779686"/>
            <a:ext cx="51614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Let’s Practice </a:t>
            </a:r>
            <a:endParaRPr lang="en-GB" sz="28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GB" sz="2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Listening Mindfully to the Chime</a:t>
            </a:r>
            <a:endParaRPr lang="en-GB" sz="2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US" sz="2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Listen to this sound</a:t>
            </a:r>
          </a:p>
          <a:p>
            <a:pPr algn="ctr"/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Listen to it for as long as you can</a:t>
            </a:r>
          </a:p>
          <a:p>
            <a:pPr algn="ctr"/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When you cannot hear it any more, open your eyes</a:t>
            </a:r>
            <a:endParaRPr lang="en-US" sz="2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247" y="5257561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rgbClr val="7030A0"/>
                </a:solidFill>
              </a:rPr>
              <a:t>Was it easy to keep listening?</a:t>
            </a:r>
          </a:p>
          <a:p>
            <a:pPr algn="ctr"/>
            <a:r>
              <a:rPr lang="en-US" sz="2200" dirty="0" smtClean="0">
                <a:solidFill>
                  <a:srgbClr val="7030A0"/>
                </a:solidFill>
              </a:rPr>
              <a:t>How did you stay focused on listening?</a:t>
            </a:r>
          </a:p>
          <a:p>
            <a:pPr algn="ctr"/>
            <a:r>
              <a:rPr lang="en-US" sz="2200" dirty="0" smtClean="0">
                <a:solidFill>
                  <a:srgbClr val="7030A0"/>
                </a:solidFill>
              </a:rPr>
              <a:t>Let’s do it again and this time, stay focused on the sound for as </a:t>
            </a:r>
          </a:p>
          <a:p>
            <a:pPr algn="ctr"/>
            <a:r>
              <a:rPr lang="en-US" sz="2200" dirty="0" smtClean="0">
                <a:solidFill>
                  <a:srgbClr val="7030A0"/>
                </a:solidFill>
              </a:rPr>
              <a:t>long as you can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4296" y="92046"/>
            <a:ext cx="70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0070C0"/>
                </a:solidFill>
              </a:rPr>
              <a:t>E.G</a:t>
            </a:r>
            <a:endParaRPr lang="en-US" sz="2400" b="1">
              <a:solidFill>
                <a:srgbClr val="0070C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03660" y="924628"/>
            <a:ext cx="73731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Learning to Take a Brain Break: Step 2</a:t>
            </a:r>
            <a:endParaRPr lang="en-US" sz="36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36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656" y="1649371"/>
            <a:ext cx="9144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Let’s Practice </a:t>
            </a:r>
            <a:r>
              <a:rPr lang="en-GB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Focusing on our Breathing</a:t>
            </a:r>
            <a:endParaRPr lang="en-US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Sit down in a comfortable position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If your comfortable close your eyes or look down at your hands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Pay attention to your breathing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Take calm, slow breaths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Feel the air coming into your body and going out again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If your mind tries to think about other things, that’s ok, bring your attention back to your breathing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Feel your tummy rising and falling 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Open your eyes slowly and take another slow deep breath with your eyes open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9722" y="5690781"/>
            <a:ext cx="84010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dirty="0" smtClean="0">
                <a:solidFill>
                  <a:srgbClr val="7030A0"/>
                </a:solidFill>
              </a:rPr>
              <a:t>How did you feel as you breathed in and out?</a:t>
            </a:r>
          </a:p>
          <a:p>
            <a:pPr algn="ctr"/>
            <a:r>
              <a:rPr lang="en-US" sz="2200" dirty="0" smtClean="0">
                <a:solidFill>
                  <a:srgbClr val="7030A0"/>
                </a:solidFill>
              </a:rPr>
              <a:t>What did you notice about your breathing?</a:t>
            </a:r>
          </a:p>
          <a:p>
            <a:pPr algn="ctr"/>
            <a:r>
              <a:rPr lang="en-US" sz="2200" dirty="0" smtClean="0">
                <a:solidFill>
                  <a:srgbClr val="7030A0"/>
                </a:solidFill>
              </a:rPr>
              <a:t>How did you keep your mind focused on your breathing?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4296" y="92046"/>
            <a:ext cx="70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0070C0"/>
                </a:solidFill>
              </a:rPr>
              <a:t>E.G</a:t>
            </a:r>
            <a:endParaRPr lang="en-US" sz="2400" b="1">
              <a:solidFill>
                <a:srgbClr val="0070C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3660" y="924628"/>
            <a:ext cx="73731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Learning to Take a Brain Break: Step 3</a:t>
            </a:r>
            <a:endParaRPr lang="en-US" sz="36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071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70849" y="1608891"/>
            <a:ext cx="7900265" cy="4920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Sit down in a comfortable position.</a:t>
            </a:r>
            <a:endParaRPr lang="en-GB" b="1" dirty="0" smtClean="0">
              <a:solidFill>
                <a:schemeClr val="tx2">
                  <a:lumMod val="60000"/>
                  <a:lumOff val="40000"/>
                </a:schemeClr>
              </a:solidFill>
              <a:latin typeface="Helvetica"/>
              <a:ea typeface="ＭＳ Ｐゴシック" charset="0"/>
              <a:cs typeface="Helvetica"/>
            </a:endParaRP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Close your eyes or look down at your palms</a:t>
            </a:r>
            <a:r>
              <a:rPr lang="is-I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…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to be respectful of others in the room</a:t>
            </a: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Take calm, slow breaths. Gently breathe in and out.</a:t>
            </a: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Keep your shoulders relaxed. </a:t>
            </a: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endParaRPr lang="en-GB" b="1" dirty="0" smtClean="0">
              <a:solidFill>
                <a:schemeClr val="tx2">
                  <a:lumMod val="60000"/>
                  <a:lumOff val="40000"/>
                </a:schemeClr>
              </a:solidFill>
              <a:latin typeface="Helvetica"/>
              <a:ea typeface="ＭＳ Ｐゴシック" charset="0"/>
              <a:cs typeface="Helvetica"/>
            </a:endParaRP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When you hear the chime, listen to the sound as long as you can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Helvetica"/>
                <a:ea typeface="ＭＳ Ｐゴシック" charset="0"/>
                <a:cs typeface="Helvetica"/>
              </a:rPr>
              <a:t>(hit chime – wait until you cannot hear the chime).</a:t>
            </a:r>
            <a:endParaRPr lang="en-GB" sz="1600" b="1" dirty="0" smtClean="0">
              <a:solidFill>
                <a:schemeClr val="accent6">
                  <a:lumMod val="75000"/>
                </a:schemeClr>
              </a:solidFill>
              <a:latin typeface="Helvetica"/>
              <a:ea typeface="ＭＳ Ｐゴシック" charset="0"/>
              <a:cs typeface="Helvetica"/>
            </a:endParaRP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Bring your attention to your breath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Helvetica"/>
                <a:ea typeface="ＭＳ Ｐゴシック" charset="0"/>
                <a:cs typeface="Helvetica"/>
              </a:rPr>
              <a:t>(pause for 10 seconds).</a:t>
            </a: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Helvetica"/>
                <a:ea typeface="ＭＳ Ｐゴシック" charset="0"/>
                <a:cs typeface="Helvetica"/>
              </a:rPr>
              <a:t> </a:t>
            </a: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If your mind wanders, that’s ok, just try to bring your focus back to your breath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Helvetica"/>
                <a:ea typeface="ＭＳ Ｐゴシック" charset="0"/>
                <a:cs typeface="Helvetica"/>
              </a:rPr>
              <a:t>(pause for 10 seconds).</a:t>
            </a: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Helvetica"/>
                <a:ea typeface="ＭＳ Ｐゴシック" charset="0"/>
                <a:cs typeface="Helvetica"/>
              </a:rPr>
              <a:t> </a:t>
            </a: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Feel your tummy rising and falling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Helvetica"/>
                <a:ea typeface="ＭＳ Ｐゴシック" charset="0"/>
                <a:cs typeface="Helvetica"/>
              </a:rPr>
              <a:t>(pause for 10 seconds).</a:t>
            </a:r>
            <a:r>
              <a:rPr lang="en-GB" sz="1600" b="1" dirty="0" smtClean="0">
                <a:solidFill>
                  <a:schemeClr val="accent6">
                    <a:lumMod val="75000"/>
                  </a:schemeClr>
                </a:solidFill>
                <a:latin typeface="Helvetica"/>
                <a:ea typeface="ＭＳ Ｐゴシック" charset="0"/>
                <a:cs typeface="Helvetica"/>
              </a:rPr>
              <a:t> </a:t>
            </a: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Picture 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the air coming into your body and going out 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again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Helvetica"/>
                <a:ea typeface="ＭＳ Ｐゴシック" charset="0"/>
                <a:cs typeface="Helvetica"/>
              </a:rPr>
              <a:t>(pause for 10 seconds).</a:t>
            </a:r>
            <a:endParaRPr lang="en-GB" b="1" dirty="0" smtClean="0">
              <a:solidFill>
                <a:schemeClr val="tx2">
                  <a:lumMod val="60000"/>
                  <a:lumOff val="40000"/>
                </a:schemeClr>
              </a:solidFill>
              <a:latin typeface="Helvetica"/>
              <a:ea typeface="ＭＳ Ｐゴシック" charset="0"/>
              <a:cs typeface="Helvetica"/>
            </a:endParaRPr>
          </a:p>
          <a:p>
            <a:pPr marL="285750" indent="-285750">
              <a:lnSpc>
                <a:spcPct val="90000"/>
              </a:lnSpc>
              <a:spcAft>
                <a:spcPts val="500"/>
              </a:spcAft>
              <a:buFont typeface="Arial"/>
              <a:buChar char="•"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When you hear the chime again, listen as long as you can.  </a:t>
            </a:r>
            <a:b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</a:b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elvetica"/>
                <a:ea typeface="ＭＳ Ｐゴシック" charset="0"/>
                <a:cs typeface="Helvetica"/>
              </a:rPr>
              <a:t>When you can’t hear the sound any longer, slowly, gently open your eyes and look to the front of the room </a:t>
            </a:r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  <a:latin typeface="Helvetica"/>
                <a:ea typeface="ＭＳ Ｐゴシック" charset="0"/>
                <a:cs typeface="Helvetica"/>
              </a:rPr>
              <a:t>(hit chime).  </a:t>
            </a:r>
            <a:endParaRPr lang="en-GB" sz="1600" dirty="0" smtClean="0">
              <a:solidFill>
                <a:schemeClr val="accent6">
                  <a:lumMod val="75000"/>
                </a:schemeClr>
              </a:solidFill>
              <a:latin typeface="Helvetica"/>
              <a:ea typeface="ＭＳ Ｐゴシック" charset="0"/>
              <a:cs typeface="Helvetic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0849" y="859514"/>
            <a:ext cx="7596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Taking </a:t>
            </a:r>
            <a:r>
              <a:rPr lang="en-US" sz="3600" b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 complete Brain </a:t>
            </a:r>
            <a:r>
              <a:rPr lang="en-US" sz="36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Break</a:t>
            </a:r>
            <a:endParaRPr lang="en-US" sz="3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4296" y="92046"/>
            <a:ext cx="70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0070C0"/>
                </a:solidFill>
              </a:rPr>
              <a:t>E.G</a:t>
            </a:r>
            <a:endParaRPr lang="en-US" sz="2400" b="1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76550" y="154182"/>
            <a:ext cx="5627393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Our Learning/Main Activity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87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6811" y="1610138"/>
            <a:ext cx="66346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1094980" y="1794103"/>
            <a:ext cx="663460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This </a:t>
            </a:r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should refer back to the brain and explain how this is relevant to them in everyday life</a:t>
            </a:r>
          </a:p>
          <a:p>
            <a:pPr algn="ctr"/>
            <a:endParaRPr lang="en-GB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r>
              <a:rPr lang="en-GB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alibri" charset="0"/>
                <a:ea typeface="Calibri" charset="0"/>
                <a:cs typeface="Calibri" charset="0"/>
              </a:rPr>
              <a:t>WHY IS IT IMPORTANT TO KNOW/DO THIS?</a:t>
            </a:r>
            <a:endParaRPr lang="en-US" sz="2400" dirty="0">
              <a:solidFill>
                <a:schemeClr val="tx1">
                  <a:lumMod val="50000"/>
                  <a:lumOff val="50000"/>
                </a:schemeClr>
              </a:solidFill>
              <a:latin typeface="Calibri" charset="0"/>
              <a:ea typeface="Calibri" charset="0"/>
              <a:cs typeface="Calibri" charset="0"/>
            </a:endParaRPr>
          </a:p>
          <a:p>
            <a:pPr algn="ctr"/>
            <a:endParaRPr lang="en-US" sz="24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69342" y="6488668"/>
            <a:ext cx="1574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>
                <a:solidFill>
                  <a:srgbClr val="0070C0"/>
                </a:solidFill>
              </a:rPr>
              <a:t>Refer </a:t>
            </a:r>
            <a:r>
              <a:rPr lang="en-GB" smtClean="0">
                <a:solidFill>
                  <a:srgbClr val="0070C0"/>
                </a:solidFill>
              </a:rPr>
              <a:t>to P.47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98473" y="347007"/>
            <a:ext cx="3627620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78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32463" y="1112033"/>
            <a:ext cx="8872388" cy="526297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do you think was happening inside your brain during the </a:t>
            </a:r>
            <a:b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Brain Break?</a:t>
            </a:r>
          </a:p>
          <a:p>
            <a:pPr algn="ctr"/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What do you think each part of your Brain was doing?</a:t>
            </a:r>
          </a:p>
          <a:p>
            <a:pPr algn="ctr"/>
            <a:endParaRPr lang="en-GB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GB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GB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GB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GB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GB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Identify times when doing a Brain Break would be useful for you </a:t>
            </a:r>
            <a:r>
              <a:rPr lang="en-GB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school and at </a:t>
            </a:r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home</a:t>
            </a:r>
            <a:endParaRPr lang="en-GB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endParaRPr lang="en-GB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en-GB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Let’s collect these to make a class list to remind us when a brain break can be helpful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69339" y="6488668"/>
            <a:ext cx="1574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 smtClean="0">
                <a:solidFill>
                  <a:srgbClr val="0070C0"/>
                </a:solidFill>
              </a:rPr>
              <a:t>Refer </a:t>
            </a:r>
            <a:r>
              <a:rPr lang="en-GB" smtClean="0">
                <a:solidFill>
                  <a:srgbClr val="0070C0"/>
                </a:solidFill>
              </a:rPr>
              <a:t>to P.47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4296" y="92046"/>
            <a:ext cx="701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rgbClr val="0070C0"/>
                </a:solidFill>
              </a:rPr>
              <a:t>E.G</a:t>
            </a:r>
            <a:endParaRPr lang="en-US" sz="2400" b="1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98473" y="347007"/>
            <a:ext cx="3627620" cy="64633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7030A0"/>
                </a:solidFill>
                <a:latin typeface="Calibri" charset="0"/>
                <a:ea typeface="Calibri" charset="0"/>
                <a:cs typeface="Calibri" charset="0"/>
              </a:rPr>
              <a:t>Reflect</a:t>
            </a:r>
            <a:endParaRPr lang="en-US" sz="3600" b="1" dirty="0">
              <a:solidFill>
                <a:srgbClr val="7030A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209" y="2437598"/>
            <a:ext cx="2398473" cy="1716960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9567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28438</TotalTime>
  <Words>885</Words>
  <Application>Microsoft Office PowerPoint</Application>
  <PresentationFormat>On-screen Show (4:3)</PresentationFormat>
  <Paragraphs>154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ＭＳ Ｐゴシック</vt:lpstr>
      <vt:lpstr>Arial</vt:lpstr>
      <vt:lpstr>Calibri</vt:lpstr>
      <vt:lpstr>Calibri Light</vt:lpstr>
      <vt:lpstr>Helvetica</vt:lpstr>
      <vt:lpstr>Lubalin Graph</vt:lpstr>
      <vt:lpstr>Office Theme</vt:lpstr>
      <vt:lpstr>PowerPoint Presentation</vt:lpstr>
      <vt:lpstr>Unit 1 - Getting Focused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Bailey</dc:creator>
  <cp:lastModifiedBy>Michelle Doherty</cp:lastModifiedBy>
  <cp:revision>91</cp:revision>
  <dcterms:created xsi:type="dcterms:W3CDTF">2018-01-31T09:58:46Z</dcterms:created>
  <dcterms:modified xsi:type="dcterms:W3CDTF">2024-10-02T10:34:11Z</dcterms:modified>
</cp:coreProperties>
</file>