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76" r:id="rId3"/>
    <p:sldId id="257" r:id="rId4"/>
    <p:sldId id="258" r:id="rId5"/>
    <p:sldId id="268" r:id="rId6"/>
    <p:sldId id="278" r:id="rId7"/>
    <p:sldId id="280" r:id="rId8"/>
    <p:sldId id="269" r:id="rId9"/>
    <p:sldId id="281" r:id="rId10"/>
    <p:sldId id="282" r:id="rId11"/>
    <p:sldId id="274" r:id="rId12"/>
    <p:sldId id="275" r:id="rId13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4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708" y="54"/>
      </p:cViewPr>
      <p:guideLst>
        <p:guide orient="horz" pos="134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3432-FDB4-45D5-8D15-978D74A198F0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D183-5F30-48A4-A94B-99221BB1216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3432-FDB4-45D5-8D15-978D74A198F0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D183-5F30-48A4-A94B-99221BB1216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3432-FDB4-45D5-8D15-978D74A198F0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D183-5F30-48A4-A94B-99221BB1216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3432-FDB4-45D5-8D15-978D74A198F0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D183-5F30-48A4-A94B-99221BB1216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3432-FDB4-45D5-8D15-978D74A198F0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D183-5F30-48A4-A94B-99221BB1216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3432-FDB4-45D5-8D15-978D74A198F0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D183-5F30-48A4-A94B-99221BB1216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3432-FDB4-45D5-8D15-978D74A198F0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D183-5F30-48A4-A94B-99221BB1216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3432-FDB4-45D5-8D15-978D74A198F0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D183-5F30-48A4-A94B-99221BB1216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3432-FDB4-45D5-8D15-978D74A198F0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D183-5F30-48A4-A94B-99221BB1216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3432-FDB4-45D5-8D15-978D74A198F0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D183-5F30-48A4-A94B-99221BB1216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3432-FDB4-45D5-8D15-978D74A198F0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D183-5F30-48A4-A94B-99221BB1216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9E3432-FDB4-45D5-8D15-978D74A198F0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F6D183-5F30-48A4-A94B-99221BB12163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7564" y="5214950"/>
            <a:ext cx="7848872" cy="1238386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spcAft>
                <a:spcPts val="1000"/>
              </a:spcAft>
            </a:pPr>
            <a:r>
              <a:rPr lang="en-GB" sz="4200" b="1" dirty="0" smtClean="0">
                <a:solidFill>
                  <a:srgbClr val="FFC000"/>
                </a:solidFill>
                <a:latin typeface="Muli" pitchFamily="2" charset="0"/>
                <a:cs typeface="Arial" pitchFamily="34" charset="0"/>
              </a:rPr>
              <a:t>Acrostic</a:t>
            </a:r>
          </a:p>
        </p:txBody>
      </p:sp>
      <p:pic>
        <p:nvPicPr>
          <p:cNvPr id="5" name="Picture 4" descr="Poetry Safari TIT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1124744"/>
            <a:ext cx="7385691" cy="3271245"/>
          </a:xfrm>
          <a:prstGeom prst="rect">
            <a:avLst/>
          </a:prstGeom>
        </p:spPr>
      </p:pic>
      <p:pic>
        <p:nvPicPr>
          <p:cNvPr id="7" name="Picture 6" descr="YW 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26308" y="332648"/>
            <a:ext cx="2691384" cy="57607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648" y="3717032"/>
            <a:ext cx="6408712" cy="2592288"/>
          </a:xfrm>
        </p:spPr>
        <p:txBody>
          <a:bodyPr>
            <a:normAutofit fontScale="47500" lnSpcReduction="20000"/>
          </a:bodyPr>
          <a:lstStyle/>
          <a:p>
            <a:pPr>
              <a:spcBef>
                <a:spcPts val="0"/>
              </a:spcBef>
              <a:spcAft>
                <a:spcPts val="2500"/>
              </a:spcAft>
            </a:pPr>
            <a:r>
              <a:rPr lang="en-GB" sz="5800" b="1" dirty="0" smtClean="0">
                <a:solidFill>
                  <a:schemeClr val="tx1"/>
                </a:solidFill>
                <a:latin typeface="Muli" pitchFamily="2" charset="0"/>
                <a:cs typeface="Arial" pitchFamily="34" charset="0"/>
              </a:rPr>
              <a:t>Today you are going to:</a:t>
            </a:r>
            <a:endParaRPr lang="en-GB" sz="4000" b="1" dirty="0" smtClean="0">
              <a:solidFill>
                <a:srgbClr val="C00000"/>
              </a:solidFill>
              <a:latin typeface="Muli" pitchFamily="2" charset="0"/>
              <a:cs typeface="Arial" pitchFamily="34" charset="0"/>
            </a:endParaRPr>
          </a:p>
          <a:p>
            <a:pPr marL="514350" indent="-514350" algn="l">
              <a:spcBef>
                <a:spcPts val="0"/>
              </a:spcBef>
              <a:spcAft>
                <a:spcPts val="1000"/>
              </a:spcAft>
              <a:buFont typeface="Arial" pitchFamily="34" charset="0"/>
              <a:buChar char="•"/>
            </a:pPr>
            <a:r>
              <a:rPr lang="en-GB" sz="4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Learn what an acrostic is</a:t>
            </a:r>
          </a:p>
          <a:p>
            <a:pPr marL="514350" indent="-514350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GB" sz="4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Write descriptively about an animal</a:t>
            </a:r>
          </a:p>
          <a:p>
            <a:pPr marL="514350" indent="-514350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GB" sz="4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Expand vocabulary</a:t>
            </a:r>
          </a:p>
          <a:p>
            <a:pPr marL="514350" indent="-514350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GB" sz="4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Plan, draft and write a poem for 'Poetry Safari'</a:t>
            </a:r>
            <a:endParaRPr lang="en-GB" sz="4000" dirty="0">
              <a:solidFill>
                <a:schemeClr val="tx1">
                  <a:lumMod val="85000"/>
                  <a:lumOff val="15000"/>
                </a:schemeClr>
              </a:solidFill>
              <a:latin typeface="Muli" pitchFamily="2" charset="0"/>
              <a:cs typeface="Arial" pitchFamily="34" charset="0"/>
            </a:endParaRPr>
          </a:p>
        </p:txBody>
      </p:sp>
      <p:pic>
        <p:nvPicPr>
          <p:cNvPr id="5" name="Picture 4" descr="Poetry Safari TIT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9174" y="332656"/>
            <a:ext cx="6665652" cy="295232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Green Bord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48" y="214931"/>
            <a:ext cx="8244408" cy="6382421"/>
          </a:xfrm>
          <a:prstGeom prst="rect">
            <a:avLst/>
          </a:prstGeom>
        </p:spPr>
      </p:pic>
      <p:sp>
        <p:nvSpPr>
          <p:cNvPr id="6" name="Subtitle 2"/>
          <p:cNvSpPr txBox="1">
            <a:spLocks/>
          </p:cNvSpPr>
          <p:nvPr/>
        </p:nvSpPr>
        <p:spPr>
          <a:xfrm>
            <a:off x="1727684" y="1500174"/>
            <a:ext cx="5796644" cy="394334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2500"/>
              </a:spcAft>
              <a:buClrTx/>
              <a:buSzTx/>
              <a:tabLst/>
              <a:defRPr/>
            </a:pPr>
            <a:r>
              <a:rPr kumimoji="0" lang="en-GB" sz="4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What is an acrostic?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3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It's</a:t>
            </a:r>
            <a:r>
              <a:rPr kumimoji="0" lang="en-GB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 a type of poem where the</a:t>
            </a:r>
            <a:r>
              <a:rPr kumimoji="0" lang="en-GB" sz="31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 first letters spell out a word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3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Acrostics can be written using any word (but for Poetry Safari the theme is animals!)</a:t>
            </a:r>
            <a:endParaRPr kumimoji="0" lang="en-GB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Muli" pitchFamily="2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lide background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2878" y="1412776"/>
            <a:ext cx="8385586" cy="4968552"/>
          </a:xfrm>
          <a:prstGeom prst="rect">
            <a:avLst/>
          </a:prstGeom>
        </p:spPr>
      </p:pic>
      <p:sp>
        <p:nvSpPr>
          <p:cNvPr id="7" name="Subtitle 2"/>
          <p:cNvSpPr txBox="1">
            <a:spLocks/>
          </p:cNvSpPr>
          <p:nvPr/>
        </p:nvSpPr>
        <p:spPr>
          <a:xfrm>
            <a:off x="3131840" y="2708920"/>
            <a:ext cx="3384376" cy="345638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what they look like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w</a:t>
            </a:r>
            <a:r>
              <a:rPr kumimoji="0" lang="en-GB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hat they </a:t>
            </a:r>
            <a:r>
              <a:rPr kumimoji="0" lang="en-GB" sz="22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ar</a:t>
            </a: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e like</a:t>
            </a:r>
            <a:endParaRPr kumimoji="0" lang="en-GB" sz="2200" b="0" i="0" u="none" strike="noStrike" kern="1200" cap="none" spc="0" normalizeH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Muli" pitchFamily="2" charset="0"/>
              <a:cs typeface="Arial" pitchFamily="34" charset="0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colours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t</a:t>
            </a:r>
            <a:r>
              <a:rPr kumimoji="0" lang="en-GB" sz="22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hings</a:t>
            </a:r>
            <a:r>
              <a:rPr kumimoji="0" lang="en-GB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 associated with that animal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what the animal</a:t>
            </a:r>
            <a:b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</a:b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likes to do (or what</a:t>
            </a:r>
            <a:b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</a:b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you think it likes</a:t>
            </a:r>
            <a:b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</a:b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to do!)</a:t>
            </a:r>
            <a:endParaRPr kumimoji="0" lang="en-GB" sz="2200" b="0" i="0" u="none" strike="noStrike" kern="1200" cap="none" spc="0" normalizeH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Muli" pitchFamily="2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86000" y="1988840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pPr marL="514350" lvl="0" indent="-514350" algn="ctr">
              <a:spcAft>
                <a:spcPts val="1000"/>
              </a:spcAft>
              <a:defRPr/>
            </a:pPr>
            <a:r>
              <a:rPr lang="en-GB" sz="2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You can use:</a:t>
            </a:r>
          </a:p>
        </p:txBody>
      </p:sp>
      <p:sp>
        <p:nvSpPr>
          <p:cNvPr id="9" name="Rectangle 8"/>
          <p:cNvSpPr/>
          <p:nvPr/>
        </p:nvSpPr>
        <p:spPr>
          <a:xfrm>
            <a:off x="1979712" y="620688"/>
            <a:ext cx="52383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spcAft>
                <a:spcPts val="1000"/>
              </a:spcAft>
            </a:pPr>
            <a:r>
              <a:rPr lang="en-GB" sz="32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How to write an acrostic</a:t>
            </a:r>
            <a:endParaRPr lang="en-GB" sz="2200" b="1" dirty="0" smtClean="0">
              <a:solidFill>
                <a:srgbClr val="92D05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Green Bord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48" y="214931"/>
            <a:ext cx="8244408" cy="6382421"/>
          </a:xfrm>
          <a:prstGeom prst="rect">
            <a:avLst/>
          </a:prstGeom>
        </p:spPr>
      </p:pic>
      <p:sp>
        <p:nvSpPr>
          <p:cNvPr id="4" name="Subtitle 2"/>
          <p:cNvSpPr txBox="1">
            <a:spLocks/>
          </p:cNvSpPr>
          <p:nvPr/>
        </p:nvSpPr>
        <p:spPr>
          <a:xfrm>
            <a:off x="1835696" y="1484784"/>
            <a:ext cx="5472608" cy="39604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>
              <a:spcAft>
                <a:spcPts val="1000"/>
              </a:spcAft>
            </a:pPr>
            <a:r>
              <a:rPr lang="en-GB" sz="3200" b="1" dirty="0" smtClean="0">
                <a:solidFill>
                  <a:srgbClr val="FFC000"/>
                </a:solidFill>
                <a:latin typeface="Muli" pitchFamily="2" charset="0"/>
                <a:cs typeface="Arial" pitchFamily="34" charset="0"/>
              </a:rPr>
              <a:t>Planning your acrostic</a:t>
            </a:r>
            <a:endParaRPr kumimoji="0" lang="en-GB" sz="3200" b="1" i="0" u="none" strike="noStrike" kern="1200" cap="none" spc="0" normalizeH="0" baseline="0" noProof="0" dirty="0" smtClean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Muli" pitchFamily="2" charset="0"/>
              <a:cs typeface="Arial" pitchFamily="34" charset="0"/>
            </a:endParaRPr>
          </a:p>
          <a:p>
            <a:pPr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tabLst/>
              <a:defRPr/>
            </a:pPr>
            <a:r>
              <a:rPr kumimoji="0" lang="en-GB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Your teacher is going to write the name of an animal</a:t>
            </a:r>
            <a:r>
              <a:rPr kumimoji="0" lang="en-GB" sz="2200" b="1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 on the board and together you are going to write an acrostic as a class.</a:t>
            </a:r>
          </a:p>
          <a:p>
            <a:pPr marR="0" lvl="0" indent="-514350" algn="l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Firstly, when your teacher tells you to, you need to say words that begin with each letter that describes the animal...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a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85918" y="2301403"/>
            <a:ext cx="5286412" cy="4007917"/>
          </a:xfrm>
          <a:prstGeom prst="rect">
            <a:avLst/>
          </a:prstGeom>
        </p:spPr>
      </p:pic>
      <p:sp>
        <p:nvSpPr>
          <p:cNvPr id="4" name="Subtitle 2"/>
          <p:cNvSpPr txBox="1">
            <a:spLocks/>
          </p:cNvSpPr>
          <p:nvPr/>
        </p:nvSpPr>
        <p:spPr>
          <a:xfrm>
            <a:off x="683568" y="548680"/>
            <a:ext cx="7776864" cy="15944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tabLst/>
              <a:defRPr/>
            </a:pPr>
            <a:r>
              <a:rPr kumimoji="0" lang="en-GB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Now you need to write a descriptive sentence that</a:t>
            </a:r>
            <a:r>
              <a:rPr kumimoji="0" lang="en-GB" sz="2200" b="1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 includes each word you’ve chosen.</a:t>
            </a:r>
          </a:p>
          <a:p>
            <a:pPr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tabLst/>
              <a:defRPr/>
            </a:pPr>
            <a:r>
              <a:rPr lang="en-GB" sz="2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Work together as a class to create your animal acrostic.</a:t>
            </a:r>
            <a:endParaRPr lang="en-GB" sz="2200" dirty="0" smtClean="0">
              <a:solidFill>
                <a:schemeClr val="tx1">
                  <a:lumMod val="85000"/>
                  <a:lumOff val="15000"/>
                </a:schemeClr>
              </a:solidFill>
              <a:latin typeface="Muli" pitchFamily="2" charset="0"/>
              <a:cs typeface="Arial" pitchFamily="34" charset="0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1500166" y="4286256"/>
            <a:ext cx="5572164" cy="18722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1">
              <a:spcAft>
                <a:spcPts val="1000"/>
              </a:spcAft>
              <a:defRPr/>
            </a:pPr>
            <a:r>
              <a:rPr kumimoji="0" lang="en-GB" sz="21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C</a:t>
            </a:r>
            <a:r>
              <a:rPr kumimoji="0" lang="en-GB" sz="2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	</a:t>
            </a:r>
            <a:r>
              <a:rPr kumimoji="0" lang="en-GB" sz="21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ats</a:t>
            </a:r>
            <a:r>
              <a:rPr kumimoji="0" lang="en-GB" sz="2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’ claws are as sharp as knives</a:t>
            </a:r>
          </a:p>
          <a:p>
            <a:pPr lvl="1">
              <a:spcAft>
                <a:spcPts val="1000"/>
              </a:spcAft>
              <a:defRPr/>
            </a:pPr>
            <a:r>
              <a:rPr lang="en-GB" sz="2100" b="1" dirty="0" smtClean="0">
                <a:solidFill>
                  <a:srgbClr val="FF0000"/>
                </a:solidFill>
                <a:latin typeface="Muli" pitchFamily="2" charset="0"/>
                <a:cs typeface="Arial" pitchFamily="34" charset="0"/>
              </a:rPr>
              <a:t>A</a:t>
            </a:r>
            <a:r>
              <a:rPr lang="en-GB" sz="21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	</a:t>
            </a:r>
            <a:r>
              <a:rPr lang="en-GB" sz="21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mazing</a:t>
            </a:r>
            <a:r>
              <a:rPr lang="en-GB" sz="21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 little kitty purrs all the time</a:t>
            </a:r>
          </a:p>
          <a:p>
            <a:pPr lvl="1">
              <a:spcAft>
                <a:spcPts val="1000"/>
              </a:spcAft>
              <a:defRPr/>
            </a:pPr>
            <a:r>
              <a:rPr lang="en-GB" sz="2100" b="1" dirty="0" smtClean="0">
                <a:solidFill>
                  <a:srgbClr val="FF0000"/>
                </a:solidFill>
                <a:latin typeface="Muli" pitchFamily="2" charset="0"/>
                <a:cs typeface="Arial" pitchFamily="34" charset="0"/>
              </a:rPr>
              <a:t>T</a:t>
            </a:r>
            <a:r>
              <a:rPr lang="en-GB" sz="21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	</a:t>
            </a:r>
            <a:r>
              <a:rPr lang="en-GB" sz="21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ortoiseshell</a:t>
            </a:r>
            <a:r>
              <a:rPr lang="en-GB" sz="21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 means my cat is a mix 	of lovely colours!</a:t>
            </a:r>
            <a:endParaRPr lang="en-GB" sz="2100" dirty="0" smtClean="0">
              <a:solidFill>
                <a:schemeClr val="tx1">
                  <a:lumMod val="85000"/>
                  <a:lumOff val="15000"/>
                </a:schemeClr>
              </a:solidFill>
              <a:latin typeface="Muli" pitchFamily="2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at wides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2348880"/>
            <a:ext cx="7464099" cy="4175720"/>
          </a:xfrm>
          <a:prstGeom prst="rect">
            <a:avLst/>
          </a:prstGeom>
        </p:spPr>
      </p:pic>
      <p:sp>
        <p:nvSpPr>
          <p:cNvPr id="4" name="Subtitle 2"/>
          <p:cNvSpPr txBox="1">
            <a:spLocks/>
          </p:cNvSpPr>
          <p:nvPr/>
        </p:nvSpPr>
        <p:spPr>
          <a:xfrm>
            <a:off x="683568" y="548680"/>
            <a:ext cx="7776864" cy="29523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tabLst/>
              <a:defRPr/>
            </a:pPr>
            <a:r>
              <a:rPr kumimoji="0" lang="en-GB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Your acrostic is great! Well done!</a:t>
            </a:r>
          </a:p>
          <a:p>
            <a:pPr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tabLst/>
              <a:defRPr/>
            </a:pPr>
            <a:r>
              <a:rPr kumimoji="0" lang="en-GB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Your teacher will now pick another animal</a:t>
            </a:r>
            <a:r>
              <a:rPr kumimoji="0" lang="en-GB" sz="2200" b="1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 for you to write a final class acrostic.</a:t>
            </a:r>
          </a:p>
          <a:p>
            <a:pPr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tabLst/>
              <a:defRPr/>
            </a:pPr>
            <a:r>
              <a:rPr kumimoji="0" lang="en-GB" sz="2200" b="1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This time you can try letting sentences run over to the next line...</a:t>
            </a:r>
            <a:endParaRPr lang="en-GB" sz="2200" dirty="0" smtClean="0">
              <a:solidFill>
                <a:schemeClr val="tx1">
                  <a:lumMod val="85000"/>
                  <a:lumOff val="15000"/>
                </a:schemeClr>
              </a:solidFill>
              <a:latin typeface="Muli" pitchFamily="2" charset="0"/>
              <a:cs typeface="Arial" pitchFamily="34" charset="0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971600" y="4365104"/>
            <a:ext cx="7344816" cy="18722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1">
              <a:spcAft>
                <a:spcPts val="1000"/>
              </a:spcAft>
              <a:defRPr/>
            </a:pPr>
            <a:r>
              <a:rPr kumimoji="0" lang="en-GB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C</a:t>
            </a:r>
            <a:r>
              <a:rPr kumimoji="0" lang="en-GB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	</a:t>
            </a:r>
            <a:r>
              <a:rPr kumimoji="0" lang="en-GB" sz="2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at's</a:t>
            </a:r>
            <a:r>
              <a:rPr kumimoji="0" lang="en-GB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 claws are as sharp as knives</a:t>
            </a:r>
          </a:p>
          <a:p>
            <a:pPr lvl="1">
              <a:spcAft>
                <a:spcPts val="1000"/>
              </a:spcAft>
              <a:defRPr/>
            </a:pPr>
            <a:r>
              <a:rPr lang="en-GB" sz="2200" b="1" dirty="0" smtClean="0">
                <a:solidFill>
                  <a:srgbClr val="FF0000"/>
                </a:solidFill>
                <a:latin typeface="Muli" pitchFamily="2" charset="0"/>
                <a:cs typeface="Arial" pitchFamily="34" charset="0"/>
              </a:rPr>
              <a:t>A</a:t>
            </a:r>
            <a:r>
              <a:rPr lang="en-GB" sz="2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	</a:t>
            </a:r>
            <a:r>
              <a:rPr lang="en-GB" sz="22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nd</a:t>
            </a:r>
            <a:r>
              <a:rPr lang="en-GB" sz="2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 the amazing cat purrs all the time. He's a</a:t>
            </a:r>
          </a:p>
          <a:p>
            <a:pPr lvl="1">
              <a:spcAft>
                <a:spcPts val="1000"/>
              </a:spcAft>
              <a:defRPr/>
            </a:pPr>
            <a:r>
              <a:rPr lang="en-GB" sz="2200" b="1" dirty="0" smtClean="0">
                <a:solidFill>
                  <a:srgbClr val="FF0000"/>
                </a:solidFill>
                <a:latin typeface="Muli" pitchFamily="2" charset="0"/>
                <a:cs typeface="Arial" pitchFamily="34" charset="0"/>
              </a:rPr>
              <a:t>T</a:t>
            </a:r>
            <a:r>
              <a:rPr lang="en-GB" sz="2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	</a:t>
            </a:r>
            <a:r>
              <a:rPr lang="en-GB" sz="22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ortoiseshell</a:t>
            </a:r>
            <a:r>
              <a:rPr lang="en-GB" sz="2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 cat, that means his fur is a</a:t>
            </a:r>
            <a:br>
              <a:rPr lang="en-GB" sz="2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</a:br>
            <a:r>
              <a:rPr lang="en-GB" sz="2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	mix of lovely colours!</a:t>
            </a:r>
            <a:endParaRPr lang="en-GB" sz="2200" dirty="0" smtClean="0">
              <a:solidFill>
                <a:schemeClr val="tx1">
                  <a:lumMod val="85000"/>
                  <a:lumOff val="15000"/>
                </a:schemeClr>
              </a:solidFill>
              <a:latin typeface="Muli" pitchFamily="2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Green Bord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48" y="214931"/>
            <a:ext cx="8244408" cy="6382421"/>
          </a:xfrm>
          <a:prstGeom prst="rect">
            <a:avLst/>
          </a:prstGeom>
        </p:spPr>
      </p:pic>
      <p:sp>
        <p:nvSpPr>
          <p:cNvPr id="9" name="Subtitle 2"/>
          <p:cNvSpPr txBox="1">
            <a:spLocks/>
          </p:cNvSpPr>
          <p:nvPr/>
        </p:nvSpPr>
        <p:spPr>
          <a:xfrm>
            <a:off x="1979712" y="2564904"/>
            <a:ext cx="5184576" cy="25922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514350" algn="ctr">
              <a:spcAft>
                <a:spcPts val="1500"/>
              </a:spcAft>
              <a:defRPr/>
            </a:pPr>
            <a:r>
              <a:rPr lang="en-GB" sz="2200" b="1" dirty="0" smtClean="0">
                <a:solidFill>
                  <a:srgbClr val="FFC000"/>
                </a:solidFill>
                <a:latin typeface="Muli" pitchFamily="2" charset="0"/>
                <a:cs typeface="Arial" pitchFamily="34" charset="0"/>
              </a:rPr>
              <a:t>Example 1</a:t>
            </a:r>
          </a:p>
          <a:p>
            <a:pPr lvl="1">
              <a:spcAft>
                <a:spcPts val="1000"/>
              </a:spcAft>
              <a:defRPr/>
            </a:pPr>
            <a:r>
              <a:rPr lang="en-GB" sz="2200" b="1" dirty="0" smtClean="0">
                <a:solidFill>
                  <a:srgbClr val="FF0000"/>
                </a:solidFill>
                <a:latin typeface="Muli" pitchFamily="2" charset="0"/>
                <a:cs typeface="Arial" pitchFamily="34" charset="0"/>
              </a:rPr>
              <a:t>L</a:t>
            </a:r>
            <a:r>
              <a:rPr lang="en-GB" sz="2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	</a:t>
            </a:r>
            <a:r>
              <a:rPr lang="en-GB" sz="22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azy</a:t>
            </a:r>
            <a:r>
              <a:rPr lang="en-GB" sz="2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 in the day</a:t>
            </a:r>
          </a:p>
          <a:p>
            <a:pPr lvl="1">
              <a:spcAft>
                <a:spcPts val="1000"/>
              </a:spcAft>
              <a:defRPr/>
            </a:pPr>
            <a:r>
              <a:rPr lang="en-GB" sz="2200" b="1" dirty="0" smtClean="0">
                <a:solidFill>
                  <a:srgbClr val="FF0000"/>
                </a:solidFill>
                <a:latin typeface="Muli" pitchFamily="2" charset="0"/>
                <a:cs typeface="Arial" pitchFamily="34" charset="0"/>
              </a:rPr>
              <a:t> I</a:t>
            </a:r>
            <a:r>
              <a:rPr lang="en-GB" sz="2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	</a:t>
            </a:r>
            <a:r>
              <a:rPr lang="en-GB" sz="22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ncredible</a:t>
            </a:r>
            <a:r>
              <a:rPr lang="en-GB" sz="2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 creature</a:t>
            </a:r>
          </a:p>
          <a:p>
            <a:pPr lvl="1">
              <a:spcAft>
                <a:spcPts val="1000"/>
              </a:spcAft>
              <a:defRPr/>
            </a:pPr>
            <a:r>
              <a:rPr lang="en-GB" sz="2200" b="1" dirty="0" smtClean="0">
                <a:solidFill>
                  <a:srgbClr val="FF0000"/>
                </a:solidFill>
                <a:latin typeface="Muli" pitchFamily="2" charset="0"/>
                <a:cs typeface="Arial" pitchFamily="34" charset="0"/>
              </a:rPr>
              <a:t>O</a:t>
            </a:r>
            <a:r>
              <a:rPr lang="en-GB" sz="2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	range-coloured fur</a:t>
            </a:r>
            <a:endParaRPr lang="en-GB" sz="2200" dirty="0" smtClean="0">
              <a:solidFill>
                <a:schemeClr val="tx1">
                  <a:lumMod val="85000"/>
                  <a:lumOff val="15000"/>
                </a:schemeClr>
              </a:solidFill>
              <a:latin typeface="Muli" pitchFamily="2" charset="0"/>
              <a:cs typeface="Arial" pitchFamily="34" charset="0"/>
            </a:endParaRPr>
          </a:p>
          <a:p>
            <a:pPr lvl="1">
              <a:spcAft>
                <a:spcPts val="1000"/>
              </a:spcAft>
              <a:defRPr/>
            </a:pPr>
            <a:r>
              <a:rPr lang="en-GB" sz="2200" b="1" dirty="0" smtClean="0">
                <a:solidFill>
                  <a:srgbClr val="FF0000"/>
                </a:solidFill>
                <a:latin typeface="Muli" pitchFamily="2" charset="0"/>
                <a:cs typeface="Arial" pitchFamily="34" charset="0"/>
              </a:rPr>
              <a:t>N</a:t>
            </a:r>
            <a:r>
              <a:rPr lang="en-GB" sz="2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	</a:t>
            </a:r>
            <a:r>
              <a:rPr lang="en-GB" sz="22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ow</a:t>
            </a:r>
            <a:r>
              <a:rPr lang="en-GB" sz="2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 out hunting.</a:t>
            </a:r>
            <a:endParaRPr lang="en-GB" sz="2200" dirty="0" smtClean="0">
              <a:solidFill>
                <a:schemeClr val="tx1">
                  <a:lumMod val="85000"/>
                  <a:lumOff val="15000"/>
                </a:schemeClr>
              </a:solidFill>
              <a:latin typeface="Muli" pitchFamily="2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619672" y="1435423"/>
            <a:ext cx="604867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342900" algn="ctr">
              <a:spcAft>
                <a:spcPts val="1000"/>
              </a:spcAft>
            </a:pPr>
            <a:r>
              <a:rPr lang="en-GB" sz="2200" b="1" dirty="0" smtClean="0">
                <a:latin typeface="Muli" pitchFamily="2" charset="0"/>
                <a:cs typeface="Arial" pitchFamily="34" charset="0"/>
              </a:rPr>
              <a:t>Before you write your own acrostic, have a look at these examples to help inspire you!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Green Bord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48" y="214931"/>
            <a:ext cx="8244408" cy="6382421"/>
          </a:xfrm>
          <a:prstGeom prst="rect">
            <a:avLst/>
          </a:prstGeom>
        </p:spPr>
      </p:pic>
      <p:sp>
        <p:nvSpPr>
          <p:cNvPr id="9" name="Subtitle 2"/>
          <p:cNvSpPr txBox="1">
            <a:spLocks/>
          </p:cNvSpPr>
          <p:nvPr/>
        </p:nvSpPr>
        <p:spPr>
          <a:xfrm>
            <a:off x="1835696" y="1988840"/>
            <a:ext cx="5472608" cy="32403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514350" algn="ctr">
              <a:spcAft>
                <a:spcPts val="1500"/>
              </a:spcAft>
              <a:defRPr/>
            </a:pPr>
            <a:r>
              <a:rPr lang="en-GB" sz="2200" b="1" dirty="0" smtClean="0">
                <a:solidFill>
                  <a:srgbClr val="FFC000"/>
                </a:solidFill>
                <a:latin typeface="Muli" pitchFamily="2" charset="0"/>
                <a:cs typeface="Arial" pitchFamily="34" charset="0"/>
              </a:rPr>
              <a:t>Example 2 (uses more description)</a:t>
            </a:r>
          </a:p>
          <a:p>
            <a:pPr lvl="1">
              <a:spcAft>
                <a:spcPts val="1000"/>
              </a:spcAft>
              <a:defRPr/>
            </a:pPr>
            <a:r>
              <a:rPr lang="en-GB" sz="2200" b="1" dirty="0" smtClean="0">
                <a:solidFill>
                  <a:srgbClr val="FF0000"/>
                </a:solidFill>
                <a:latin typeface="Muli" pitchFamily="2" charset="0"/>
                <a:cs typeface="Arial" pitchFamily="34" charset="0"/>
              </a:rPr>
              <a:t>R</a:t>
            </a:r>
            <a:r>
              <a:rPr lang="en-GB" sz="2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	is for Rocky, my handsome dog</a:t>
            </a:r>
          </a:p>
          <a:p>
            <a:pPr lvl="1">
              <a:spcAft>
                <a:spcPts val="1000"/>
              </a:spcAft>
              <a:defRPr/>
            </a:pPr>
            <a:r>
              <a:rPr lang="en-GB" sz="2200" b="1" dirty="0" smtClean="0">
                <a:solidFill>
                  <a:srgbClr val="FF0000"/>
                </a:solidFill>
                <a:latin typeface="Muli" pitchFamily="2" charset="0"/>
                <a:cs typeface="Arial" pitchFamily="34" charset="0"/>
              </a:rPr>
              <a:t>O</a:t>
            </a:r>
            <a:r>
              <a:rPr lang="en-GB" sz="2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	is for obedient, he's a good boy</a:t>
            </a:r>
          </a:p>
          <a:p>
            <a:pPr lvl="1">
              <a:spcAft>
                <a:spcPts val="1000"/>
              </a:spcAft>
              <a:defRPr/>
            </a:pPr>
            <a:r>
              <a:rPr lang="en-GB" sz="2200" b="1" dirty="0" smtClean="0">
                <a:solidFill>
                  <a:srgbClr val="FF0000"/>
                </a:solidFill>
                <a:latin typeface="Muli" pitchFamily="2" charset="0"/>
                <a:cs typeface="Arial" pitchFamily="34" charset="0"/>
              </a:rPr>
              <a:t>C</a:t>
            </a:r>
            <a:r>
              <a:rPr lang="en-GB" sz="2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	is for cheeky!</a:t>
            </a:r>
            <a:endParaRPr lang="en-GB" sz="2200" dirty="0" smtClean="0">
              <a:solidFill>
                <a:schemeClr val="tx1">
                  <a:lumMod val="85000"/>
                  <a:lumOff val="15000"/>
                </a:schemeClr>
              </a:solidFill>
              <a:latin typeface="Muli" pitchFamily="2" charset="0"/>
              <a:cs typeface="Arial" pitchFamily="34" charset="0"/>
            </a:endParaRPr>
          </a:p>
          <a:p>
            <a:pPr lvl="1">
              <a:spcAft>
                <a:spcPts val="1000"/>
              </a:spcAft>
              <a:defRPr/>
            </a:pPr>
            <a:r>
              <a:rPr lang="en-GB" sz="2200" b="1" dirty="0" smtClean="0">
                <a:solidFill>
                  <a:srgbClr val="FF0000"/>
                </a:solidFill>
                <a:latin typeface="Muli" pitchFamily="2" charset="0"/>
                <a:cs typeface="Arial" pitchFamily="34" charset="0"/>
              </a:rPr>
              <a:t>K</a:t>
            </a:r>
            <a:r>
              <a:rPr lang="en-GB" sz="2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	is for king, he rules our house!</a:t>
            </a:r>
          </a:p>
          <a:p>
            <a:pPr lvl="1">
              <a:spcAft>
                <a:spcPts val="1000"/>
              </a:spcAft>
              <a:defRPr/>
            </a:pPr>
            <a:r>
              <a:rPr lang="en-GB" sz="2200" b="1" dirty="0" smtClean="0">
                <a:solidFill>
                  <a:srgbClr val="FF0000"/>
                </a:solidFill>
                <a:latin typeface="Muli" pitchFamily="2" charset="0"/>
                <a:cs typeface="Arial" pitchFamily="34" charset="0"/>
              </a:rPr>
              <a:t>Y</a:t>
            </a:r>
            <a:r>
              <a:rPr lang="en-GB" sz="2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	is for young, he's still a puppy.</a:t>
            </a:r>
            <a:endParaRPr lang="en-GB" sz="2200" dirty="0" smtClean="0">
              <a:solidFill>
                <a:schemeClr val="tx1">
                  <a:lumMod val="85000"/>
                  <a:lumOff val="15000"/>
                </a:schemeClr>
              </a:solidFill>
              <a:latin typeface="Muli" pitchFamily="2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egasu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31840" y="4077072"/>
            <a:ext cx="2834081" cy="2448272"/>
          </a:xfrm>
          <a:prstGeom prst="rect">
            <a:avLst/>
          </a:prstGeom>
        </p:spPr>
      </p:pic>
      <p:sp>
        <p:nvSpPr>
          <p:cNvPr id="9" name="Subtitle 2"/>
          <p:cNvSpPr txBox="1">
            <a:spLocks/>
          </p:cNvSpPr>
          <p:nvPr/>
        </p:nvSpPr>
        <p:spPr>
          <a:xfrm>
            <a:off x="251520" y="404664"/>
            <a:ext cx="8712968" cy="3600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514350" algn="ctr">
              <a:defRPr/>
            </a:pPr>
            <a:r>
              <a:rPr lang="en-GB" sz="2200" b="1" dirty="0" smtClean="0">
                <a:solidFill>
                  <a:srgbClr val="FFC000"/>
                </a:solidFill>
                <a:latin typeface="Muli" pitchFamily="2" charset="0"/>
                <a:cs typeface="Arial" pitchFamily="34" charset="0"/>
              </a:rPr>
              <a:t>Example 3 (uses facts, description and</a:t>
            </a:r>
          </a:p>
          <a:p>
            <a:pPr indent="-514350" algn="ctr">
              <a:spcAft>
                <a:spcPts val="1500"/>
              </a:spcAft>
              <a:defRPr/>
            </a:pPr>
            <a:r>
              <a:rPr lang="en-GB" sz="2200" b="1" dirty="0" smtClean="0">
                <a:solidFill>
                  <a:srgbClr val="FFC000"/>
                </a:solidFill>
                <a:latin typeface="Muli" pitchFamily="2" charset="0"/>
                <a:cs typeface="Arial" pitchFamily="34" charset="0"/>
              </a:rPr>
              <a:t>sentences run on to the next line)</a:t>
            </a:r>
          </a:p>
          <a:p>
            <a:pPr marL="228600" lvl="1" defTabSz="548640">
              <a:spcAft>
                <a:spcPts val="1000"/>
              </a:spcAft>
              <a:defRPr/>
            </a:pPr>
            <a:r>
              <a:rPr lang="en-GB" sz="1700" b="1" dirty="0" smtClean="0">
                <a:solidFill>
                  <a:srgbClr val="FF0000"/>
                </a:solidFill>
                <a:latin typeface="Muli" pitchFamily="2" charset="0"/>
                <a:cs typeface="Arial" pitchFamily="34" charset="0"/>
              </a:rPr>
              <a:t>P</a:t>
            </a:r>
            <a:r>
              <a:rPr lang="en-GB" sz="1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	</a:t>
            </a:r>
            <a:r>
              <a:rPr lang="en-GB" sz="17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egasus</a:t>
            </a:r>
            <a:r>
              <a:rPr lang="en-GB" sz="1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, the winged hose from Ancient Greece, as</a:t>
            </a:r>
          </a:p>
          <a:p>
            <a:pPr marL="228600" lvl="1" defTabSz="548640">
              <a:spcAft>
                <a:spcPts val="1000"/>
              </a:spcAft>
              <a:defRPr/>
            </a:pPr>
            <a:r>
              <a:rPr lang="en-GB" sz="1700" b="1" dirty="0" smtClean="0">
                <a:solidFill>
                  <a:srgbClr val="FF0000"/>
                </a:solidFill>
                <a:latin typeface="Muli" pitchFamily="2" charset="0"/>
                <a:cs typeface="Arial" pitchFamily="34" charset="0"/>
              </a:rPr>
              <a:t>E</a:t>
            </a:r>
            <a:r>
              <a:rPr lang="en-GB" sz="1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	</a:t>
            </a:r>
            <a:r>
              <a:rPr lang="en-GB" sz="17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legant</a:t>
            </a:r>
            <a:r>
              <a:rPr lang="en-GB" sz="1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 and as white as snow, a caring creature of peace. Many</a:t>
            </a:r>
          </a:p>
          <a:p>
            <a:pPr marL="228600" lvl="1" defTabSz="548640">
              <a:spcAft>
                <a:spcPts val="1000"/>
              </a:spcAft>
              <a:defRPr/>
            </a:pPr>
            <a:r>
              <a:rPr lang="en-GB" sz="1700" b="1" dirty="0" smtClean="0">
                <a:solidFill>
                  <a:srgbClr val="FF0000"/>
                </a:solidFill>
                <a:latin typeface="Muli" pitchFamily="2" charset="0"/>
                <a:cs typeface="Arial" pitchFamily="34" charset="0"/>
              </a:rPr>
              <a:t>G</a:t>
            </a:r>
            <a:r>
              <a:rPr lang="en-GB" sz="1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	</a:t>
            </a:r>
            <a:r>
              <a:rPr lang="en-GB" sz="17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ods</a:t>
            </a:r>
            <a:r>
              <a:rPr lang="en-GB" sz="1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 and goddesses admired him, the muses were inspired by him. One day</a:t>
            </a:r>
            <a:endParaRPr lang="en-GB" sz="1700" dirty="0" smtClean="0">
              <a:solidFill>
                <a:schemeClr val="tx1">
                  <a:lumMod val="85000"/>
                  <a:lumOff val="15000"/>
                </a:schemeClr>
              </a:solidFill>
              <a:latin typeface="Muli" pitchFamily="2" charset="0"/>
              <a:cs typeface="Arial" pitchFamily="34" charset="0"/>
            </a:endParaRPr>
          </a:p>
          <a:p>
            <a:pPr marL="228600" lvl="1" defTabSz="548640">
              <a:spcAft>
                <a:spcPts val="1000"/>
              </a:spcAft>
              <a:defRPr/>
            </a:pPr>
            <a:r>
              <a:rPr lang="en-GB" sz="1700" b="1" dirty="0" smtClean="0">
                <a:solidFill>
                  <a:srgbClr val="FF0000"/>
                </a:solidFill>
                <a:latin typeface="Muli" pitchFamily="2" charset="0"/>
                <a:cs typeface="Arial" pitchFamily="34" charset="0"/>
              </a:rPr>
              <a:t>A</a:t>
            </a:r>
            <a:r>
              <a:rPr lang="en-GB" sz="1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	hero named </a:t>
            </a:r>
            <a:r>
              <a:rPr lang="en-GB" sz="17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Bellerophon</a:t>
            </a:r>
            <a:r>
              <a:rPr lang="en-GB" sz="1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 captured this magical</a:t>
            </a:r>
          </a:p>
          <a:p>
            <a:pPr marL="228600" lvl="1" defTabSz="548640">
              <a:spcAft>
                <a:spcPts val="1000"/>
              </a:spcAft>
              <a:defRPr/>
            </a:pPr>
            <a:r>
              <a:rPr lang="en-GB" sz="1700" b="1" dirty="0" smtClean="0">
                <a:solidFill>
                  <a:srgbClr val="FF0000"/>
                </a:solidFill>
                <a:latin typeface="Muli" pitchFamily="2" charset="0"/>
                <a:cs typeface="Arial" pitchFamily="34" charset="0"/>
              </a:rPr>
              <a:t>S</a:t>
            </a:r>
            <a:r>
              <a:rPr lang="en-GB" sz="1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	teed, and used him in his attacks,</a:t>
            </a:r>
          </a:p>
          <a:p>
            <a:pPr marL="228600" lvl="1" defTabSz="548640">
              <a:spcAft>
                <a:spcPts val="1000"/>
              </a:spcAft>
              <a:defRPr/>
            </a:pPr>
            <a:r>
              <a:rPr lang="en-GB" sz="1700" b="1" dirty="0" smtClean="0">
                <a:solidFill>
                  <a:srgbClr val="FF0000"/>
                </a:solidFill>
                <a:latin typeface="Muli" pitchFamily="2" charset="0"/>
                <a:cs typeface="Arial" pitchFamily="34" charset="0"/>
              </a:rPr>
              <a:t>U</a:t>
            </a:r>
            <a:r>
              <a:rPr lang="en-GB" sz="1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	</a:t>
            </a:r>
            <a:r>
              <a:rPr lang="en-GB" sz="17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ntil</a:t>
            </a:r>
            <a:r>
              <a:rPr lang="en-GB" sz="1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 the day he grew too bold and fell off Pegasus' back.</a:t>
            </a:r>
            <a:endParaRPr lang="en-GB" sz="1700" dirty="0" smtClean="0">
              <a:solidFill>
                <a:schemeClr val="tx1">
                  <a:lumMod val="85000"/>
                  <a:lumOff val="15000"/>
                </a:schemeClr>
              </a:solidFill>
              <a:latin typeface="Muli" pitchFamily="2" charset="0"/>
              <a:cs typeface="Arial" pitchFamily="34" charset="0"/>
            </a:endParaRPr>
          </a:p>
          <a:p>
            <a:pPr marL="228600" lvl="1" defTabSz="548640">
              <a:spcAft>
                <a:spcPts val="1000"/>
              </a:spcAft>
              <a:defRPr/>
            </a:pPr>
            <a:r>
              <a:rPr lang="en-GB" sz="1700" b="1" dirty="0" smtClean="0">
                <a:solidFill>
                  <a:srgbClr val="FF0000"/>
                </a:solidFill>
                <a:latin typeface="Muli" pitchFamily="2" charset="0"/>
                <a:cs typeface="Arial" pitchFamily="34" charset="0"/>
              </a:rPr>
              <a:t>S</a:t>
            </a:r>
            <a:r>
              <a:rPr lang="en-GB" sz="1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	o Pegasus was free again to live with might Zeus, king of gods and men.</a:t>
            </a:r>
            <a:endParaRPr lang="en-GB" sz="1700" dirty="0" smtClean="0">
              <a:solidFill>
                <a:schemeClr val="tx1">
                  <a:lumMod val="85000"/>
                  <a:lumOff val="15000"/>
                </a:schemeClr>
              </a:solidFill>
              <a:latin typeface="Muli" pitchFamily="2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Green Bord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48" y="214931"/>
            <a:ext cx="8244408" cy="6382421"/>
          </a:xfrm>
          <a:prstGeom prst="rect">
            <a:avLst/>
          </a:prstGeom>
        </p:spPr>
      </p:pic>
      <p:sp>
        <p:nvSpPr>
          <p:cNvPr id="4" name="Subtitle 2"/>
          <p:cNvSpPr txBox="1">
            <a:spLocks/>
          </p:cNvSpPr>
          <p:nvPr/>
        </p:nvSpPr>
        <p:spPr>
          <a:xfrm>
            <a:off x="1691680" y="1412776"/>
            <a:ext cx="5904656" cy="403244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lvl="0" algn="ctr">
              <a:spcAft>
                <a:spcPts val="1500"/>
              </a:spcAft>
            </a:pPr>
            <a:r>
              <a:rPr lang="en-GB" sz="3200" b="1" dirty="0" smtClean="0">
                <a:solidFill>
                  <a:srgbClr val="FFC000"/>
                </a:solidFill>
                <a:latin typeface="Muli" pitchFamily="2" charset="0"/>
                <a:cs typeface="Arial" pitchFamily="34" charset="0"/>
              </a:rPr>
              <a:t>Feedback time!</a:t>
            </a:r>
            <a:endParaRPr kumimoji="0" lang="en-GB" sz="3200" b="1" i="0" u="none" strike="noStrike" kern="1200" cap="none" spc="0" normalizeH="0" baseline="0" noProof="0" dirty="0" smtClean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Muli" pitchFamily="2" charset="0"/>
              <a:cs typeface="Arial" pitchFamily="34" charset="0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Work with a partner</a:t>
            </a:r>
            <a:endParaRPr kumimoji="0" lang="en-GB" sz="2200" b="0" i="0" u="none" strike="noStrike" kern="1200" cap="none" spc="0" normalizeH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Muli" pitchFamily="2" charset="0"/>
              <a:cs typeface="Arial" pitchFamily="34" charset="0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Read your</a:t>
            </a:r>
            <a:r>
              <a:rPr kumimoji="0" lang="en-GB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 poem to them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200" baseline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Your</a:t>
            </a: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 partner is to give feedback; something they liked about the poem and a suggestion on how to improve it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You</a:t>
            </a:r>
            <a:r>
              <a:rPr kumimoji="0" lang="en-GB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 then listen to your partner’s poem and give them feedback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200" baseline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Make any changes to your work before handing your work to your teacher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Muli" pitchFamily="2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1259632" y="3717032"/>
            <a:ext cx="6624736" cy="11521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indent="-342900" algn="ctr">
              <a:spcAft>
                <a:spcPts val="4000"/>
              </a:spcAft>
            </a:pPr>
            <a:r>
              <a:rPr lang="en-GB" sz="3200" b="1" dirty="0" smtClean="0">
                <a:latin typeface="Muli" pitchFamily="2" charset="0"/>
                <a:cs typeface="Arial" pitchFamily="34" charset="0"/>
              </a:rPr>
              <a:t>We hope you have enjoyed writing a poem today!</a:t>
            </a:r>
            <a:endParaRPr kumimoji="0" lang="en-GB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Muli" pitchFamily="2" charset="0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683568" y="5229200"/>
            <a:ext cx="7776864" cy="1368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2500"/>
              </a:spcAft>
              <a:buClrTx/>
              <a:buSzTx/>
              <a:tabLst/>
              <a:defRPr/>
            </a:pPr>
            <a:r>
              <a:rPr kumimoji="0" lang="en-GB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www.youngwriters.co.uk</a:t>
            </a:r>
          </a:p>
        </p:txBody>
      </p:sp>
      <p:pic>
        <p:nvPicPr>
          <p:cNvPr id="9" name="Picture 8" descr="Poetry Safari TIT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9174" y="332656"/>
            <a:ext cx="6665652" cy="29523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1161</TotalTime>
  <Words>576</Words>
  <Application>Microsoft Office PowerPoint</Application>
  <PresentationFormat>On-screen Show (4:3)</PresentationFormat>
  <Paragraphs>59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Muli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Tim Christian</dc:creator>
  <cp:lastModifiedBy>Stella Wilson</cp:lastModifiedBy>
  <cp:revision>181</cp:revision>
  <dcterms:created xsi:type="dcterms:W3CDTF">2013-07-15T13:19:38Z</dcterms:created>
  <dcterms:modified xsi:type="dcterms:W3CDTF">2021-01-12T09:42:32Z</dcterms:modified>
</cp:coreProperties>
</file>