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9"/>
  </p:notesMasterIdLst>
  <p:sldIdLst>
    <p:sldId id="258" r:id="rId2"/>
    <p:sldId id="291" r:id="rId3"/>
    <p:sldId id="305" r:id="rId4"/>
    <p:sldId id="269" r:id="rId5"/>
    <p:sldId id="273" r:id="rId6"/>
    <p:sldId id="282" r:id="rId7"/>
    <p:sldId id="293" r:id="rId8"/>
    <p:sldId id="274" r:id="rId9"/>
    <p:sldId id="296" r:id="rId10"/>
    <p:sldId id="286" r:id="rId11"/>
    <p:sldId id="298" r:id="rId12"/>
    <p:sldId id="299" r:id="rId13"/>
    <p:sldId id="303" r:id="rId14"/>
    <p:sldId id="300" r:id="rId15"/>
    <p:sldId id="304" r:id="rId16"/>
    <p:sldId id="290" r:id="rId17"/>
    <p:sldId id="302"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B9E5"/>
    <a:srgbClr val="B873C4"/>
    <a:srgbClr val="ADF762"/>
    <a:srgbClr val="FEFFEF"/>
    <a:srgbClr val="FBFED9"/>
    <a:srgbClr val="FFF5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937"/>
    <p:restoredTop sz="99315" autoAdjust="0"/>
  </p:normalViewPr>
  <p:slideViewPr>
    <p:cSldViewPr snapToGrid="0" snapToObjects="1">
      <p:cViewPr varScale="1">
        <p:scale>
          <a:sx n="65" d="100"/>
          <a:sy n="65" d="100"/>
        </p:scale>
        <p:origin x="384" y="19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presProps" Target="presProps.xml"/><Relationship Id="rId21" Type="http://schemas.openxmlformats.org/officeDocument/2006/relationships/viewProps" Target="viewProps.xml"/><Relationship Id="rId22" Type="http://schemas.openxmlformats.org/officeDocument/2006/relationships/theme" Target="theme/theme1.xml"/><Relationship Id="rId2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AC2935A-3390-F243-AD29-A0ABEC4C83FC}" type="datetimeFigureOut">
              <a:rPr lang="en-US" smtClean="0"/>
              <a:t>1/8/19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A3DC04-1169-C546-9210-E1CB0F69C9C3}" type="slidenum">
              <a:rPr lang="en-US" smtClean="0"/>
              <a:t>‹#›</a:t>
            </a:fld>
            <a:endParaRPr lang="en-US"/>
          </a:p>
        </p:txBody>
      </p:sp>
    </p:spTree>
    <p:extLst>
      <p:ext uri="{BB962C8B-B14F-4D97-AF65-F5344CB8AC3E}">
        <p14:creationId xmlns:p14="http://schemas.microsoft.com/office/powerpoint/2010/main" val="132110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Provide a model scenario before you ask the children to complete this activity</a:t>
            </a:r>
            <a:endParaRPr lang="en-US" dirty="0"/>
          </a:p>
        </p:txBody>
      </p:sp>
      <p:sp>
        <p:nvSpPr>
          <p:cNvPr id="4" name="Slide Number Placeholder 3"/>
          <p:cNvSpPr>
            <a:spLocks noGrp="1"/>
          </p:cNvSpPr>
          <p:nvPr>
            <p:ph type="sldNum" sz="quarter" idx="10"/>
          </p:nvPr>
        </p:nvSpPr>
        <p:spPr/>
        <p:txBody>
          <a:bodyPr/>
          <a:lstStyle/>
          <a:p>
            <a:fld id="{F2A3DC04-1169-C546-9210-E1CB0F69C9C3}" type="slidenum">
              <a:rPr lang="en-US" smtClean="0"/>
              <a:t>14</a:t>
            </a:fld>
            <a:endParaRPr lang="en-US"/>
          </a:p>
        </p:txBody>
      </p:sp>
    </p:spTree>
    <p:extLst>
      <p:ext uri="{BB962C8B-B14F-4D97-AF65-F5344CB8AC3E}">
        <p14:creationId xmlns:p14="http://schemas.microsoft.com/office/powerpoint/2010/main" val="14882385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25DEBDA-5C37-2D4D-87BA-0470D4F229C2}" type="datetimeFigureOut">
              <a:rPr lang="en-US" smtClean="0"/>
              <a:t>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5DEBDA-5C37-2D4D-87BA-0470D4F229C2}" type="datetimeFigureOut">
              <a:rPr lang="en-US" smtClean="0"/>
              <a:t>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5DEBDA-5C37-2D4D-87BA-0470D4F229C2}" type="datetimeFigureOut">
              <a:rPr lang="en-US" smtClean="0"/>
              <a:t>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25DEBDA-5C37-2D4D-87BA-0470D4F229C2}" type="datetimeFigureOut">
              <a:rPr lang="en-US" smtClean="0"/>
              <a:t>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25DEBDA-5C37-2D4D-87BA-0470D4F229C2}" type="datetimeFigureOut">
              <a:rPr lang="en-US" smtClean="0"/>
              <a:t>1/8/19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25DEBDA-5C37-2D4D-87BA-0470D4F229C2}" type="datetimeFigureOut">
              <a:rPr lang="en-US" smtClean="0"/>
              <a:t>1/8/19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DEBDA-5C37-2D4D-87BA-0470D4F229C2}" type="datetimeFigureOut">
              <a:rPr lang="en-US" smtClean="0"/>
              <a:t>1/8/19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5DEBDA-5C37-2D4D-87BA-0470D4F229C2}" type="datetimeFigureOut">
              <a:rPr lang="en-US" smtClean="0"/>
              <a:t>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25DEBDA-5C37-2D4D-87BA-0470D4F229C2}" type="datetimeFigureOut">
              <a:rPr lang="en-US" smtClean="0"/>
              <a:t>1/8/19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5DEBDA-5C37-2D4D-87BA-0470D4F229C2}" type="datetimeFigureOut">
              <a:rPr lang="en-US" smtClean="0"/>
              <a:t>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25DEBDA-5C37-2D4D-87BA-0470D4F229C2}" type="datetimeFigureOut">
              <a:rPr lang="en-US" smtClean="0"/>
              <a:t>1/8/19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8797864-A169-C34F-B3B8-D6A440EF4B8E}"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EFFE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5DEBDA-5C37-2D4D-87BA-0470D4F229C2}" type="datetimeFigureOut">
              <a:rPr lang="en-US" smtClean="0"/>
              <a:t>1/8/19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97864-A169-C34F-B3B8-D6A440EF4B8E}" type="slidenum">
              <a:rPr lang="en-US" smtClean="0"/>
              <a:t>‹#›</a:t>
            </a:fld>
            <a:endParaRPr lang="en-US"/>
          </a:p>
        </p:txBody>
      </p:sp>
    </p:spTree>
    <p:extLst>
      <p:ext uri="{BB962C8B-B14F-4D97-AF65-F5344CB8AC3E}">
        <p14:creationId xmlns:p14="http://schemas.microsoft.com/office/powerpoint/2010/main" val="18342517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633928" y="4661941"/>
            <a:ext cx="5306518" cy="954107"/>
          </a:xfrm>
          <a:prstGeom prst="rect">
            <a:avLst/>
          </a:prstGeom>
          <a:noFill/>
        </p:spPr>
        <p:txBody>
          <a:bodyPr wrap="square" rtlCol="0">
            <a:spAutoFit/>
          </a:bodyPr>
          <a:lstStyle/>
          <a:p>
            <a:pPr algn="ctr"/>
            <a:r>
              <a:rPr lang="en-US" sz="2800" dirty="0" smtClean="0">
                <a:solidFill>
                  <a:srgbClr val="7030A0"/>
                </a:solidFill>
              </a:rPr>
              <a:t>KS2</a:t>
            </a:r>
          </a:p>
          <a:p>
            <a:pPr algn="ctr"/>
            <a:r>
              <a:rPr lang="en-US" sz="2800" dirty="0" smtClean="0">
                <a:solidFill>
                  <a:srgbClr val="7030A0"/>
                </a:solidFill>
              </a:rPr>
              <a:t>Lesson 2</a:t>
            </a:r>
            <a:endParaRPr lang="en-US" sz="2800" dirty="0">
              <a:solidFill>
                <a:srgbClr val="7030A0"/>
              </a:solidFill>
            </a:endParaRPr>
          </a:p>
        </p:txBody>
      </p:sp>
      <p:sp>
        <p:nvSpPr>
          <p:cNvPr id="5" name="TextBox 4"/>
          <p:cNvSpPr txBox="1"/>
          <p:nvPr/>
        </p:nvSpPr>
        <p:spPr>
          <a:xfrm>
            <a:off x="0" y="1535780"/>
            <a:ext cx="9262213" cy="769441"/>
          </a:xfrm>
          <a:prstGeom prst="rect">
            <a:avLst/>
          </a:prstGeom>
          <a:noFill/>
          <a:ln>
            <a:noFill/>
          </a:ln>
        </p:spPr>
        <p:txBody>
          <a:bodyPr wrap="square" rtlCol="0">
            <a:spAutoFit/>
          </a:bodyPr>
          <a:lstStyle/>
          <a:p>
            <a:pPr algn="ctr"/>
            <a:r>
              <a:rPr lang="en-US" sz="4400" b="1" smtClean="0">
                <a:solidFill>
                  <a:srgbClr val="7030A0"/>
                </a:solidFill>
              </a:rPr>
              <a:t>Mindful </a:t>
            </a:r>
            <a:r>
              <a:rPr lang="en-US" sz="4400" b="1" smtClean="0">
                <a:solidFill>
                  <a:srgbClr val="7030A0"/>
                </a:solidFill>
              </a:rPr>
              <a:t>Awareness</a:t>
            </a:r>
            <a:endParaRPr lang="en-US" sz="4400" b="1" dirty="0" smtClean="0">
              <a:solidFill>
                <a:srgbClr val="7030A0"/>
              </a:solidFill>
            </a:endParaRPr>
          </a:p>
        </p:txBody>
      </p:sp>
    </p:spTree>
    <p:extLst>
      <p:ext uri="{BB962C8B-B14F-4D97-AF65-F5344CB8AC3E}">
        <p14:creationId xmlns:p14="http://schemas.microsoft.com/office/powerpoint/2010/main" val="6159328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410" y="142240"/>
            <a:ext cx="7886700" cy="1325563"/>
          </a:xfrm>
        </p:spPr>
        <p:txBody>
          <a:bodyPr>
            <a:normAutofit/>
          </a:bodyPr>
          <a:lstStyle/>
          <a:p>
            <a:pPr algn="ctr"/>
            <a:r>
              <a:rPr lang="en-US" sz="4000" b="1" dirty="0" smtClean="0">
                <a:solidFill>
                  <a:srgbClr val="7030A0"/>
                </a:solidFill>
                <a:latin typeface="+mn-lt"/>
              </a:rPr>
              <a:t>Unit 1 - Getting Focused </a:t>
            </a:r>
            <a:endParaRPr lang="en-US" sz="4000" b="1" dirty="0">
              <a:solidFill>
                <a:srgbClr val="7030A0"/>
              </a:solidFill>
              <a:latin typeface="+mn-lt"/>
            </a:endParaRPr>
          </a:p>
        </p:txBody>
      </p:sp>
      <p:sp>
        <p:nvSpPr>
          <p:cNvPr id="7" name="Rectangle 6"/>
          <p:cNvSpPr/>
          <p:nvPr/>
        </p:nvSpPr>
        <p:spPr>
          <a:xfrm>
            <a:off x="370205" y="4090243"/>
            <a:ext cx="8475345" cy="2262312"/>
          </a:xfrm>
          <a:prstGeom prst="rect">
            <a:avLst/>
          </a:prstGeom>
          <a:solidFill>
            <a:srgbClr val="B873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8" name="TextBox 7"/>
          <p:cNvSpPr txBox="1"/>
          <p:nvPr/>
        </p:nvSpPr>
        <p:spPr>
          <a:xfrm>
            <a:off x="370205" y="4090243"/>
            <a:ext cx="2555875" cy="2246769"/>
          </a:xfrm>
          <a:prstGeom prst="rect">
            <a:avLst/>
          </a:prstGeom>
          <a:noFill/>
          <a:ln w="76200">
            <a:noFill/>
            <a:prstDash val="sysDash"/>
          </a:ln>
        </p:spPr>
        <p:txBody>
          <a:bodyPr wrap="square" rtlCol="0">
            <a:spAutoFit/>
          </a:bodyPr>
          <a:lstStyle/>
          <a:p>
            <a:pPr algn="ctr"/>
            <a:endParaRPr lang="en-US" sz="2800" dirty="0" smtClean="0"/>
          </a:p>
          <a:p>
            <a:pPr algn="ctr"/>
            <a:r>
              <a:rPr lang="en-US" sz="2800" dirty="0" smtClean="0"/>
              <a:t>Lesson 1:</a:t>
            </a:r>
          </a:p>
          <a:p>
            <a:pPr algn="ctr"/>
            <a:r>
              <a:rPr lang="en-US" sz="2800" dirty="0" smtClean="0"/>
              <a:t>How Our Brains Work</a:t>
            </a:r>
          </a:p>
          <a:p>
            <a:pPr algn="ctr"/>
            <a:endParaRPr lang="en-US" sz="2800" dirty="0" smtClean="0"/>
          </a:p>
        </p:txBody>
      </p:sp>
      <p:sp>
        <p:nvSpPr>
          <p:cNvPr id="10" name="TextBox 9"/>
          <p:cNvSpPr txBox="1"/>
          <p:nvPr/>
        </p:nvSpPr>
        <p:spPr>
          <a:xfrm>
            <a:off x="6286500" y="4080996"/>
            <a:ext cx="2153920" cy="2246769"/>
          </a:xfrm>
          <a:prstGeom prst="rect">
            <a:avLst/>
          </a:prstGeom>
          <a:noFill/>
          <a:ln>
            <a:noFill/>
          </a:ln>
        </p:spPr>
        <p:txBody>
          <a:bodyPr wrap="square" rtlCol="0">
            <a:spAutoFit/>
          </a:bodyPr>
          <a:lstStyle/>
          <a:p>
            <a:pPr algn="ctr"/>
            <a:endParaRPr lang="en-US" sz="2800" dirty="0" smtClean="0"/>
          </a:p>
          <a:p>
            <a:pPr algn="ctr"/>
            <a:r>
              <a:rPr lang="en-US" sz="2800" dirty="0" smtClean="0"/>
              <a:t>Lesson 3:</a:t>
            </a:r>
          </a:p>
          <a:p>
            <a:pPr algn="ctr"/>
            <a:r>
              <a:rPr lang="en-US" sz="2800" dirty="0" smtClean="0"/>
              <a:t>Focused Awareness</a:t>
            </a:r>
          </a:p>
          <a:p>
            <a:pPr algn="ctr"/>
            <a:endParaRPr lang="en-US" sz="2800" dirty="0" smtClean="0"/>
          </a:p>
        </p:txBody>
      </p:sp>
      <p:sp>
        <p:nvSpPr>
          <p:cNvPr id="11" name="TextBox 10"/>
          <p:cNvSpPr txBox="1"/>
          <p:nvPr/>
        </p:nvSpPr>
        <p:spPr>
          <a:xfrm>
            <a:off x="441960" y="1606922"/>
            <a:ext cx="8403590" cy="1384995"/>
          </a:xfrm>
          <a:prstGeom prst="rect">
            <a:avLst/>
          </a:prstGeom>
          <a:noFill/>
        </p:spPr>
        <p:txBody>
          <a:bodyPr wrap="square" rtlCol="0">
            <a:spAutoFit/>
          </a:bodyPr>
          <a:lstStyle/>
          <a:p>
            <a:pPr algn="ctr"/>
            <a:r>
              <a:rPr lang="en-US" sz="2800" dirty="0" smtClean="0">
                <a:solidFill>
                  <a:srgbClr val="7030A0"/>
                </a:solidFill>
              </a:rPr>
              <a:t>By learning about our brains and by </a:t>
            </a:r>
            <a:r>
              <a:rPr lang="en-US" sz="2800" dirty="0" err="1" smtClean="0">
                <a:solidFill>
                  <a:srgbClr val="7030A0"/>
                </a:solidFill>
              </a:rPr>
              <a:t>practising</a:t>
            </a:r>
            <a:r>
              <a:rPr lang="en-US" sz="2800" dirty="0" smtClean="0">
                <a:solidFill>
                  <a:srgbClr val="7030A0"/>
                </a:solidFill>
              </a:rPr>
              <a:t> </a:t>
            </a:r>
            <a:r>
              <a:rPr lang="en-US" sz="2800" dirty="0" err="1" smtClean="0">
                <a:solidFill>
                  <a:srgbClr val="7030A0"/>
                </a:solidFill>
              </a:rPr>
              <a:t>MindUP</a:t>
            </a:r>
            <a:r>
              <a:rPr lang="en-US" sz="2800" dirty="0" smtClean="0">
                <a:solidFill>
                  <a:srgbClr val="7030A0"/>
                </a:solidFill>
              </a:rPr>
              <a:t>™ strategies, we can improve our ability to self-regulate, learn and have positive relationships</a:t>
            </a:r>
            <a:endParaRPr lang="en-US" sz="2800" dirty="0">
              <a:solidFill>
                <a:srgbClr val="7030A0"/>
              </a:solidFill>
            </a:endParaRPr>
          </a:p>
        </p:txBody>
      </p:sp>
      <p:sp>
        <p:nvSpPr>
          <p:cNvPr id="14" name="TextBox 13"/>
          <p:cNvSpPr txBox="1"/>
          <p:nvPr/>
        </p:nvSpPr>
        <p:spPr>
          <a:xfrm>
            <a:off x="3325495" y="4090243"/>
            <a:ext cx="2555875" cy="2246769"/>
          </a:xfrm>
          <a:prstGeom prst="rect">
            <a:avLst/>
          </a:prstGeom>
          <a:noFill/>
          <a:ln w="76200">
            <a:solidFill>
              <a:srgbClr val="002060"/>
            </a:solidFill>
            <a:prstDash val="sysDash"/>
          </a:ln>
        </p:spPr>
        <p:txBody>
          <a:bodyPr wrap="square" rtlCol="0">
            <a:spAutoFit/>
          </a:bodyPr>
          <a:lstStyle/>
          <a:p>
            <a:pPr algn="ctr"/>
            <a:endParaRPr lang="en-US" sz="2800" dirty="0" smtClean="0"/>
          </a:p>
          <a:p>
            <a:pPr algn="ctr"/>
            <a:r>
              <a:rPr lang="en-US" sz="2800" dirty="0" smtClean="0"/>
              <a:t>Lesson </a:t>
            </a:r>
            <a:r>
              <a:rPr lang="en-US" sz="2800" dirty="0"/>
              <a:t>2</a:t>
            </a:r>
            <a:r>
              <a:rPr lang="en-US" sz="2800" dirty="0" smtClean="0"/>
              <a:t>:</a:t>
            </a:r>
            <a:endParaRPr lang="en-US" sz="2800" dirty="0"/>
          </a:p>
          <a:p>
            <a:pPr algn="ctr"/>
            <a:r>
              <a:rPr lang="en-US" sz="2800" dirty="0" smtClean="0"/>
              <a:t>Mindful Awareness</a:t>
            </a:r>
          </a:p>
          <a:p>
            <a:pPr algn="ctr"/>
            <a:endParaRPr lang="en-US" sz="2800" dirty="0"/>
          </a:p>
        </p:txBody>
      </p:sp>
      <p:sp>
        <p:nvSpPr>
          <p:cNvPr id="12" name="TextBox 11"/>
          <p:cNvSpPr txBox="1"/>
          <p:nvPr/>
        </p:nvSpPr>
        <p:spPr>
          <a:xfrm>
            <a:off x="1156701" y="4359886"/>
            <a:ext cx="576469" cy="1569660"/>
          </a:xfrm>
          <a:prstGeom prst="rect">
            <a:avLst/>
          </a:prstGeom>
          <a:noFill/>
        </p:spPr>
        <p:txBody>
          <a:bodyPr wrap="square" rtlCol="0">
            <a:spAutoFit/>
          </a:bodyPr>
          <a:lstStyle/>
          <a:p>
            <a:r>
              <a:rPr lang="en-US" sz="9600" dirty="0" smtClean="0">
                <a:solidFill>
                  <a:schemeClr val="tx1">
                    <a:lumMod val="65000"/>
                    <a:lumOff val="35000"/>
                  </a:schemeClr>
                </a:solidFill>
              </a:rPr>
              <a:t>✔</a:t>
            </a:r>
            <a:endParaRPr lang="en-US" sz="9600" dirty="0">
              <a:solidFill>
                <a:schemeClr val="tx1">
                  <a:lumMod val="65000"/>
                  <a:lumOff val="35000"/>
                </a:schemeClr>
              </a:solidFill>
            </a:endParaRPr>
          </a:p>
        </p:txBody>
      </p:sp>
    </p:spTree>
    <p:extLst>
      <p:ext uri="{BB962C8B-B14F-4D97-AF65-F5344CB8AC3E}">
        <p14:creationId xmlns:p14="http://schemas.microsoft.com/office/powerpoint/2010/main" val="3332189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95917" y="320577"/>
            <a:ext cx="8784236" cy="2800767"/>
          </a:xfrm>
          <a:prstGeom prst="rect">
            <a:avLst/>
          </a:prstGeom>
          <a:noFill/>
          <a:ln>
            <a:noFill/>
          </a:ln>
        </p:spPr>
        <p:txBody>
          <a:bodyPr wrap="square" rtlCol="0">
            <a:spAutoFit/>
          </a:bodyPr>
          <a:lstStyle/>
          <a:p>
            <a:pPr algn="ctr"/>
            <a:r>
              <a:rPr lang="en-US" sz="3600" b="1" dirty="0" smtClean="0">
                <a:solidFill>
                  <a:srgbClr val="7030A0"/>
                </a:solidFill>
              </a:rPr>
              <a:t>What did we learn last lesson</a:t>
            </a:r>
          </a:p>
          <a:p>
            <a:pPr algn="ctr"/>
            <a:r>
              <a:rPr lang="en-US" sz="3600" b="1" dirty="0" smtClean="0">
                <a:solidFill>
                  <a:srgbClr val="7030A0"/>
                </a:solidFill>
              </a:rPr>
              <a:t>‘How Our Brains Work’</a:t>
            </a:r>
          </a:p>
          <a:p>
            <a:pPr algn="ctr"/>
            <a:endParaRPr lang="en-US" sz="3600" b="1" dirty="0" smtClean="0">
              <a:solidFill>
                <a:srgbClr val="7030A0"/>
              </a:solidFill>
            </a:endParaRPr>
          </a:p>
          <a:p>
            <a:pPr algn="ctr"/>
            <a:r>
              <a:rPr lang="en-US" sz="3200" dirty="0" smtClean="0">
                <a:solidFill>
                  <a:schemeClr val="tx1">
                    <a:lumMod val="65000"/>
                    <a:lumOff val="35000"/>
                  </a:schemeClr>
                </a:solidFill>
              </a:rPr>
              <a:t>What have we already learnt about our brains?</a:t>
            </a:r>
          </a:p>
          <a:p>
            <a:pPr algn="ctr"/>
            <a:endParaRPr lang="en-US" sz="3600" b="1" dirty="0">
              <a:solidFill>
                <a:schemeClr val="tx1">
                  <a:lumMod val="65000"/>
                  <a:lumOff val="35000"/>
                </a:schemeClr>
              </a:solidFill>
            </a:endParaRPr>
          </a:p>
        </p:txBody>
      </p:sp>
      <p:pic>
        <p:nvPicPr>
          <p:cNvPr id="14" name="Picture 11" descr="Scholastic_Brain.jpg"/>
          <p:cNvPicPr>
            <a:picLocks noChangeAspect="1"/>
          </p:cNvPicPr>
          <p:nvPr/>
        </p:nvPicPr>
        <p:blipFill rotWithShape="1">
          <a:blip r:embed="rId2">
            <a:extLst>
              <a:ext uri="{28A0092B-C50C-407E-A947-70E740481C1C}">
                <a14:useLocalDpi xmlns:a14="http://schemas.microsoft.com/office/drawing/2010/main" val="0"/>
              </a:ext>
            </a:extLst>
          </a:blip>
          <a:srcRect t="33299"/>
          <a:stretch/>
        </p:blipFill>
        <p:spPr bwMode="auto">
          <a:xfrm>
            <a:off x="2695878" y="2836831"/>
            <a:ext cx="3784314" cy="30327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6" name="Straight Arrow Connector 15"/>
          <p:cNvCxnSpPr/>
          <p:nvPr/>
        </p:nvCxnSpPr>
        <p:spPr>
          <a:xfrm>
            <a:off x="3924872" y="3734523"/>
            <a:ext cx="1164223" cy="797916"/>
          </a:xfrm>
          <a:prstGeom prst="straightConnector1">
            <a:avLst/>
          </a:prstGeom>
          <a:ln w="57150" cmpd="sng">
            <a:solidFill>
              <a:schemeClr val="tx1">
                <a:lumMod val="95000"/>
                <a:lumOff val="5000"/>
              </a:schemeClr>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4150905" y="3400911"/>
            <a:ext cx="1088098" cy="1323439"/>
          </a:xfrm>
          <a:prstGeom prst="rect">
            <a:avLst/>
          </a:prstGeom>
          <a:noFill/>
        </p:spPr>
        <p:txBody>
          <a:bodyPr wrap="square" rtlCol="0">
            <a:spAutoFit/>
          </a:bodyPr>
          <a:lstStyle/>
          <a:p>
            <a:r>
              <a:rPr lang="en-US" sz="8000" dirty="0" smtClean="0">
                <a:solidFill>
                  <a:srgbClr val="FF0000"/>
                </a:solidFill>
                <a:latin typeface="Zapf Dingbats"/>
                <a:ea typeface="Zapf Dingbats"/>
                <a:cs typeface="Zapf Dingbats"/>
                <a:sym typeface="Zapf Dingbats"/>
              </a:rPr>
              <a:t>✖</a:t>
            </a:r>
            <a:endParaRPr lang="en-US" sz="8000" dirty="0">
              <a:solidFill>
                <a:srgbClr val="FF0000"/>
              </a:solidFill>
            </a:endParaRPr>
          </a:p>
        </p:txBody>
      </p:sp>
      <p:sp>
        <p:nvSpPr>
          <p:cNvPr id="20" name="TextBox 19"/>
          <p:cNvSpPr txBox="1"/>
          <p:nvPr/>
        </p:nvSpPr>
        <p:spPr>
          <a:xfrm>
            <a:off x="5633360" y="6077721"/>
            <a:ext cx="3510640" cy="646331"/>
          </a:xfrm>
          <a:prstGeom prst="rect">
            <a:avLst/>
          </a:prstGeom>
          <a:noFill/>
        </p:spPr>
        <p:txBody>
          <a:bodyPr wrap="square" rtlCol="0">
            <a:spAutoFit/>
          </a:bodyPr>
          <a:lstStyle/>
          <a:p>
            <a:pPr algn="r"/>
            <a:r>
              <a:rPr lang="en-US" b="1" dirty="0" smtClean="0">
                <a:solidFill>
                  <a:srgbClr val="0070C0"/>
                </a:solidFill>
              </a:rPr>
              <a:t>Use your own ideas to review the learning</a:t>
            </a:r>
            <a:r>
              <a:rPr lang="is-IS" b="1" dirty="0" smtClean="0">
                <a:solidFill>
                  <a:srgbClr val="0070C0"/>
                </a:solidFill>
              </a:rPr>
              <a:t>….g</a:t>
            </a:r>
            <a:r>
              <a:rPr lang="en-US" b="1" dirty="0" err="1" smtClean="0">
                <a:solidFill>
                  <a:srgbClr val="0070C0"/>
                </a:solidFill>
              </a:rPr>
              <a:t>ive</a:t>
            </a:r>
            <a:r>
              <a:rPr lang="en-US" b="1" dirty="0" smtClean="0">
                <a:solidFill>
                  <a:srgbClr val="0070C0"/>
                </a:solidFill>
              </a:rPr>
              <a:t> other examples</a:t>
            </a:r>
            <a:endParaRPr lang="en-US" b="1" dirty="0">
              <a:solidFill>
                <a:srgbClr val="0070C0"/>
              </a:solidFill>
            </a:endParaRPr>
          </a:p>
        </p:txBody>
      </p:sp>
      <p:sp>
        <p:nvSpPr>
          <p:cNvPr id="21" name="TextBox 20"/>
          <p:cNvSpPr txBox="1"/>
          <p:nvPr/>
        </p:nvSpPr>
        <p:spPr>
          <a:xfrm>
            <a:off x="-1" y="83040"/>
            <a:ext cx="3409407" cy="338554"/>
          </a:xfrm>
          <a:prstGeom prst="rect">
            <a:avLst/>
          </a:prstGeom>
          <a:noFill/>
        </p:spPr>
        <p:txBody>
          <a:bodyPr wrap="square" rtlCol="0">
            <a:spAutoFit/>
          </a:bodyPr>
          <a:lstStyle/>
          <a:p>
            <a:r>
              <a:rPr lang="en-US" sz="1600" b="1" dirty="0" smtClean="0">
                <a:solidFill>
                  <a:srgbClr val="0070C0"/>
                </a:solidFill>
              </a:rPr>
              <a:t>Reviewing </a:t>
            </a:r>
            <a:r>
              <a:rPr lang="en-US" sz="1600" b="1" dirty="0">
                <a:solidFill>
                  <a:srgbClr val="0070C0"/>
                </a:solidFill>
              </a:rPr>
              <a:t>p</a:t>
            </a:r>
            <a:r>
              <a:rPr lang="en-US" sz="1600" b="1" dirty="0" smtClean="0">
                <a:solidFill>
                  <a:srgbClr val="0070C0"/>
                </a:solidFill>
              </a:rPr>
              <a:t>rior </a:t>
            </a:r>
            <a:r>
              <a:rPr lang="en-US" sz="1600" b="1" dirty="0">
                <a:solidFill>
                  <a:srgbClr val="0070C0"/>
                </a:solidFill>
              </a:rPr>
              <a:t>l</a:t>
            </a:r>
            <a:r>
              <a:rPr lang="en-US" sz="1600" b="1" dirty="0" smtClean="0">
                <a:solidFill>
                  <a:srgbClr val="0070C0"/>
                </a:solidFill>
              </a:rPr>
              <a:t>earning</a:t>
            </a:r>
            <a:endParaRPr lang="en-US" sz="1600" b="1" dirty="0">
              <a:solidFill>
                <a:srgbClr val="0070C0"/>
              </a:solidFill>
            </a:endParaRPr>
          </a:p>
        </p:txBody>
      </p:sp>
      <p:sp>
        <p:nvSpPr>
          <p:cNvPr id="15" name="TextBox 14"/>
          <p:cNvSpPr txBox="1"/>
          <p:nvPr/>
        </p:nvSpPr>
        <p:spPr>
          <a:xfrm>
            <a:off x="-598490" y="3363200"/>
            <a:ext cx="5105473" cy="954107"/>
          </a:xfrm>
          <a:prstGeom prst="rect">
            <a:avLst/>
          </a:prstGeom>
          <a:noFill/>
        </p:spPr>
        <p:txBody>
          <a:bodyPr wrap="square" rtlCol="0">
            <a:spAutoFit/>
          </a:bodyPr>
          <a:lstStyle/>
          <a:p>
            <a:pPr algn="ctr"/>
            <a:r>
              <a:rPr lang="en-US" sz="2800" b="1" dirty="0" smtClean="0">
                <a:solidFill>
                  <a:srgbClr val="0070C0"/>
                </a:solidFill>
              </a:rPr>
              <a:t>Prefrontal </a:t>
            </a:r>
            <a:r>
              <a:rPr lang="en-US" sz="2800" b="1" smtClean="0">
                <a:solidFill>
                  <a:srgbClr val="0070C0"/>
                </a:solidFill>
              </a:rPr>
              <a:t>Cortex </a:t>
            </a:r>
          </a:p>
          <a:p>
            <a:pPr algn="ctr"/>
            <a:r>
              <a:rPr lang="en-US" sz="2800" b="1" dirty="0" smtClean="0">
                <a:solidFill>
                  <a:srgbClr val="0070C0"/>
                </a:solidFill>
              </a:rPr>
              <a:t>(PFC)</a:t>
            </a:r>
            <a:endParaRPr lang="en-US" sz="2800" b="1" dirty="0">
              <a:solidFill>
                <a:srgbClr val="0070C0"/>
              </a:solidFill>
            </a:endParaRPr>
          </a:p>
        </p:txBody>
      </p:sp>
      <p:sp>
        <p:nvSpPr>
          <p:cNvPr id="22" name="TextBox 21"/>
          <p:cNvSpPr txBox="1"/>
          <p:nvPr/>
        </p:nvSpPr>
        <p:spPr>
          <a:xfrm>
            <a:off x="5949919" y="3681061"/>
            <a:ext cx="3336457" cy="523220"/>
          </a:xfrm>
          <a:prstGeom prst="rect">
            <a:avLst/>
          </a:prstGeom>
          <a:noFill/>
        </p:spPr>
        <p:txBody>
          <a:bodyPr wrap="square" rtlCol="0">
            <a:spAutoFit/>
          </a:bodyPr>
          <a:lstStyle/>
          <a:p>
            <a:pPr algn="ctr"/>
            <a:r>
              <a:rPr lang="en-US" sz="2800" b="1" dirty="0" smtClean="0">
                <a:solidFill>
                  <a:srgbClr val="00B050"/>
                </a:solidFill>
              </a:rPr>
              <a:t>Hippocampus</a:t>
            </a:r>
            <a:endParaRPr lang="en-US" sz="2800" b="1" dirty="0">
              <a:solidFill>
                <a:srgbClr val="00B050"/>
              </a:solidFill>
            </a:endParaRPr>
          </a:p>
        </p:txBody>
      </p:sp>
      <p:sp>
        <p:nvSpPr>
          <p:cNvPr id="23" name="TextBox 22"/>
          <p:cNvSpPr txBox="1"/>
          <p:nvPr/>
        </p:nvSpPr>
        <p:spPr>
          <a:xfrm>
            <a:off x="533436" y="5235155"/>
            <a:ext cx="2463199" cy="523220"/>
          </a:xfrm>
          <a:prstGeom prst="rect">
            <a:avLst/>
          </a:prstGeom>
          <a:noFill/>
        </p:spPr>
        <p:txBody>
          <a:bodyPr wrap="square" rtlCol="0">
            <a:spAutoFit/>
          </a:bodyPr>
          <a:lstStyle/>
          <a:p>
            <a:pPr algn="ctr"/>
            <a:r>
              <a:rPr lang="en-US" sz="2800" b="1" dirty="0" smtClean="0">
                <a:solidFill>
                  <a:srgbClr val="E878D4"/>
                </a:solidFill>
              </a:rPr>
              <a:t>Amygdala</a:t>
            </a:r>
            <a:endParaRPr lang="en-US" sz="2800" b="1" dirty="0">
              <a:solidFill>
                <a:srgbClr val="E878D4"/>
              </a:solidFill>
            </a:endParaRPr>
          </a:p>
        </p:txBody>
      </p:sp>
      <p:sp>
        <p:nvSpPr>
          <p:cNvPr id="27" name="TextBox 26"/>
          <p:cNvSpPr txBox="1"/>
          <p:nvPr/>
        </p:nvSpPr>
        <p:spPr>
          <a:xfrm>
            <a:off x="838322" y="2865750"/>
            <a:ext cx="1439202" cy="1938992"/>
          </a:xfrm>
          <a:prstGeom prst="rect">
            <a:avLst/>
          </a:prstGeom>
          <a:noFill/>
        </p:spPr>
        <p:txBody>
          <a:bodyPr wrap="square" rtlCol="0">
            <a:spAutoFit/>
          </a:bodyPr>
          <a:lstStyle/>
          <a:p>
            <a:r>
              <a:rPr lang="en-US" sz="12000" dirty="0" smtClean="0">
                <a:solidFill>
                  <a:srgbClr val="FF0000"/>
                </a:solidFill>
                <a:latin typeface="Zapf Dingbats"/>
                <a:ea typeface="Zapf Dingbats"/>
                <a:cs typeface="Zapf Dingbats"/>
                <a:sym typeface="Zapf Dingbats"/>
              </a:rPr>
              <a:t>✖</a:t>
            </a:r>
            <a:endParaRPr lang="en-US" sz="12000" dirty="0">
              <a:solidFill>
                <a:srgbClr val="FF0000"/>
              </a:solidFill>
            </a:endParaRPr>
          </a:p>
        </p:txBody>
      </p:sp>
      <p:sp>
        <p:nvSpPr>
          <p:cNvPr id="28" name="TextBox 27"/>
          <p:cNvSpPr txBox="1"/>
          <p:nvPr/>
        </p:nvSpPr>
        <p:spPr>
          <a:xfrm>
            <a:off x="6898547" y="3028882"/>
            <a:ext cx="1439202" cy="1938992"/>
          </a:xfrm>
          <a:prstGeom prst="rect">
            <a:avLst/>
          </a:prstGeom>
          <a:noFill/>
        </p:spPr>
        <p:txBody>
          <a:bodyPr wrap="square" rtlCol="0">
            <a:spAutoFit/>
          </a:bodyPr>
          <a:lstStyle/>
          <a:p>
            <a:r>
              <a:rPr lang="en-US" sz="12000" dirty="0" smtClean="0">
                <a:solidFill>
                  <a:srgbClr val="FF0000"/>
                </a:solidFill>
                <a:latin typeface="Zapf Dingbats"/>
                <a:ea typeface="Zapf Dingbats"/>
                <a:cs typeface="Zapf Dingbats"/>
                <a:sym typeface="Zapf Dingbats"/>
              </a:rPr>
              <a:t>✖</a:t>
            </a:r>
            <a:endParaRPr lang="en-US" sz="12000" dirty="0">
              <a:solidFill>
                <a:srgbClr val="FF0000"/>
              </a:solidFill>
            </a:endParaRPr>
          </a:p>
        </p:txBody>
      </p:sp>
    </p:spTree>
    <p:extLst>
      <p:ext uri="{BB962C8B-B14F-4D97-AF65-F5344CB8AC3E}">
        <p14:creationId xmlns:p14="http://schemas.microsoft.com/office/powerpoint/2010/main" val="88085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3"/>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500"/>
                                        <p:tgtEl>
                                          <p:spTgt spid="28"/>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xit" presetSubtype="0" fill="hold" grpId="1" nodeType="clickEffect">
                                  <p:stCondLst>
                                    <p:cond delay="0"/>
                                  </p:stCondLst>
                                  <p:childTnLst>
                                    <p:anim calcmode="lin" valueType="num">
                                      <p:cBhvr>
                                        <p:cTn id="21" dur="1000"/>
                                        <p:tgtEl>
                                          <p:spTgt spid="23"/>
                                        </p:tgtEl>
                                        <p:attrNameLst>
                                          <p:attrName>ppt_w</p:attrName>
                                        </p:attrNameLst>
                                      </p:cBhvr>
                                      <p:tavLst>
                                        <p:tav tm="0">
                                          <p:val>
                                            <p:strVal val="ppt_w"/>
                                          </p:val>
                                        </p:tav>
                                        <p:tav tm="100000">
                                          <p:val>
                                            <p:strVal val="ppt_w*0.70"/>
                                          </p:val>
                                        </p:tav>
                                      </p:tavLst>
                                    </p:anim>
                                    <p:anim calcmode="lin" valueType="num">
                                      <p:cBhvr>
                                        <p:cTn id="22" dur="1000"/>
                                        <p:tgtEl>
                                          <p:spTgt spid="23"/>
                                        </p:tgtEl>
                                        <p:attrNameLst>
                                          <p:attrName>ppt_h</p:attrName>
                                        </p:attrNameLst>
                                      </p:cBhvr>
                                      <p:tavLst>
                                        <p:tav tm="0">
                                          <p:val>
                                            <p:strVal val="ppt_h"/>
                                          </p:val>
                                        </p:tav>
                                        <p:tav tm="100000">
                                          <p:val>
                                            <p:strVal val="ppt_h"/>
                                          </p:val>
                                        </p:tav>
                                      </p:tavLst>
                                    </p:anim>
                                    <p:animEffect transition="out" filter="fade">
                                      <p:cBhvr>
                                        <p:cTn id="23" dur="1000"/>
                                        <p:tgtEl>
                                          <p:spTgt spid="23"/>
                                        </p:tgtEl>
                                      </p:cBhvr>
                                    </p:animEffect>
                                    <p:set>
                                      <p:cBhvr>
                                        <p:cTn id="24" dur="1" fill="hold">
                                          <p:stCondLst>
                                            <p:cond delay="999"/>
                                          </p:stCondLst>
                                        </p:cTn>
                                        <p:tgtEl>
                                          <p:spTgt spid="23"/>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grpId="1" nodeType="clickEffect">
                                  <p:stCondLst>
                                    <p:cond delay="0"/>
                                  </p:stCondLst>
                                  <p:childTnLst>
                                    <p:animEffect transition="out" filter="fade">
                                      <p:cBhvr>
                                        <p:cTn id="28" dur="500"/>
                                        <p:tgtEl>
                                          <p:spTgt spid="27"/>
                                        </p:tgtEl>
                                      </p:cBhvr>
                                    </p:animEffect>
                                    <p:set>
                                      <p:cBhvr>
                                        <p:cTn id="29" dur="1" fill="hold">
                                          <p:stCondLst>
                                            <p:cond delay="499"/>
                                          </p:stCondLst>
                                        </p:cTn>
                                        <p:tgtEl>
                                          <p:spTgt spid="27"/>
                                        </p:tgtEl>
                                        <p:attrNameLst>
                                          <p:attrName>style.visibility</p:attrName>
                                        </p:attrNameLst>
                                      </p:cBhvr>
                                      <p:to>
                                        <p:strVal val="hidden"/>
                                      </p:to>
                                    </p:set>
                                  </p:childTnLst>
                                </p:cTn>
                              </p:par>
                              <p:par>
                                <p:cTn id="30" presetID="10" presetClass="exit" presetSubtype="0" fill="hold" grpId="1" nodeType="withEffect">
                                  <p:stCondLst>
                                    <p:cond delay="0"/>
                                  </p:stCondLst>
                                  <p:childTnLst>
                                    <p:animEffect transition="out" filter="fade">
                                      <p:cBhvr>
                                        <p:cTn id="31" dur="500"/>
                                        <p:tgtEl>
                                          <p:spTgt spid="17"/>
                                        </p:tgtEl>
                                      </p:cBhvr>
                                    </p:animEffect>
                                    <p:set>
                                      <p:cBhvr>
                                        <p:cTn id="32" dur="1" fill="hold">
                                          <p:stCondLst>
                                            <p:cond delay="499"/>
                                          </p:stCondLst>
                                        </p:cTn>
                                        <p:tgtEl>
                                          <p:spTgt spid="17"/>
                                        </p:tgtEl>
                                        <p:attrNameLst>
                                          <p:attrName>style.visibility</p:attrName>
                                        </p:attrNameLst>
                                      </p:cBhvr>
                                      <p:to>
                                        <p:strVal val="hidden"/>
                                      </p:to>
                                    </p:set>
                                  </p:childTnLst>
                                </p:cTn>
                              </p:par>
                              <p:par>
                                <p:cTn id="33" presetID="10" presetClass="exit" presetSubtype="0" fill="hold" grpId="1" nodeType="withEffect">
                                  <p:stCondLst>
                                    <p:cond delay="0"/>
                                  </p:stCondLst>
                                  <p:childTnLst>
                                    <p:animEffect transition="out" filter="fade">
                                      <p:cBhvr>
                                        <p:cTn id="34" dur="500"/>
                                        <p:tgtEl>
                                          <p:spTgt spid="28"/>
                                        </p:tgtEl>
                                      </p:cBhvr>
                                    </p:animEffect>
                                    <p:set>
                                      <p:cBhvr>
                                        <p:cTn id="35" dur="1" fill="hold">
                                          <p:stCondLst>
                                            <p:cond delay="4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P spid="23" grpId="0"/>
      <p:bldP spid="23" grpId="1"/>
      <p:bldP spid="27" grpId="0"/>
      <p:bldP spid="27" grpId="1"/>
      <p:bldP spid="28" grpId="0"/>
      <p:bldP spid="28"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034105" y="181251"/>
            <a:ext cx="2506648" cy="707886"/>
          </a:xfrm>
          <a:prstGeom prst="rect">
            <a:avLst/>
          </a:prstGeom>
          <a:noFill/>
          <a:ln>
            <a:solidFill>
              <a:schemeClr val="tx1">
                <a:lumMod val="65000"/>
                <a:lumOff val="35000"/>
              </a:schemeClr>
            </a:solidFill>
          </a:ln>
        </p:spPr>
        <p:txBody>
          <a:bodyPr wrap="square" rtlCol="0">
            <a:spAutoFit/>
          </a:bodyPr>
          <a:lstStyle/>
          <a:p>
            <a:pPr algn="ctr"/>
            <a:r>
              <a:rPr lang="en-US" sz="4000" b="1" dirty="0" smtClean="0">
                <a:solidFill>
                  <a:srgbClr val="7030A0"/>
                </a:solidFill>
              </a:rPr>
              <a:t>Lesson 2</a:t>
            </a:r>
            <a:endParaRPr lang="en-US" sz="4000" b="1" dirty="0">
              <a:solidFill>
                <a:srgbClr val="7030A0"/>
              </a:solidFill>
            </a:endParaRPr>
          </a:p>
        </p:txBody>
      </p:sp>
      <p:sp>
        <p:nvSpPr>
          <p:cNvPr id="6" name="TextBox 5"/>
          <p:cNvSpPr txBox="1"/>
          <p:nvPr/>
        </p:nvSpPr>
        <p:spPr>
          <a:xfrm>
            <a:off x="-383433" y="899675"/>
            <a:ext cx="9262213" cy="1323439"/>
          </a:xfrm>
          <a:prstGeom prst="rect">
            <a:avLst/>
          </a:prstGeom>
          <a:noFill/>
          <a:ln>
            <a:noFill/>
          </a:ln>
        </p:spPr>
        <p:txBody>
          <a:bodyPr wrap="square" rtlCol="0">
            <a:spAutoFit/>
          </a:bodyPr>
          <a:lstStyle/>
          <a:p>
            <a:pPr algn="ctr"/>
            <a:r>
              <a:rPr lang="en-US" sz="4000" b="1" dirty="0" smtClean="0">
                <a:solidFill>
                  <a:srgbClr val="7030A0"/>
                </a:solidFill>
              </a:rPr>
              <a:t>Mindful Awareness</a:t>
            </a:r>
          </a:p>
          <a:p>
            <a:pPr algn="ctr"/>
            <a:endParaRPr lang="en-US" sz="4000" b="1" dirty="0" smtClean="0">
              <a:solidFill>
                <a:srgbClr val="7030A0"/>
              </a:solidFill>
            </a:endParaRPr>
          </a:p>
        </p:txBody>
      </p:sp>
      <p:sp>
        <p:nvSpPr>
          <p:cNvPr id="15" name="TextBox 14"/>
          <p:cNvSpPr txBox="1"/>
          <p:nvPr/>
        </p:nvSpPr>
        <p:spPr>
          <a:xfrm>
            <a:off x="-118213" y="4457558"/>
            <a:ext cx="9262213" cy="3416320"/>
          </a:xfrm>
          <a:prstGeom prst="rect">
            <a:avLst/>
          </a:prstGeom>
          <a:noFill/>
          <a:ln>
            <a:noFill/>
          </a:ln>
        </p:spPr>
        <p:txBody>
          <a:bodyPr wrap="square" rtlCol="0">
            <a:spAutoFit/>
          </a:bodyPr>
          <a:lstStyle/>
          <a:p>
            <a:pPr algn="ctr"/>
            <a:r>
              <a:rPr lang="en-US" sz="2400" b="1" dirty="0" smtClean="0">
                <a:solidFill>
                  <a:schemeClr val="tx1">
                    <a:lumMod val="65000"/>
                    <a:lumOff val="35000"/>
                  </a:schemeClr>
                </a:solidFill>
              </a:rPr>
              <a:t>We are all physically present here and now</a:t>
            </a:r>
            <a:r>
              <a:rPr lang="is-IS" sz="2400" b="1" dirty="0" smtClean="0">
                <a:solidFill>
                  <a:schemeClr val="tx1">
                    <a:lumMod val="65000"/>
                    <a:lumOff val="35000"/>
                  </a:schemeClr>
                </a:solidFill>
              </a:rPr>
              <a:t>…</a:t>
            </a:r>
          </a:p>
          <a:p>
            <a:pPr algn="ctr"/>
            <a:r>
              <a:rPr lang="is-IS" sz="2400" b="1" dirty="0" smtClean="0">
                <a:solidFill>
                  <a:schemeClr val="tx1">
                    <a:lumMod val="65000"/>
                    <a:lumOff val="35000"/>
                  </a:schemeClr>
                </a:solidFill>
              </a:rPr>
              <a:t>Often we worry about what has happened in the past or feel anxious about something that may or may not happen in the future so even if our body is present our mind is not.</a:t>
            </a:r>
          </a:p>
          <a:p>
            <a:pPr algn="ctr"/>
            <a:endParaRPr lang="is-IS" sz="2400" b="1" dirty="0">
              <a:solidFill>
                <a:schemeClr val="tx1">
                  <a:lumMod val="65000"/>
                  <a:lumOff val="35000"/>
                </a:schemeClr>
              </a:solidFill>
            </a:endParaRPr>
          </a:p>
          <a:p>
            <a:pPr algn="ctr"/>
            <a:r>
              <a:rPr lang="is-IS" sz="2400" b="1" dirty="0" smtClean="0">
                <a:solidFill>
                  <a:schemeClr val="accent5">
                    <a:lumMod val="75000"/>
                  </a:schemeClr>
                </a:solidFill>
              </a:rPr>
              <a:t>Think of some examples </a:t>
            </a:r>
            <a:endParaRPr lang="is-IS" sz="2400" b="1" dirty="0">
              <a:solidFill>
                <a:schemeClr val="accent5">
                  <a:lumMod val="75000"/>
                </a:schemeClr>
              </a:solidFill>
            </a:endParaRPr>
          </a:p>
          <a:p>
            <a:pPr algn="ctr"/>
            <a:endParaRPr lang="en-US" sz="2400" dirty="0" smtClean="0">
              <a:solidFill>
                <a:schemeClr val="tx1">
                  <a:lumMod val="65000"/>
                  <a:lumOff val="35000"/>
                </a:schemeClr>
              </a:solidFill>
            </a:endParaRPr>
          </a:p>
          <a:p>
            <a:pPr algn="ctr"/>
            <a:endParaRPr lang="en-US" sz="2400" dirty="0" smtClean="0">
              <a:solidFill>
                <a:schemeClr val="tx1">
                  <a:lumMod val="65000"/>
                  <a:lumOff val="35000"/>
                </a:schemeClr>
              </a:solidFill>
            </a:endParaRPr>
          </a:p>
          <a:p>
            <a:pPr algn="ctr"/>
            <a:endParaRPr lang="en-US" sz="2400" dirty="0">
              <a:solidFill>
                <a:schemeClr val="tx1">
                  <a:lumMod val="65000"/>
                  <a:lumOff val="35000"/>
                </a:schemeClr>
              </a:solidFill>
            </a:endParaRPr>
          </a:p>
        </p:txBody>
      </p:sp>
      <p:sp>
        <p:nvSpPr>
          <p:cNvPr id="8" name="TextBox 7"/>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4471" y="1776803"/>
            <a:ext cx="2614453" cy="2544806"/>
          </a:xfrm>
          <a:prstGeom prst="rect">
            <a:avLst/>
          </a:prstGeom>
          <a:ln>
            <a:noFill/>
          </a:ln>
        </p:spPr>
      </p:pic>
      <p:sp>
        <p:nvSpPr>
          <p:cNvPr id="7" name="TextBox 6"/>
          <p:cNvSpPr txBox="1"/>
          <p:nvPr/>
        </p:nvSpPr>
        <p:spPr>
          <a:xfrm>
            <a:off x="88979" y="66334"/>
            <a:ext cx="2390749" cy="338554"/>
          </a:xfrm>
          <a:prstGeom prst="rect">
            <a:avLst/>
          </a:prstGeom>
          <a:noFill/>
        </p:spPr>
        <p:txBody>
          <a:bodyPr wrap="square" rtlCol="0">
            <a:spAutoFit/>
          </a:bodyPr>
          <a:lstStyle/>
          <a:p>
            <a:r>
              <a:rPr lang="en-US" sz="1600" b="1" smtClean="0">
                <a:solidFill>
                  <a:srgbClr val="0070C0"/>
                </a:solidFill>
              </a:rPr>
              <a:t>Lesson background</a:t>
            </a:r>
            <a:endParaRPr lang="en-US" sz="1600" b="1">
              <a:solidFill>
                <a:srgbClr val="0070C0"/>
              </a:solidFill>
            </a:endParaRPr>
          </a:p>
        </p:txBody>
      </p:sp>
    </p:spTree>
    <p:extLst>
      <p:ext uri="{BB962C8B-B14F-4D97-AF65-F5344CB8AC3E}">
        <p14:creationId xmlns:p14="http://schemas.microsoft.com/office/powerpoint/2010/main" val="4446183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0795" y="223898"/>
            <a:ext cx="6009210" cy="707886"/>
          </a:xfrm>
          <a:prstGeom prst="rect">
            <a:avLst/>
          </a:prstGeom>
        </p:spPr>
        <p:txBody>
          <a:bodyPr wrap="none">
            <a:spAutoFit/>
          </a:bodyPr>
          <a:lstStyle/>
          <a:p>
            <a:pPr algn="ctr"/>
            <a:r>
              <a:rPr lang="en-GB" sz="4000" b="1" dirty="0" smtClean="0">
                <a:solidFill>
                  <a:srgbClr val="7030A0"/>
                </a:solidFill>
              </a:rPr>
              <a:t>Why – Mindful Awareness?</a:t>
            </a:r>
            <a:endParaRPr lang="en-US" sz="4000" b="1" dirty="0" smtClean="0">
              <a:solidFill>
                <a:srgbClr val="7030A0"/>
              </a:solidFill>
            </a:endParaRPr>
          </a:p>
        </p:txBody>
      </p:sp>
      <p:sp>
        <p:nvSpPr>
          <p:cNvPr id="6" name="TextBox 5"/>
          <p:cNvSpPr txBox="1"/>
          <p:nvPr/>
        </p:nvSpPr>
        <p:spPr>
          <a:xfrm>
            <a:off x="4757738" y="1468384"/>
            <a:ext cx="4143375" cy="4308872"/>
          </a:xfrm>
          <a:prstGeom prst="rect">
            <a:avLst/>
          </a:prstGeom>
          <a:solidFill>
            <a:srgbClr val="BDB9E5"/>
          </a:solidFill>
          <a:ln w="38100">
            <a:solidFill>
              <a:schemeClr val="tx1">
                <a:lumMod val="65000"/>
                <a:lumOff val="35000"/>
              </a:schemeClr>
            </a:solidFill>
          </a:ln>
        </p:spPr>
        <p:txBody>
          <a:bodyPr wrap="square" rtlCol="0">
            <a:spAutoFit/>
          </a:bodyPr>
          <a:lstStyle/>
          <a:p>
            <a:pPr algn="ctr"/>
            <a:r>
              <a:rPr lang="en-US" sz="2800" dirty="0" smtClean="0">
                <a:solidFill>
                  <a:schemeClr val="tx1">
                    <a:lumMod val="65000"/>
                    <a:lumOff val="35000"/>
                  </a:schemeClr>
                </a:solidFill>
              </a:rPr>
              <a:t>Focusing on the </a:t>
            </a:r>
          </a:p>
          <a:p>
            <a:pPr algn="ctr"/>
            <a:r>
              <a:rPr lang="en-US" sz="2800" dirty="0" smtClean="0">
                <a:solidFill>
                  <a:schemeClr val="tx1">
                    <a:lumMod val="65000"/>
                    <a:lumOff val="35000"/>
                  </a:schemeClr>
                </a:solidFill>
              </a:rPr>
              <a:t>here and now </a:t>
            </a:r>
          </a:p>
          <a:p>
            <a:pPr algn="ctr"/>
            <a:r>
              <a:rPr lang="en-US" sz="2800" dirty="0" smtClean="0">
                <a:solidFill>
                  <a:schemeClr val="tx1">
                    <a:lumMod val="65000"/>
                    <a:lumOff val="35000"/>
                  </a:schemeClr>
                </a:solidFill>
              </a:rPr>
              <a:t>(the people around you, the world around us, a learning challenge)</a:t>
            </a:r>
            <a:br>
              <a:rPr lang="en-US" sz="2800" dirty="0" smtClean="0">
                <a:solidFill>
                  <a:schemeClr val="tx1">
                    <a:lumMod val="65000"/>
                    <a:lumOff val="35000"/>
                  </a:schemeClr>
                </a:solidFill>
              </a:rPr>
            </a:br>
            <a:r>
              <a:rPr lang="en-US" sz="2800" dirty="0" smtClean="0">
                <a:solidFill>
                  <a:schemeClr val="tx1">
                    <a:lumMod val="65000"/>
                    <a:lumOff val="35000"/>
                  </a:schemeClr>
                </a:solidFill>
              </a:rPr>
              <a:t> in a </a:t>
            </a:r>
            <a:r>
              <a:rPr lang="en-US" sz="2800" b="1" dirty="0" smtClean="0">
                <a:solidFill>
                  <a:schemeClr val="tx1">
                    <a:lumMod val="65000"/>
                    <a:lumOff val="35000"/>
                  </a:schemeClr>
                </a:solidFill>
              </a:rPr>
              <a:t>considerate</a:t>
            </a:r>
            <a:r>
              <a:rPr lang="en-US" sz="2800" dirty="0" smtClean="0">
                <a:solidFill>
                  <a:schemeClr val="tx1">
                    <a:lumMod val="65000"/>
                    <a:lumOff val="35000"/>
                  </a:schemeClr>
                </a:solidFill>
              </a:rPr>
              <a:t> and </a:t>
            </a:r>
            <a:br>
              <a:rPr lang="en-US" sz="2800" dirty="0" smtClean="0">
                <a:solidFill>
                  <a:schemeClr val="tx1">
                    <a:lumMod val="65000"/>
                    <a:lumOff val="35000"/>
                  </a:schemeClr>
                </a:solidFill>
              </a:rPr>
            </a:br>
            <a:r>
              <a:rPr lang="en-US" sz="2800" b="1" dirty="0" smtClean="0">
                <a:solidFill>
                  <a:schemeClr val="tx1">
                    <a:lumMod val="65000"/>
                    <a:lumOff val="35000"/>
                  </a:schemeClr>
                </a:solidFill>
              </a:rPr>
              <a:t>non-judgmental</a:t>
            </a:r>
            <a:r>
              <a:rPr lang="en-US" sz="2800" dirty="0" smtClean="0">
                <a:solidFill>
                  <a:schemeClr val="tx1">
                    <a:lumMod val="65000"/>
                    <a:lumOff val="35000"/>
                  </a:schemeClr>
                </a:solidFill>
              </a:rPr>
              <a:t> way, </a:t>
            </a:r>
            <a:br>
              <a:rPr lang="en-US" sz="2800" dirty="0" smtClean="0">
                <a:solidFill>
                  <a:schemeClr val="tx1">
                    <a:lumMod val="65000"/>
                    <a:lumOff val="35000"/>
                  </a:schemeClr>
                </a:solidFill>
              </a:rPr>
            </a:br>
            <a:r>
              <a:rPr lang="en-US" sz="2800" dirty="0" smtClean="0">
                <a:solidFill>
                  <a:schemeClr val="tx1">
                    <a:lumMod val="65000"/>
                    <a:lumOff val="35000"/>
                  </a:schemeClr>
                </a:solidFill>
              </a:rPr>
              <a:t>is called </a:t>
            </a:r>
          </a:p>
          <a:p>
            <a:pPr algn="ctr"/>
            <a:r>
              <a:rPr lang="en-US" sz="2800" b="1" dirty="0" smtClean="0">
                <a:solidFill>
                  <a:schemeClr val="tx1">
                    <a:lumMod val="65000"/>
                    <a:lumOff val="35000"/>
                  </a:schemeClr>
                </a:solidFill>
              </a:rPr>
              <a:t>mindful awareness</a:t>
            </a:r>
          </a:p>
          <a:p>
            <a:pPr algn="ctr"/>
            <a:endParaRPr lang="en-US" sz="2200" b="1" dirty="0">
              <a:solidFill>
                <a:schemeClr val="tx1">
                  <a:lumMod val="65000"/>
                  <a:lumOff val="35000"/>
                </a:schemeClr>
              </a:solidFill>
            </a:endParaRPr>
          </a:p>
        </p:txBody>
      </p:sp>
      <p:sp>
        <p:nvSpPr>
          <p:cNvPr id="8" name="TextBox 7"/>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sp>
        <p:nvSpPr>
          <p:cNvPr id="7" name="TextBox 6"/>
          <p:cNvSpPr txBox="1"/>
          <p:nvPr/>
        </p:nvSpPr>
        <p:spPr>
          <a:xfrm>
            <a:off x="88979" y="66334"/>
            <a:ext cx="2390749" cy="338554"/>
          </a:xfrm>
          <a:prstGeom prst="rect">
            <a:avLst/>
          </a:prstGeom>
          <a:noFill/>
        </p:spPr>
        <p:txBody>
          <a:bodyPr wrap="square" rtlCol="0">
            <a:spAutoFit/>
          </a:bodyPr>
          <a:lstStyle/>
          <a:p>
            <a:r>
              <a:rPr lang="en-US" sz="1600" b="1" smtClean="0">
                <a:solidFill>
                  <a:srgbClr val="0070C0"/>
                </a:solidFill>
              </a:rPr>
              <a:t>Lesson background</a:t>
            </a:r>
            <a:endParaRPr lang="en-US" sz="1600" b="1">
              <a:solidFill>
                <a:srgbClr val="0070C0"/>
              </a:solidFill>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4005" y="1468384"/>
            <a:ext cx="3924029" cy="4308872"/>
          </a:xfrm>
          <a:prstGeom prst="rect">
            <a:avLst/>
          </a:prstGeom>
        </p:spPr>
      </p:pic>
    </p:spTree>
    <p:extLst>
      <p:ext uri="{BB962C8B-B14F-4D97-AF65-F5344CB8AC3E}">
        <p14:creationId xmlns:p14="http://schemas.microsoft.com/office/powerpoint/2010/main" val="252581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542925" y="1111736"/>
            <a:ext cx="8272463" cy="3416320"/>
          </a:xfrm>
          <a:prstGeom prst="rect">
            <a:avLst/>
          </a:prstGeom>
          <a:noFill/>
          <a:ln>
            <a:noFill/>
          </a:ln>
        </p:spPr>
        <p:txBody>
          <a:bodyPr wrap="square" rtlCol="0">
            <a:spAutoFit/>
          </a:bodyPr>
          <a:lstStyle/>
          <a:p>
            <a:pPr algn="ctr"/>
            <a:r>
              <a:rPr lang="en-US" sz="2400" b="1" dirty="0" smtClean="0">
                <a:solidFill>
                  <a:schemeClr val="tx1">
                    <a:lumMod val="65000"/>
                    <a:lumOff val="35000"/>
                  </a:schemeClr>
                </a:solidFill>
              </a:rPr>
              <a:t>Being mindful </a:t>
            </a:r>
            <a:r>
              <a:rPr lang="en-US" sz="2400" dirty="0" smtClean="0">
                <a:solidFill>
                  <a:schemeClr val="tx1">
                    <a:lumMod val="65000"/>
                    <a:lumOff val="35000"/>
                  </a:schemeClr>
                </a:solidFill>
              </a:rPr>
              <a:t>is </a:t>
            </a:r>
            <a:r>
              <a:rPr lang="en-US" sz="2400" b="1" dirty="0" smtClean="0">
                <a:solidFill>
                  <a:schemeClr val="tx1">
                    <a:lumMod val="65000"/>
                    <a:lumOff val="35000"/>
                  </a:schemeClr>
                </a:solidFill>
              </a:rPr>
              <a:t>paying close attention </a:t>
            </a:r>
            <a:r>
              <a:rPr lang="en-US" sz="2400" dirty="0" smtClean="0">
                <a:solidFill>
                  <a:schemeClr val="tx1">
                    <a:lumMod val="65000"/>
                    <a:lumOff val="35000"/>
                  </a:schemeClr>
                </a:solidFill>
              </a:rPr>
              <a:t>to what is happening around you, </a:t>
            </a:r>
            <a:r>
              <a:rPr lang="en-US" sz="2400" b="1" dirty="0" smtClean="0">
                <a:solidFill>
                  <a:schemeClr val="tx1">
                    <a:lumMod val="65000"/>
                    <a:lumOff val="35000"/>
                  </a:schemeClr>
                </a:solidFill>
              </a:rPr>
              <a:t>wherever you are </a:t>
            </a:r>
            <a:r>
              <a:rPr lang="en-US" sz="2400" dirty="0" smtClean="0">
                <a:solidFill>
                  <a:schemeClr val="tx1">
                    <a:lumMod val="65000"/>
                    <a:lumOff val="35000"/>
                  </a:schemeClr>
                </a:solidFill>
              </a:rPr>
              <a:t>and </a:t>
            </a:r>
            <a:r>
              <a:rPr lang="en-US" sz="2400" b="1" dirty="0" smtClean="0">
                <a:solidFill>
                  <a:schemeClr val="tx1">
                    <a:lumMod val="65000"/>
                    <a:lumOff val="35000"/>
                  </a:schemeClr>
                </a:solidFill>
              </a:rPr>
              <a:t>whatever you are doing</a:t>
            </a:r>
            <a:r>
              <a:rPr lang="en-US" sz="2400" dirty="0" smtClean="0">
                <a:solidFill>
                  <a:schemeClr val="tx1">
                    <a:lumMod val="65000"/>
                    <a:lumOff val="35000"/>
                  </a:schemeClr>
                </a:solidFill>
              </a:rPr>
              <a:t>.</a:t>
            </a:r>
          </a:p>
          <a:p>
            <a:pPr algn="ctr"/>
            <a:endParaRPr lang="en-US" sz="2400" dirty="0">
              <a:solidFill>
                <a:schemeClr val="tx1">
                  <a:lumMod val="65000"/>
                  <a:lumOff val="35000"/>
                </a:schemeClr>
              </a:solidFill>
            </a:endParaRPr>
          </a:p>
          <a:p>
            <a:pPr algn="ctr"/>
            <a:endParaRPr lang="en-US" sz="2400" dirty="0" smtClean="0">
              <a:solidFill>
                <a:schemeClr val="tx1">
                  <a:lumMod val="65000"/>
                  <a:lumOff val="35000"/>
                </a:schemeClr>
              </a:solidFill>
            </a:endParaRPr>
          </a:p>
          <a:p>
            <a:pPr algn="ctr"/>
            <a:endParaRPr lang="en-US" sz="2400" dirty="0" smtClean="0">
              <a:solidFill>
                <a:schemeClr val="tx1">
                  <a:lumMod val="65000"/>
                  <a:lumOff val="35000"/>
                </a:schemeClr>
              </a:solidFill>
            </a:endParaRPr>
          </a:p>
          <a:p>
            <a:pPr algn="ctr"/>
            <a:endParaRPr lang="en-US" sz="2400" dirty="0" smtClean="0">
              <a:solidFill>
                <a:schemeClr val="tx1">
                  <a:lumMod val="65000"/>
                  <a:lumOff val="35000"/>
                </a:schemeClr>
              </a:solidFill>
            </a:endParaRPr>
          </a:p>
          <a:p>
            <a:pPr algn="ctr"/>
            <a:endParaRPr lang="en-US" sz="2400" dirty="0">
              <a:solidFill>
                <a:schemeClr val="tx1">
                  <a:lumMod val="65000"/>
                  <a:lumOff val="35000"/>
                </a:schemeClr>
              </a:solidFill>
            </a:endParaRPr>
          </a:p>
          <a:p>
            <a:pPr algn="ctr"/>
            <a:endParaRPr lang="en-US" sz="2400" dirty="0">
              <a:solidFill>
                <a:schemeClr val="tx1">
                  <a:lumMod val="65000"/>
                  <a:lumOff val="35000"/>
                </a:schemeClr>
              </a:solidFill>
            </a:endParaRPr>
          </a:p>
          <a:p>
            <a:pPr algn="ctr"/>
            <a:endParaRPr lang="en-US" sz="2400" dirty="0">
              <a:solidFill>
                <a:schemeClr val="tx1">
                  <a:lumMod val="65000"/>
                  <a:lumOff val="35000"/>
                </a:schemeClr>
              </a:solidFill>
            </a:endParaRPr>
          </a:p>
        </p:txBody>
      </p:sp>
      <p:sp>
        <p:nvSpPr>
          <p:cNvPr id="7" name="TextBox 6"/>
          <p:cNvSpPr txBox="1"/>
          <p:nvPr/>
        </p:nvSpPr>
        <p:spPr>
          <a:xfrm>
            <a:off x="891012" y="4515807"/>
            <a:ext cx="7243762" cy="830997"/>
          </a:xfrm>
          <a:prstGeom prst="rect">
            <a:avLst/>
          </a:prstGeom>
          <a:noFill/>
        </p:spPr>
        <p:txBody>
          <a:bodyPr wrap="square" rtlCol="0">
            <a:spAutoFit/>
          </a:bodyPr>
          <a:lstStyle/>
          <a:p>
            <a:pPr algn="ctr"/>
            <a:r>
              <a:rPr lang="en-US" sz="2400" dirty="0">
                <a:solidFill>
                  <a:schemeClr val="tx1">
                    <a:lumMod val="65000"/>
                    <a:lumOff val="35000"/>
                  </a:schemeClr>
                </a:solidFill>
              </a:rPr>
              <a:t>Let’s be </a:t>
            </a:r>
            <a:r>
              <a:rPr lang="en-US" sz="2400" b="1" dirty="0">
                <a:solidFill>
                  <a:schemeClr val="tx1">
                    <a:lumMod val="65000"/>
                    <a:lumOff val="35000"/>
                  </a:schemeClr>
                </a:solidFill>
              </a:rPr>
              <a:t>mindful now </a:t>
            </a:r>
            <a:r>
              <a:rPr lang="en-US" sz="2400" dirty="0">
                <a:solidFill>
                  <a:schemeClr val="tx1">
                    <a:lumMod val="65000"/>
                    <a:lumOff val="35000"/>
                  </a:schemeClr>
                </a:solidFill>
              </a:rPr>
              <a:t>by listening to all the sounds we can hear around us. </a:t>
            </a:r>
          </a:p>
        </p:txBody>
      </p:sp>
      <p:sp>
        <p:nvSpPr>
          <p:cNvPr id="8" name="TextBox 7"/>
          <p:cNvSpPr txBox="1"/>
          <p:nvPr/>
        </p:nvSpPr>
        <p:spPr>
          <a:xfrm>
            <a:off x="1181864" y="5514965"/>
            <a:ext cx="6662057" cy="1569660"/>
          </a:xfrm>
          <a:prstGeom prst="rect">
            <a:avLst/>
          </a:prstGeom>
          <a:noFill/>
        </p:spPr>
        <p:txBody>
          <a:bodyPr wrap="square" rtlCol="0">
            <a:spAutoFit/>
          </a:bodyPr>
          <a:lstStyle/>
          <a:p>
            <a:pPr algn="ctr"/>
            <a:r>
              <a:rPr lang="en-US" sz="2400" b="1" dirty="0">
                <a:solidFill>
                  <a:schemeClr val="accent5">
                    <a:lumMod val="75000"/>
                  </a:schemeClr>
                </a:solidFill>
              </a:rPr>
              <a:t>What can we hear? </a:t>
            </a:r>
          </a:p>
          <a:p>
            <a:pPr algn="ctr"/>
            <a:r>
              <a:rPr lang="en-US" sz="2400" b="1" dirty="0">
                <a:solidFill>
                  <a:schemeClr val="accent5">
                    <a:lumMod val="75000"/>
                  </a:schemeClr>
                </a:solidFill>
              </a:rPr>
              <a:t>Are these sounds in the classroom? </a:t>
            </a:r>
          </a:p>
          <a:p>
            <a:pPr algn="ctr"/>
            <a:r>
              <a:rPr lang="en-US" sz="2400" b="1" dirty="0">
                <a:solidFill>
                  <a:schemeClr val="accent5">
                    <a:lumMod val="75000"/>
                  </a:schemeClr>
                </a:solidFill>
              </a:rPr>
              <a:t>Outside the classroom?</a:t>
            </a:r>
          </a:p>
          <a:p>
            <a:endParaRPr lang="en-US" sz="2400" dirty="0"/>
          </a:p>
        </p:txBody>
      </p:sp>
      <p:sp>
        <p:nvSpPr>
          <p:cNvPr id="10" name="Rectangle 9"/>
          <p:cNvSpPr/>
          <p:nvPr/>
        </p:nvSpPr>
        <p:spPr>
          <a:xfrm>
            <a:off x="2359776" y="223898"/>
            <a:ext cx="4311245" cy="707886"/>
          </a:xfrm>
          <a:prstGeom prst="rect">
            <a:avLst/>
          </a:prstGeom>
        </p:spPr>
        <p:txBody>
          <a:bodyPr wrap="none">
            <a:spAutoFit/>
          </a:bodyPr>
          <a:lstStyle/>
          <a:p>
            <a:pPr algn="ctr"/>
            <a:r>
              <a:rPr lang="en-GB" sz="4000" b="1" dirty="0" smtClean="0">
                <a:solidFill>
                  <a:srgbClr val="7030A0"/>
                </a:solidFill>
              </a:rPr>
              <a:t>Mindful Awareness</a:t>
            </a:r>
            <a:endParaRPr lang="en-US" sz="4000" b="1" dirty="0" smtClean="0">
              <a:solidFill>
                <a:srgbClr val="7030A0"/>
              </a:solidFill>
            </a:endParaRPr>
          </a:p>
        </p:txBody>
      </p:sp>
      <p:sp>
        <p:nvSpPr>
          <p:cNvPr id="11" name="TextBox 10"/>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sp>
        <p:nvSpPr>
          <p:cNvPr id="9" name="TextBox 8"/>
          <p:cNvSpPr txBox="1"/>
          <p:nvPr/>
        </p:nvSpPr>
        <p:spPr>
          <a:xfrm>
            <a:off x="88979" y="66334"/>
            <a:ext cx="2390749" cy="338554"/>
          </a:xfrm>
          <a:prstGeom prst="rect">
            <a:avLst/>
          </a:prstGeom>
          <a:noFill/>
        </p:spPr>
        <p:txBody>
          <a:bodyPr wrap="square" rtlCol="0">
            <a:spAutoFit/>
          </a:bodyPr>
          <a:lstStyle/>
          <a:p>
            <a:r>
              <a:rPr lang="en-US" sz="1600" b="1" smtClean="0">
                <a:solidFill>
                  <a:srgbClr val="0070C0"/>
                </a:solidFill>
              </a:rPr>
              <a:t>Lesson background</a:t>
            </a:r>
            <a:endParaRPr lang="en-US" sz="1600" b="1">
              <a:solidFill>
                <a:srgbClr val="0070C0"/>
              </a:solidFill>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2926" y="2159909"/>
            <a:ext cx="2275355" cy="2175946"/>
          </a:xfrm>
          <a:prstGeom prst="rect">
            <a:avLst/>
          </a:prstGeom>
          <a:ln>
            <a:solidFill>
              <a:srgbClr val="7030A0"/>
            </a:solidFill>
          </a:ln>
        </p:spPr>
      </p:pic>
    </p:spTree>
    <p:extLst>
      <p:ext uri="{BB962C8B-B14F-4D97-AF65-F5344CB8AC3E}">
        <p14:creationId xmlns:p14="http://schemas.microsoft.com/office/powerpoint/2010/main" val="1854628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395597" y="855463"/>
            <a:ext cx="8234589" cy="1815882"/>
          </a:xfrm>
          <a:prstGeom prst="rect">
            <a:avLst/>
          </a:prstGeom>
          <a:noFill/>
          <a:ln>
            <a:noFill/>
          </a:ln>
        </p:spPr>
        <p:txBody>
          <a:bodyPr wrap="square" rtlCol="0">
            <a:spAutoFit/>
          </a:bodyPr>
          <a:lstStyle/>
          <a:p>
            <a:pPr algn="ctr"/>
            <a:r>
              <a:rPr lang="en-US" sz="2800" b="1" dirty="0" smtClean="0">
                <a:solidFill>
                  <a:schemeClr val="tx1">
                    <a:lumMod val="65000"/>
                    <a:lumOff val="35000"/>
                  </a:schemeClr>
                </a:solidFill>
              </a:rPr>
              <a:t>Being mindful </a:t>
            </a:r>
            <a:r>
              <a:rPr lang="en-US" sz="2800" dirty="0" smtClean="0">
                <a:solidFill>
                  <a:schemeClr val="tx1">
                    <a:lumMod val="65000"/>
                    <a:lumOff val="35000"/>
                  </a:schemeClr>
                </a:solidFill>
              </a:rPr>
              <a:t>is also about </a:t>
            </a:r>
            <a:r>
              <a:rPr lang="en-US" sz="2800" b="1" dirty="0" smtClean="0">
                <a:solidFill>
                  <a:schemeClr val="tx1">
                    <a:lumMod val="65000"/>
                    <a:lumOff val="35000"/>
                  </a:schemeClr>
                </a:solidFill>
              </a:rPr>
              <a:t>being </a:t>
            </a:r>
            <a:r>
              <a:rPr lang="en-US" sz="2800" b="1" dirty="0" err="1" smtClean="0">
                <a:solidFill>
                  <a:schemeClr val="tx1">
                    <a:lumMod val="65000"/>
                    <a:lumOff val="35000"/>
                  </a:schemeClr>
                </a:solidFill>
              </a:rPr>
              <a:t>non-judgemental</a:t>
            </a:r>
            <a:r>
              <a:rPr lang="is-IS" sz="2800" dirty="0" smtClean="0">
                <a:solidFill>
                  <a:schemeClr val="tx1">
                    <a:lumMod val="65000"/>
                    <a:lumOff val="35000"/>
                  </a:schemeClr>
                </a:solidFill>
              </a:rPr>
              <a:t>….</a:t>
            </a:r>
          </a:p>
          <a:p>
            <a:pPr algn="ctr"/>
            <a:r>
              <a:rPr lang="is-IS" sz="2800" dirty="0" smtClean="0">
                <a:solidFill>
                  <a:schemeClr val="tx1">
                    <a:lumMod val="65000"/>
                    <a:lumOff val="35000"/>
                  </a:schemeClr>
                </a:solidFill>
              </a:rPr>
              <a:t>....waiting to form an opinion until you have considered a situation more carefully.</a:t>
            </a:r>
            <a:endParaRPr lang="en-US" sz="2800" dirty="0" smtClean="0">
              <a:solidFill>
                <a:schemeClr val="tx1">
                  <a:lumMod val="65000"/>
                  <a:lumOff val="35000"/>
                </a:schemeClr>
              </a:solidFill>
            </a:endParaRPr>
          </a:p>
          <a:p>
            <a:pPr algn="ctr"/>
            <a:endParaRPr lang="en-US" sz="2800" dirty="0">
              <a:solidFill>
                <a:schemeClr val="tx1">
                  <a:lumMod val="65000"/>
                  <a:lumOff val="35000"/>
                </a:schemeClr>
              </a:solidFill>
            </a:endParaRPr>
          </a:p>
        </p:txBody>
      </p:sp>
      <p:sp>
        <p:nvSpPr>
          <p:cNvPr id="5" name="Rectangle 4"/>
          <p:cNvSpPr/>
          <p:nvPr/>
        </p:nvSpPr>
        <p:spPr>
          <a:xfrm>
            <a:off x="2359776" y="223898"/>
            <a:ext cx="4311245" cy="707886"/>
          </a:xfrm>
          <a:prstGeom prst="rect">
            <a:avLst/>
          </a:prstGeom>
        </p:spPr>
        <p:txBody>
          <a:bodyPr wrap="none">
            <a:spAutoFit/>
          </a:bodyPr>
          <a:lstStyle/>
          <a:p>
            <a:pPr algn="ctr"/>
            <a:r>
              <a:rPr lang="en-GB" sz="4000" b="1" dirty="0" smtClean="0">
                <a:solidFill>
                  <a:srgbClr val="7030A0"/>
                </a:solidFill>
              </a:rPr>
              <a:t>Mindful Awareness</a:t>
            </a:r>
            <a:endParaRPr lang="en-US" sz="4000" b="1" dirty="0" smtClean="0">
              <a:solidFill>
                <a:srgbClr val="7030A0"/>
              </a:solidFill>
            </a:endParaRPr>
          </a:p>
        </p:txBody>
      </p:sp>
      <p:sp>
        <p:nvSpPr>
          <p:cNvPr id="3" name="TextBox 2"/>
          <p:cNvSpPr txBox="1"/>
          <p:nvPr/>
        </p:nvSpPr>
        <p:spPr>
          <a:xfrm>
            <a:off x="158607" y="4611263"/>
            <a:ext cx="8708571" cy="2123658"/>
          </a:xfrm>
          <a:prstGeom prst="rect">
            <a:avLst/>
          </a:prstGeom>
          <a:noFill/>
        </p:spPr>
        <p:txBody>
          <a:bodyPr wrap="square" rtlCol="0">
            <a:spAutoFit/>
          </a:bodyPr>
          <a:lstStyle/>
          <a:p>
            <a:pPr algn="ctr"/>
            <a:r>
              <a:rPr lang="en-US" sz="2400" dirty="0" smtClean="0">
                <a:solidFill>
                  <a:schemeClr val="tx1">
                    <a:lumMod val="65000"/>
                    <a:lumOff val="35000"/>
                  </a:schemeClr>
                </a:solidFill>
              </a:rPr>
              <a:t>A mindful approach to making friends would be getting to know someone before deciding whether to be friends: ‘</a:t>
            </a:r>
            <a:r>
              <a:rPr lang="en-US" sz="2400" b="1" dirty="0" err="1" smtClean="0">
                <a:solidFill>
                  <a:schemeClr val="tx1">
                    <a:lumMod val="65000"/>
                    <a:lumOff val="35000"/>
                  </a:schemeClr>
                </a:solidFill>
              </a:rPr>
              <a:t>non-judgemental</a:t>
            </a:r>
            <a:r>
              <a:rPr lang="en-US" sz="2400" b="1" dirty="0" smtClean="0">
                <a:solidFill>
                  <a:schemeClr val="tx1">
                    <a:lumMod val="65000"/>
                    <a:lumOff val="35000"/>
                  </a:schemeClr>
                </a:solidFill>
              </a:rPr>
              <a:t>’</a:t>
            </a:r>
          </a:p>
          <a:p>
            <a:pPr algn="ctr"/>
            <a:endParaRPr lang="en-US" sz="1200" dirty="0">
              <a:solidFill>
                <a:schemeClr val="tx1">
                  <a:lumMod val="65000"/>
                  <a:lumOff val="35000"/>
                </a:schemeClr>
              </a:solidFill>
            </a:endParaRPr>
          </a:p>
          <a:p>
            <a:pPr algn="ctr"/>
            <a:r>
              <a:rPr lang="en-US" sz="2400" dirty="0" smtClean="0">
                <a:solidFill>
                  <a:schemeClr val="tx1">
                    <a:lumMod val="65000"/>
                    <a:lumOff val="35000"/>
                  </a:schemeClr>
                </a:solidFill>
              </a:rPr>
              <a:t>An unmindful approach would be deciding not to be friends because you don</a:t>
            </a:r>
            <a:r>
              <a:rPr lang="uk-UA" sz="2400" dirty="0" smtClean="0">
                <a:solidFill>
                  <a:schemeClr val="tx1">
                    <a:lumMod val="65000"/>
                    <a:lumOff val="35000"/>
                  </a:schemeClr>
                </a:solidFill>
              </a:rPr>
              <a:t>’</a:t>
            </a:r>
            <a:r>
              <a:rPr lang="en-US" sz="2400" dirty="0" smtClean="0">
                <a:solidFill>
                  <a:schemeClr val="tx1">
                    <a:lumMod val="65000"/>
                    <a:lumOff val="35000"/>
                  </a:schemeClr>
                </a:solidFill>
              </a:rPr>
              <a:t>t like what the person looks like, without even getting them to know them: ‘</a:t>
            </a:r>
            <a:r>
              <a:rPr lang="en-US" sz="2400" b="1" dirty="0" err="1" smtClean="0">
                <a:solidFill>
                  <a:schemeClr val="tx1">
                    <a:lumMod val="65000"/>
                    <a:lumOff val="35000"/>
                  </a:schemeClr>
                </a:solidFill>
              </a:rPr>
              <a:t>judgemental</a:t>
            </a:r>
            <a:r>
              <a:rPr lang="en-US" sz="2400" b="1" dirty="0" smtClean="0">
                <a:solidFill>
                  <a:schemeClr val="tx1">
                    <a:lumMod val="65000"/>
                    <a:lumOff val="35000"/>
                  </a:schemeClr>
                </a:solidFill>
              </a:rPr>
              <a:t>’</a:t>
            </a:r>
            <a:endParaRPr lang="en-US" sz="2400" b="1" dirty="0">
              <a:solidFill>
                <a:schemeClr val="tx1">
                  <a:lumMod val="65000"/>
                  <a:lumOff val="35000"/>
                </a:schemeClr>
              </a:solidFill>
            </a:endParaRPr>
          </a:p>
        </p:txBody>
      </p:sp>
      <p:sp>
        <p:nvSpPr>
          <p:cNvPr id="9" name="TextBox 8"/>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sp>
        <p:nvSpPr>
          <p:cNvPr id="7" name="TextBox 6"/>
          <p:cNvSpPr txBox="1"/>
          <p:nvPr/>
        </p:nvSpPr>
        <p:spPr>
          <a:xfrm>
            <a:off x="88979" y="66334"/>
            <a:ext cx="2390749" cy="338554"/>
          </a:xfrm>
          <a:prstGeom prst="rect">
            <a:avLst/>
          </a:prstGeom>
          <a:noFill/>
        </p:spPr>
        <p:txBody>
          <a:bodyPr wrap="square" rtlCol="0">
            <a:spAutoFit/>
          </a:bodyPr>
          <a:lstStyle/>
          <a:p>
            <a:r>
              <a:rPr lang="en-US" sz="1600" b="1" smtClean="0">
                <a:solidFill>
                  <a:srgbClr val="0070C0"/>
                </a:solidFill>
              </a:rPr>
              <a:t>Lesson background</a:t>
            </a:r>
            <a:endParaRPr lang="en-US" sz="1600" b="1">
              <a:solidFill>
                <a:srgbClr val="0070C0"/>
              </a:solidFill>
            </a:endParaRPr>
          </a:p>
        </p:txBody>
      </p:sp>
      <p:sp>
        <p:nvSpPr>
          <p:cNvPr id="6" name="Cloud Callout 5"/>
          <p:cNvSpPr/>
          <p:nvPr/>
        </p:nvSpPr>
        <p:spPr>
          <a:xfrm>
            <a:off x="2359776" y="2257191"/>
            <a:ext cx="4697007" cy="1976879"/>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3261222" y="2567922"/>
            <a:ext cx="715617" cy="1107996"/>
          </a:xfrm>
          <a:prstGeom prst="rect">
            <a:avLst/>
          </a:prstGeom>
          <a:noFill/>
        </p:spPr>
        <p:txBody>
          <a:bodyPr wrap="square" rtlCol="0">
            <a:spAutoFit/>
          </a:bodyPr>
          <a:lstStyle/>
          <a:p>
            <a:pPr algn="ctr"/>
            <a:r>
              <a:rPr lang="en-US" sz="6600" b="1" smtClean="0">
                <a:solidFill>
                  <a:srgbClr val="0070C0"/>
                </a:solidFill>
              </a:rPr>
              <a:t>?</a:t>
            </a:r>
            <a:endParaRPr lang="en-US" sz="6600" b="1">
              <a:solidFill>
                <a:srgbClr val="0070C0"/>
              </a:solidFill>
            </a:endParaRPr>
          </a:p>
        </p:txBody>
      </p:sp>
      <p:sp>
        <p:nvSpPr>
          <p:cNvPr id="11" name="TextBox 10"/>
          <p:cNvSpPr txBox="1"/>
          <p:nvPr/>
        </p:nvSpPr>
        <p:spPr>
          <a:xfrm>
            <a:off x="4443385" y="2974309"/>
            <a:ext cx="715617" cy="1107996"/>
          </a:xfrm>
          <a:prstGeom prst="rect">
            <a:avLst/>
          </a:prstGeom>
          <a:noFill/>
        </p:spPr>
        <p:txBody>
          <a:bodyPr wrap="square" rtlCol="0">
            <a:spAutoFit/>
          </a:bodyPr>
          <a:lstStyle/>
          <a:p>
            <a:pPr algn="ctr"/>
            <a:r>
              <a:rPr lang="en-US" sz="6600" b="1" dirty="0" smtClean="0">
                <a:solidFill>
                  <a:srgbClr val="FFC000"/>
                </a:solidFill>
              </a:rPr>
              <a:t>?</a:t>
            </a:r>
            <a:endParaRPr lang="en-US" sz="6600" b="1" dirty="0">
              <a:solidFill>
                <a:srgbClr val="FFC000"/>
              </a:solidFill>
            </a:endParaRPr>
          </a:p>
        </p:txBody>
      </p:sp>
      <p:sp>
        <p:nvSpPr>
          <p:cNvPr id="12" name="TextBox 11"/>
          <p:cNvSpPr txBox="1"/>
          <p:nvPr/>
        </p:nvSpPr>
        <p:spPr>
          <a:xfrm>
            <a:off x="5541116" y="2379982"/>
            <a:ext cx="715617" cy="1107996"/>
          </a:xfrm>
          <a:prstGeom prst="rect">
            <a:avLst/>
          </a:prstGeom>
          <a:noFill/>
        </p:spPr>
        <p:txBody>
          <a:bodyPr wrap="square" rtlCol="0">
            <a:spAutoFit/>
          </a:bodyPr>
          <a:lstStyle/>
          <a:p>
            <a:pPr algn="ctr"/>
            <a:r>
              <a:rPr lang="en-US" sz="6600" b="1" dirty="0" smtClean="0">
                <a:solidFill>
                  <a:srgbClr val="00B050"/>
                </a:solidFill>
              </a:rPr>
              <a:t>?</a:t>
            </a:r>
            <a:endParaRPr lang="en-US" sz="6600" b="1" dirty="0">
              <a:solidFill>
                <a:srgbClr val="00B050"/>
              </a:solidFill>
            </a:endParaRPr>
          </a:p>
        </p:txBody>
      </p:sp>
    </p:spTree>
    <p:extLst>
      <p:ext uri="{BB962C8B-B14F-4D97-AF65-F5344CB8AC3E}">
        <p14:creationId xmlns:p14="http://schemas.microsoft.com/office/powerpoint/2010/main" val="5213732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70920" y="88701"/>
            <a:ext cx="6096092" cy="1200329"/>
          </a:xfrm>
          <a:prstGeom prst="rect">
            <a:avLst/>
          </a:prstGeom>
        </p:spPr>
        <p:txBody>
          <a:bodyPr wrap="none">
            <a:spAutoFit/>
          </a:bodyPr>
          <a:lstStyle/>
          <a:p>
            <a:pPr algn="ctr"/>
            <a:r>
              <a:rPr lang="en-US" sz="3600" b="1" dirty="0" smtClean="0">
                <a:solidFill>
                  <a:srgbClr val="7030A0"/>
                </a:solidFill>
              </a:rPr>
              <a:t>What’s happening in our brain </a:t>
            </a:r>
          </a:p>
          <a:p>
            <a:pPr algn="ctr"/>
            <a:r>
              <a:rPr lang="en-US" sz="3600" b="1" dirty="0" smtClean="0">
                <a:solidFill>
                  <a:srgbClr val="7030A0"/>
                </a:solidFill>
              </a:rPr>
              <a:t>when we are being mindful?</a:t>
            </a:r>
          </a:p>
        </p:txBody>
      </p:sp>
      <p:pic>
        <p:nvPicPr>
          <p:cNvPr id="14" name="Picture 11" descr="Scholastic_Brain.jpg"/>
          <p:cNvPicPr>
            <a:picLocks noChangeAspect="1"/>
          </p:cNvPicPr>
          <p:nvPr/>
        </p:nvPicPr>
        <p:blipFill rotWithShape="1">
          <a:blip r:embed="rId2">
            <a:extLst>
              <a:ext uri="{28A0092B-C50C-407E-A947-70E740481C1C}">
                <a14:useLocalDpi xmlns:a14="http://schemas.microsoft.com/office/drawing/2010/main" val="0"/>
              </a:ext>
            </a:extLst>
          </a:blip>
          <a:srcRect t="33299"/>
          <a:stretch/>
        </p:blipFill>
        <p:spPr bwMode="auto">
          <a:xfrm>
            <a:off x="2593170" y="1315407"/>
            <a:ext cx="3764088" cy="30165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5" name="Straight Arrow Connector 9"/>
          <p:cNvCxnSpPr>
            <a:cxnSpLocks noChangeShapeType="1"/>
          </p:cNvCxnSpPr>
          <p:nvPr/>
        </p:nvCxnSpPr>
        <p:spPr bwMode="auto">
          <a:xfrm flipH="1">
            <a:off x="4806370" y="1903852"/>
            <a:ext cx="1852847" cy="1024206"/>
          </a:xfrm>
          <a:prstGeom prst="straightConnector1">
            <a:avLst/>
          </a:prstGeom>
          <a:noFill/>
          <a:ln w="22225">
            <a:solidFill>
              <a:srgbClr val="7FBA31"/>
            </a:solidFill>
            <a:round/>
            <a:headEnd/>
            <a:tailEnd type="arrow" w="med" len="med"/>
          </a:ln>
          <a:extLst>
            <a:ext uri="{909E8E84-426E-40dd-AFC4-6F175D3DCCD1}">
              <a14:hiddenFill xmlns="" xmlns:a14="http://schemas.microsoft.com/office/drawing/2010/main">
                <a:noFill/>
              </a14:hiddenFill>
            </a:ext>
          </a:extLst>
        </p:spPr>
      </p:cxnSp>
      <p:cxnSp>
        <p:nvCxnSpPr>
          <p:cNvPr id="16" name="Straight Arrow Connector 8"/>
          <p:cNvCxnSpPr>
            <a:cxnSpLocks noChangeShapeType="1"/>
          </p:cNvCxnSpPr>
          <p:nvPr/>
        </p:nvCxnSpPr>
        <p:spPr bwMode="auto">
          <a:xfrm>
            <a:off x="1899432" y="1714381"/>
            <a:ext cx="1387475" cy="608649"/>
          </a:xfrm>
          <a:prstGeom prst="straightConnector1">
            <a:avLst/>
          </a:prstGeom>
          <a:noFill/>
          <a:ln w="22225">
            <a:solidFill>
              <a:srgbClr val="3366FF"/>
            </a:solidFill>
            <a:round/>
            <a:headEnd/>
            <a:tailEnd type="arrow" w="med" len="med"/>
          </a:ln>
          <a:extLst>
            <a:ext uri="{909E8E84-426E-40dd-AFC4-6F175D3DCCD1}">
              <a14:hiddenFill xmlns="" xmlns:a14="http://schemas.microsoft.com/office/drawing/2010/main">
                <a:noFill/>
              </a14:hiddenFill>
            </a:ext>
          </a:extLst>
        </p:spPr>
      </p:cxnSp>
      <p:cxnSp>
        <p:nvCxnSpPr>
          <p:cNvPr id="17" name="Straight Arrow Connector 7"/>
          <p:cNvCxnSpPr>
            <a:cxnSpLocks noChangeShapeType="1"/>
          </p:cNvCxnSpPr>
          <p:nvPr/>
        </p:nvCxnSpPr>
        <p:spPr bwMode="auto">
          <a:xfrm flipH="1" flipV="1">
            <a:off x="4800600" y="2685516"/>
            <a:ext cx="1963557" cy="548058"/>
          </a:xfrm>
          <a:prstGeom prst="straightConnector1">
            <a:avLst/>
          </a:prstGeom>
          <a:noFill/>
          <a:ln w="22225">
            <a:solidFill>
              <a:srgbClr val="FF00FF"/>
            </a:solidFill>
            <a:round/>
            <a:headEnd/>
            <a:tailEnd type="arrow" w="med" len="med"/>
          </a:ln>
          <a:extLst>
            <a:ext uri="{909E8E84-426E-40dd-AFC4-6F175D3DCCD1}">
              <a14:hiddenFill xmlns="" xmlns:a14="http://schemas.microsoft.com/office/drawing/2010/main">
                <a:noFill/>
              </a14:hiddenFill>
            </a:ext>
          </a:extLst>
        </p:spPr>
      </p:cxnSp>
      <p:sp>
        <p:nvSpPr>
          <p:cNvPr id="6" name="TextBox 5"/>
          <p:cNvSpPr txBox="1"/>
          <p:nvPr/>
        </p:nvSpPr>
        <p:spPr>
          <a:xfrm>
            <a:off x="874015" y="4494955"/>
            <a:ext cx="7853170" cy="1846659"/>
          </a:xfrm>
          <a:prstGeom prst="rect">
            <a:avLst/>
          </a:prstGeom>
          <a:noFill/>
        </p:spPr>
        <p:txBody>
          <a:bodyPr wrap="square" rtlCol="0">
            <a:spAutoFit/>
          </a:bodyPr>
          <a:lstStyle/>
          <a:p>
            <a:pPr algn="ctr"/>
            <a:r>
              <a:rPr lang="en-US" sz="2400" dirty="0" smtClean="0">
                <a:solidFill>
                  <a:schemeClr val="tx1">
                    <a:lumMod val="65000"/>
                    <a:lumOff val="35000"/>
                  </a:schemeClr>
                </a:solidFill>
              </a:rPr>
              <a:t>When we are mindful, we create time for the PFC to work and stay in charge. </a:t>
            </a:r>
            <a:br>
              <a:rPr lang="en-US" sz="2400" dirty="0" smtClean="0">
                <a:solidFill>
                  <a:schemeClr val="tx1">
                    <a:lumMod val="65000"/>
                    <a:lumOff val="35000"/>
                  </a:schemeClr>
                </a:solidFill>
              </a:rPr>
            </a:br>
            <a:r>
              <a:rPr lang="en-US" sz="2400" dirty="0" smtClean="0">
                <a:solidFill>
                  <a:schemeClr val="tx1">
                    <a:lumMod val="65000"/>
                    <a:lumOff val="35000"/>
                  </a:schemeClr>
                </a:solidFill>
              </a:rPr>
              <a:t>This helps us to think clearly and make better choices.  </a:t>
            </a:r>
          </a:p>
          <a:p>
            <a:pPr algn="ctr"/>
            <a:endParaRPr lang="en-US" sz="1400" dirty="0">
              <a:solidFill>
                <a:schemeClr val="tx1">
                  <a:lumMod val="65000"/>
                  <a:lumOff val="35000"/>
                </a:schemeClr>
              </a:solidFill>
            </a:endParaRPr>
          </a:p>
          <a:p>
            <a:pPr algn="ctr"/>
            <a:r>
              <a:rPr lang="en-US" sz="2800" dirty="0" smtClean="0">
                <a:solidFill>
                  <a:schemeClr val="tx1">
                    <a:lumMod val="65000"/>
                    <a:lumOff val="35000"/>
                  </a:schemeClr>
                </a:solidFill>
              </a:rPr>
              <a:t>This is MINDFUL BEHAVIOUR</a:t>
            </a:r>
            <a:endParaRPr lang="en-US" sz="2800" dirty="0">
              <a:solidFill>
                <a:schemeClr val="tx1">
                  <a:lumMod val="65000"/>
                  <a:lumOff val="35000"/>
                </a:schemeClr>
              </a:solidFill>
            </a:endParaRPr>
          </a:p>
        </p:txBody>
      </p:sp>
      <p:sp>
        <p:nvSpPr>
          <p:cNvPr id="12" name="TextBox 11"/>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sp>
        <p:nvSpPr>
          <p:cNvPr id="13" name="TextBox 12"/>
          <p:cNvSpPr txBox="1"/>
          <p:nvPr/>
        </p:nvSpPr>
        <p:spPr>
          <a:xfrm>
            <a:off x="-1" y="83040"/>
            <a:ext cx="2880313" cy="338554"/>
          </a:xfrm>
          <a:prstGeom prst="rect">
            <a:avLst/>
          </a:prstGeom>
          <a:noFill/>
        </p:spPr>
        <p:txBody>
          <a:bodyPr wrap="square" rtlCol="0">
            <a:spAutoFit/>
          </a:bodyPr>
          <a:lstStyle/>
          <a:p>
            <a:r>
              <a:rPr lang="en-US" sz="1600" b="1" smtClean="0">
                <a:solidFill>
                  <a:srgbClr val="0070C0"/>
                </a:solidFill>
              </a:rPr>
              <a:t>Brain Research</a:t>
            </a:r>
            <a:endParaRPr lang="en-US" sz="1600" b="1" dirty="0">
              <a:solidFill>
                <a:srgbClr val="0070C0"/>
              </a:solidFill>
            </a:endParaRPr>
          </a:p>
        </p:txBody>
      </p:sp>
      <p:sp>
        <p:nvSpPr>
          <p:cNvPr id="21" name="TextBox 20"/>
          <p:cNvSpPr txBox="1"/>
          <p:nvPr/>
        </p:nvSpPr>
        <p:spPr>
          <a:xfrm>
            <a:off x="560955" y="1408946"/>
            <a:ext cx="1695567" cy="830997"/>
          </a:xfrm>
          <a:prstGeom prst="rect">
            <a:avLst/>
          </a:prstGeom>
          <a:noFill/>
        </p:spPr>
        <p:txBody>
          <a:bodyPr wrap="square" rtlCol="0">
            <a:spAutoFit/>
          </a:bodyPr>
          <a:lstStyle/>
          <a:p>
            <a:pPr algn="ctr"/>
            <a:r>
              <a:rPr lang="en-US" sz="2400" b="1" dirty="0" smtClean="0">
                <a:solidFill>
                  <a:srgbClr val="0070C0"/>
                </a:solidFill>
              </a:rPr>
              <a:t>PFC</a:t>
            </a:r>
          </a:p>
          <a:p>
            <a:pPr algn="ctr"/>
            <a:r>
              <a:rPr lang="en-US" sz="2400" b="1" dirty="0" smtClean="0">
                <a:solidFill>
                  <a:srgbClr val="0070C0"/>
                </a:solidFill>
              </a:rPr>
              <a:t>in charge</a:t>
            </a:r>
            <a:endParaRPr lang="en-US" sz="2400" b="1" dirty="0">
              <a:solidFill>
                <a:srgbClr val="0070C0"/>
              </a:solidFill>
            </a:endParaRPr>
          </a:p>
        </p:txBody>
      </p:sp>
      <p:sp>
        <p:nvSpPr>
          <p:cNvPr id="22" name="TextBox 21"/>
          <p:cNvSpPr txBox="1"/>
          <p:nvPr/>
        </p:nvSpPr>
        <p:spPr>
          <a:xfrm>
            <a:off x="6108483" y="1430405"/>
            <a:ext cx="3336457" cy="1200329"/>
          </a:xfrm>
          <a:prstGeom prst="rect">
            <a:avLst/>
          </a:prstGeom>
          <a:noFill/>
        </p:spPr>
        <p:txBody>
          <a:bodyPr wrap="square" rtlCol="0">
            <a:spAutoFit/>
          </a:bodyPr>
          <a:lstStyle/>
          <a:p>
            <a:pPr algn="ctr"/>
            <a:r>
              <a:rPr lang="en-US" sz="2400" b="1" dirty="0" smtClean="0">
                <a:solidFill>
                  <a:srgbClr val="00B050"/>
                </a:solidFill>
              </a:rPr>
              <a:t>Hippocampus</a:t>
            </a:r>
          </a:p>
          <a:p>
            <a:pPr algn="ctr"/>
            <a:r>
              <a:rPr lang="en-US" sz="2400" b="1" dirty="0" smtClean="0">
                <a:solidFill>
                  <a:srgbClr val="00B050"/>
                </a:solidFill>
              </a:rPr>
              <a:t>can remember</a:t>
            </a:r>
          </a:p>
          <a:p>
            <a:pPr algn="ctr"/>
            <a:endParaRPr lang="en-US" sz="2400" b="1" dirty="0">
              <a:solidFill>
                <a:srgbClr val="00B050"/>
              </a:solidFill>
            </a:endParaRPr>
          </a:p>
        </p:txBody>
      </p:sp>
      <p:sp>
        <p:nvSpPr>
          <p:cNvPr id="23" name="TextBox 22"/>
          <p:cNvSpPr txBox="1"/>
          <p:nvPr/>
        </p:nvSpPr>
        <p:spPr>
          <a:xfrm>
            <a:off x="6508388" y="3017921"/>
            <a:ext cx="2463199" cy="830997"/>
          </a:xfrm>
          <a:prstGeom prst="rect">
            <a:avLst/>
          </a:prstGeom>
          <a:noFill/>
        </p:spPr>
        <p:txBody>
          <a:bodyPr wrap="square" rtlCol="0">
            <a:spAutoFit/>
          </a:bodyPr>
          <a:lstStyle/>
          <a:p>
            <a:pPr algn="ctr"/>
            <a:r>
              <a:rPr lang="en-US" sz="2400" b="1" dirty="0" smtClean="0">
                <a:solidFill>
                  <a:srgbClr val="E878D4"/>
                </a:solidFill>
              </a:rPr>
              <a:t>Amygdala</a:t>
            </a:r>
          </a:p>
          <a:p>
            <a:pPr algn="ctr"/>
            <a:r>
              <a:rPr lang="en-US" sz="2400" b="1" dirty="0" smtClean="0">
                <a:solidFill>
                  <a:srgbClr val="E878D4"/>
                </a:solidFill>
              </a:rPr>
              <a:t>is calm</a:t>
            </a:r>
            <a:endParaRPr lang="en-US" sz="2400" b="1" dirty="0">
              <a:solidFill>
                <a:srgbClr val="E878D4"/>
              </a:solidFill>
            </a:endParaRPr>
          </a:p>
        </p:txBody>
      </p:sp>
    </p:spTree>
    <p:extLst>
      <p:ext uri="{BB962C8B-B14F-4D97-AF65-F5344CB8AC3E}">
        <p14:creationId xmlns:p14="http://schemas.microsoft.com/office/powerpoint/2010/main" val="7464662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51588" y="88701"/>
            <a:ext cx="6134756" cy="1200329"/>
          </a:xfrm>
          <a:prstGeom prst="rect">
            <a:avLst/>
          </a:prstGeom>
        </p:spPr>
        <p:txBody>
          <a:bodyPr wrap="none">
            <a:spAutoFit/>
          </a:bodyPr>
          <a:lstStyle/>
          <a:p>
            <a:pPr algn="ctr"/>
            <a:r>
              <a:rPr lang="en-US" sz="3600" b="1" dirty="0" smtClean="0">
                <a:solidFill>
                  <a:srgbClr val="7030A0"/>
                </a:solidFill>
              </a:rPr>
              <a:t>What’s happening in our brain </a:t>
            </a:r>
          </a:p>
          <a:p>
            <a:pPr algn="ctr"/>
            <a:r>
              <a:rPr lang="en-US" sz="3600" b="1" dirty="0" smtClean="0">
                <a:solidFill>
                  <a:srgbClr val="7030A0"/>
                </a:solidFill>
              </a:rPr>
              <a:t>when we are being unmindful?</a:t>
            </a:r>
          </a:p>
        </p:txBody>
      </p:sp>
      <p:pic>
        <p:nvPicPr>
          <p:cNvPr id="14" name="Picture 11" descr="Scholastic_Brain.jpg"/>
          <p:cNvPicPr>
            <a:picLocks noChangeAspect="1"/>
          </p:cNvPicPr>
          <p:nvPr/>
        </p:nvPicPr>
        <p:blipFill rotWithShape="1">
          <a:blip r:embed="rId2">
            <a:extLst>
              <a:ext uri="{28A0092B-C50C-407E-A947-70E740481C1C}">
                <a14:useLocalDpi xmlns:a14="http://schemas.microsoft.com/office/drawing/2010/main" val="0"/>
              </a:ext>
            </a:extLst>
          </a:blip>
          <a:srcRect t="33299"/>
          <a:stretch/>
        </p:blipFill>
        <p:spPr bwMode="auto">
          <a:xfrm>
            <a:off x="2593170" y="1298695"/>
            <a:ext cx="3764088" cy="301653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cxnSp>
        <p:nvCxnSpPr>
          <p:cNvPr id="15" name="Straight Arrow Connector 9"/>
          <p:cNvCxnSpPr>
            <a:cxnSpLocks noChangeShapeType="1"/>
          </p:cNvCxnSpPr>
          <p:nvPr/>
        </p:nvCxnSpPr>
        <p:spPr bwMode="auto">
          <a:xfrm flipH="1">
            <a:off x="4771681" y="1876301"/>
            <a:ext cx="1936514" cy="1004505"/>
          </a:xfrm>
          <a:prstGeom prst="straightConnector1">
            <a:avLst/>
          </a:prstGeom>
          <a:noFill/>
          <a:ln w="22225">
            <a:solidFill>
              <a:srgbClr val="7FBA31"/>
            </a:solidFill>
            <a:round/>
            <a:headEnd/>
            <a:tailEnd type="arrow" w="med" len="med"/>
          </a:ln>
          <a:extLst>
            <a:ext uri="{909E8E84-426E-40dd-AFC4-6F175D3DCCD1}">
              <a14:hiddenFill xmlns="" xmlns:a14="http://schemas.microsoft.com/office/drawing/2010/main">
                <a:noFill/>
              </a14:hiddenFill>
            </a:ext>
          </a:extLst>
        </p:spPr>
      </p:cxnSp>
      <p:cxnSp>
        <p:nvCxnSpPr>
          <p:cNvPr id="16" name="Straight Arrow Connector 8"/>
          <p:cNvCxnSpPr>
            <a:cxnSpLocks noChangeShapeType="1"/>
          </p:cNvCxnSpPr>
          <p:nvPr/>
        </p:nvCxnSpPr>
        <p:spPr bwMode="auto">
          <a:xfrm>
            <a:off x="2186271" y="2018706"/>
            <a:ext cx="1387475" cy="608649"/>
          </a:xfrm>
          <a:prstGeom prst="straightConnector1">
            <a:avLst/>
          </a:prstGeom>
          <a:noFill/>
          <a:ln w="22225">
            <a:solidFill>
              <a:srgbClr val="3366FF"/>
            </a:solidFill>
            <a:round/>
            <a:headEnd/>
            <a:tailEnd type="arrow" w="med" len="med"/>
          </a:ln>
          <a:extLst>
            <a:ext uri="{909E8E84-426E-40dd-AFC4-6F175D3DCCD1}">
              <a14:hiddenFill xmlns="" xmlns:a14="http://schemas.microsoft.com/office/drawing/2010/main">
                <a:noFill/>
              </a14:hiddenFill>
            </a:ext>
          </a:extLst>
        </p:spPr>
      </p:cxnSp>
      <p:sp>
        <p:nvSpPr>
          <p:cNvPr id="6" name="TextBox 5"/>
          <p:cNvSpPr txBox="1"/>
          <p:nvPr/>
        </p:nvSpPr>
        <p:spPr>
          <a:xfrm>
            <a:off x="728871" y="4404055"/>
            <a:ext cx="7853170" cy="2031325"/>
          </a:xfrm>
          <a:prstGeom prst="rect">
            <a:avLst/>
          </a:prstGeom>
          <a:noFill/>
        </p:spPr>
        <p:txBody>
          <a:bodyPr wrap="square" rtlCol="0">
            <a:spAutoFit/>
          </a:bodyPr>
          <a:lstStyle/>
          <a:p>
            <a:pPr algn="ctr"/>
            <a:r>
              <a:rPr lang="en-US" sz="2800" dirty="0" smtClean="0">
                <a:solidFill>
                  <a:schemeClr val="tx1">
                    <a:lumMod val="65000"/>
                    <a:lumOff val="35000"/>
                  </a:schemeClr>
                </a:solidFill>
              </a:rPr>
              <a:t>When we are being </a:t>
            </a:r>
            <a:r>
              <a:rPr lang="en-US" sz="2800" b="1" dirty="0" smtClean="0">
                <a:solidFill>
                  <a:schemeClr val="tx1">
                    <a:lumMod val="65000"/>
                    <a:lumOff val="35000"/>
                  </a:schemeClr>
                </a:solidFill>
              </a:rPr>
              <a:t>unmindful</a:t>
            </a:r>
            <a:r>
              <a:rPr lang="en-US" sz="2800" dirty="0" smtClean="0">
                <a:solidFill>
                  <a:schemeClr val="tx1">
                    <a:lumMod val="65000"/>
                    <a:lumOff val="35000"/>
                  </a:schemeClr>
                </a:solidFill>
              </a:rPr>
              <a:t>, our PFC does have time to think, so we can react without thinking, react </a:t>
            </a:r>
            <a:r>
              <a:rPr lang="en-US" sz="2800" dirty="0" err="1" smtClean="0">
                <a:solidFill>
                  <a:schemeClr val="tx1">
                    <a:lumMod val="65000"/>
                    <a:lumOff val="35000"/>
                  </a:schemeClr>
                </a:solidFill>
              </a:rPr>
              <a:t>judgementally</a:t>
            </a:r>
            <a:r>
              <a:rPr lang="en-US" sz="2800" dirty="0" smtClean="0">
                <a:solidFill>
                  <a:schemeClr val="tx1">
                    <a:lumMod val="65000"/>
                    <a:lumOff val="35000"/>
                  </a:schemeClr>
                </a:solidFill>
              </a:rPr>
              <a:t> and make unhelpful choices. </a:t>
            </a:r>
            <a:endParaRPr lang="en-US" sz="2800" dirty="0">
              <a:solidFill>
                <a:schemeClr val="tx1">
                  <a:lumMod val="65000"/>
                  <a:lumOff val="35000"/>
                </a:schemeClr>
              </a:solidFill>
            </a:endParaRPr>
          </a:p>
          <a:p>
            <a:pPr algn="ctr"/>
            <a:endParaRPr lang="en-US" sz="1400" dirty="0">
              <a:solidFill>
                <a:schemeClr val="tx1">
                  <a:lumMod val="65000"/>
                  <a:lumOff val="35000"/>
                </a:schemeClr>
              </a:solidFill>
            </a:endParaRPr>
          </a:p>
          <a:p>
            <a:pPr algn="ctr"/>
            <a:r>
              <a:rPr lang="en-US" sz="2800" dirty="0" smtClean="0">
                <a:solidFill>
                  <a:schemeClr val="tx1">
                    <a:lumMod val="65000"/>
                    <a:lumOff val="35000"/>
                  </a:schemeClr>
                </a:solidFill>
              </a:rPr>
              <a:t>This is </a:t>
            </a:r>
            <a:r>
              <a:rPr lang="en-US" sz="2800" b="1" dirty="0" smtClean="0">
                <a:solidFill>
                  <a:schemeClr val="tx1">
                    <a:lumMod val="65000"/>
                    <a:lumOff val="35000"/>
                  </a:schemeClr>
                </a:solidFill>
              </a:rPr>
              <a:t>UNMINDFUL BEHAVIOUR</a:t>
            </a:r>
            <a:endParaRPr lang="en-US" sz="2800" b="1" dirty="0">
              <a:solidFill>
                <a:schemeClr val="tx1">
                  <a:lumMod val="65000"/>
                  <a:lumOff val="35000"/>
                </a:schemeClr>
              </a:solidFill>
            </a:endParaRPr>
          </a:p>
        </p:txBody>
      </p:sp>
      <p:sp>
        <p:nvSpPr>
          <p:cNvPr id="12" name="TextBox 11"/>
          <p:cNvSpPr txBox="1"/>
          <p:nvPr/>
        </p:nvSpPr>
        <p:spPr>
          <a:xfrm>
            <a:off x="2540177" y="1496604"/>
            <a:ext cx="1439202" cy="1938992"/>
          </a:xfrm>
          <a:prstGeom prst="rect">
            <a:avLst/>
          </a:prstGeom>
          <a:noFill/>
        </p:spPr>
        <p:txBody>
          <a:bodyPr wrap="square" rtlCol="0">
            <a:spAutoFit/>
          </a:bodyPr>
          <a:lstStyle/>
          <a:p>
            <a:r>
              <a:rPr lang="en-US" sz="12000" dirty="0" smtClean="0">
                <a:solidFill>
                  <a:srgbClr val="FF0000"/>
                </a:solidFill>
                <a:latin typeface="Zapf Dingbats"/>
                <a:ea typeface="Zapf Dingbats"/>
                <a:cs typeface="Zapf Dingbats"/>
                <a:sym typeface="Zapf Dingbats"/>
              </a:rPr>
              <a:t>✖</a:t>
            </a:r>
            <a:endParaRPr lang="en-US" sz="12000" dirty="0">
              <a:solidFill>
                <a:srgbClr val="FF0000"/>
              </a:solidFill>
            </a:endParaRPr>
          </a:p>
        </p:txBody>
      </p:sp>
      <p:sp>
        <p:nvSpPr>
          <p:cNvPr id="11" name="TextBox 10"/>
          <p:cNvSpPr txBox="1"/>
          <p:nvPr/>
        </p:nvSpPr>
        <p:spPr>
          <a:xfrm>
            <a:off x="6659217" y="6376161"/>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P.34-5</a:t>
            </a:r>
            <a:endParaRPr lang="en-US" b="1" dirty="0">
              <a:solidFill>
                <a:srgbClr val="0070C0"/>
              </a:solidFill>
            </a:endParaRPr>
          </a:p>
        </p:txBody>
      </p:sp>
      <p:sp>
        <p:nvSpPr>
          <p:cNvPr id="13" name="TextBox 12"/>
          <p:cNvSpPr txBox="1"/>
          <p:nvPr/>
        </p:nvSpPr>
        <p:spPr>
          <a:xfrm>
            <a:off x="-1" y="83040"/>
            <a:ext cx="2880313" cy="338554"/>
          </a:xfrm>
          <a:prstGeom prst="rect">
            <a:avLst/>
          </a:prstGeom>
          <a:noFill/>
        </p:spPr>
        <p:txBody>
          <a:bodyPr wrap="square" rtlCol="0">
            <a:spAutoFit/>
          </a:bodyPr>
          <a:lstStyle/>
          <a:p>
            <a:r>
              <a:rPr lang="en-US" sz="1600" b="1" smtClean="0">
                <a:solidFill>
                  <a:srgbClr val="0070C0"/>
                </a:solidFill>
              </a:rPr>
              <a:t>Brain Research</a:t>
            </a:r>
            <a:endParaRPr lang="en-US" sz="1600" b="1" dirty="0">
              <a:solidFill>
                <a:srgbClr val="0070C0"/>
              </a:solidFill>
            </a:endParaRPr>
          </a:p>
        </p:txBody>
      </p:sp>
      <p:sp>
        <p:nvSpPr>
          <p:cNvPr id="17" name="TextBox 16"/>
          <p:cNvSpPr txBox="1"/>
          <p:nvPr/>
        </p:nvSpPr>
        <p:spPr>
          <a:xfrm>
            <a:off x="560955" y="1408946"/>
            <a:ext cx="1695567" cy="1200329"/>
          </a:xfrm>
          <a:prstGeom prst="rect">
            <a:avLst/>
          </a:prstGeom>
          <a:noFill/>
        </p:spPr>
        <p:txBody>
          <a:bodyPr wrap="square" rtlCol="0">
            <a:spAutoFit/>
          </a:bodyPr>
          <a:lstStyle/>
          <a:p>
            <a:pPr algn="ctr"/>
            <a:r>
              <a:rPr lang="en-US" sz="2400" b="1" dirty="0" smtClean="0">
                <a:solidFill>
                  <a:srgbClr val="0070C0"/>
                </a:solidFill>
              </a:rPr>
              <a:t>PFC</a:t>
            </a:r>
          </a:p>
          <a:p>
            <a:pPr algn="ctr"/>
            <a:r>
              <a:rPr lang="en-US" sz="2400" b="1" dirty="0" smtClean="0">
                <a:solidFill>
                  <a:srgbClr val="0070C0"/>
                </a:solidFill>
              </a:rPr>
              <a:t>i</a:t>
            </a:r>
            <a:r>
              <a:rPr lang="en-US" sz="2400" b="1" dirty="0">
                <a:solidFill>
                  <a:srgbClr val="0070C0"/>
                </a:solidFill>
              </a:rPr>
              <a:t>s</a:t>
            </a:r>
            <a:r>
              <a:rPr lang="en-US" sz="2400" b="1" dirty="0" smtClean="0">
                <a:solidFill>
                  <a:srgbClr val="0070C0"/>
                </a:solidFill>
              </a:rPr>
              <a:t> NOT in charge</a:t>
            </a:r>
            <a:endParaRPr lang="en-US" sz="2400" b="1" dirty="0">
              <a:solidFill>
                <a:srgbClr val="0070C0"/>
              </a:solidFill>
            </a:endParaRPr>
          </a:p>
        </p:txBody>
      </p:sp>
      <p:sp>
        <p:nvSpPr>
          <p:cNvPr id="20" name="TextBox 19"/>
          <p:cNvSpPr txBox="1"/>
          <p:nvPr/>
        </p:nvSpPr>
        <p:spPr>
          <a:xfrm>
            <a:off x="6488496" y="1394780"/>
            <a:ext cx="2562569" cy="1200329"/>
          </a:xfrm>
          <a:prstGeom prst="rect">
            <a:avLst/>
          </a:prstGeom>
          <a:noFill/>
        </p:spPr>
        <p:txBody>
          <a:bodyPr wrap="square" rtlCol="0">
            <a:spAutoFit/>
          </a:bodyPr>
          <a:lstStyle/>
          <a:p>
            <a:pPr algn="ctr"/>
            <a:r>
              <a:rPr lang="en-US" sz="2400" b="1" dirty="0" smtClean="0">
                <a:solidFill>
                  <a:srgbClr val="00B050"/>
                </a:solidFill>
              </a:rPr>
              <a:t>Hippocampus</a:t>
            </a:r>
          </a:p>
          <a:p>
            <a:pPr algn="ctr"/>
            <a:r>
              <a:rPr lang="en-US" sz="2400" b="1" dirty="0" smtClean="0">
                <a:solidFill>
                  <a:srgbClr val="00B050"/>
                </a:solidFill>
              </a:rPr>
              <a:t>CANNOT</a:t>
            </a:r>
          </a:p>
          <a:p>
            <a:pPr algn="ctr"/>
            <a:r>
              <a:rPr lang="en-US" sz="2400" b="1" dirty="0" smtClean="0">
                <a:solidFill>
                  <a:srgbClr val="00B050"/>
                </a:solidFill>
              </a:rPr>
              <a:t> remember</a:t>
            </a:r>
          </a:p>
        </p:txBody>
      </p:sp>
    </p:spTree>
    <p:extLst>
      <p:ext uri="{BB962C8B-B14F-4D97-AF65-F5344CB8AC3E}">
        <p14:creationId xmlns:p14="http://schemas.microsoft.com/office/powerpoint/2010/main" val="19872237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915747" y="160775"/>
            <a:ext cx="7387771" cy="1200329"/>
          </a:xfrm>
          <a:prstGeom prst="rect">
            <a:avLst/>
          </a:prstGeom>
        </p:spPr>
        <p:txBody>
          <a:bodyPr wrap="square">
            <a:spAutoFit/>
          </a:bodyPr>
          <a:lstStyle/>
          <a:p>
            <a:pPr algn="ctr"/>
            <a:r>
              <a:rPr lang="en-GB" sz="3600" b="1" dirty="0" smtClean="0">
                <a:solidFill>
                  <a:srgbClr val="7030A0"/>
                </a:solidFill>
              </a:rPr>
              <a:t>Reflecting on </a:t>
            </a:r>
            <a:r>
              <a:rPr lang="en-GB" sz="3600" b="1" dirty="0">
                <a:solidFill>
                  <a:srgbClr val="7030A0"/>
                </a:solidFill>
              </a:rPr>
              <a:t>m</a:t>
            </a:r>
            <a:r>
              <a:rPr lang="en-GB" sz="3600" b="1" dirty="0" smtClean="0">
                <a:solidFill>
                  <a:srgbClr val="7030A0"/>
                </a:solidFill>
              </a:rPr>
              <a:t>indful or </a:t>
            </a:r>
          </a:p>
          <a:p>
            <a:pPr algn="ctr"/>
            <a:r>
              <a:rPr lang="en-GB" sz="3600" b="1" dirty="0" smtClean="0">
                <a:solidFill>
                  <a:srgbClr val="7030A0"/>
                </a:solidFill>
              </a:rPr>
              <a:t>unmindful </a:t>
            </a:r>
            <a:r>
              <a:rPr lang="en-GB" sz="3600" b="1" dirty="0">
                <a:solidFill>
                  <a:srgbClr val="7030A0"/>
                </a:solidFill>
              </a:rPr>
              <a:t>b</a:t>
            </a:r>
            <a:r>
              <a:rPr lang="en-GB" sz="3600" b="1" dirty="0" smtClean="0">
                <a:solidFill>
                  <a:srgbClr val="7030A0"/>
                </a:solidFill>
              </a:rPr>
              <a:t>ehaviours</a:t>
            </a:r>
            <a:endParaRPr lang="en-US" sz="3600" b="1" dirty="0" smtClean="0">
              <a:solidFill>
                <a:srgbClr val="7030A0"/>
              </a:solidFill>
            </a:endParaRPr>
          </a:p>
        </p:txBody>
      </p:sp>
      <p:sp>
        <p:nvSpPr>
          <p:cNvPr id="3" name="TextBox 2"/>
          <p:cNvSpPr txBox="1"/>
          <p:nvPr/>
        </p:nvSpPr>
        <p:spPr>
          <a:xfrm>
            <a:off x="1365690" y="4071889"/>
            <a:ext cx="6487886" cy="2123658"/>
          </a:xfrm>
          <a:prstGeom prst="rect">
            <a:avLst/>
          </a:prstGeom>
          <a:noFill/>
        </p:spPr>
        <p:txBody>
          <a:bodyPr wrap="square" rtlCol="0">
            <a:spAutoFit/>
          </a:bodyPr>
          <a:lstStyle/>
          <a:p>
            <a:pPr algn="ctr"/>
            <a:r>
              <a:rPr lang="en-US" sz="2400" dirty="0" smtClean="0">
                <a:solidFill>
                  <a:srgbClr val="7030A0"/>
                </a:solidFill>
              </a:rPr>
              <a:t>Mindful or unmindful? Why?</a:t>
            </a:r>
          </a:p>
          <a:p>
            <a:pPr algn="ctr"/>
            <a:endParaRPr lang="en-US" sz="1200" dirty="0">
              <a:solidFill>
                <a:srgbClr val="7030A0"/>
              </a:solidFill>
            </a:endParaRPr>
          </a:p>
          <a:p>
            <a:pPr algn="ctr"/>
            <a:r>
              <a:rPr lang="en-US" sz="2400" dirty="0" smtClean="0">
                <a:solidFill>
                  <a:srgbClr val="7030A0"/>
                </a:solidFill>
              </a:rPr>
              <a:t>What might be happening in your brain?</a:t>
            </a:r>
          </a:p>
          <a:p>
            <a:pPr algn="ctr"/>
            <a:endParaRPr lang="en-US" sz="1200" dirty="0">
              <a:solidFill>
                <a:srgbClr val="7030A0"/>
              </a:solidFill>
            </a:endParaRPr>
          </a:p>
          <a:p>
            <a:pPr algn="ctr"/>
            <a:r>
              <a:rPr lang="en-US" sz="2400" dirty="0" smtClean="0">
                <a:solidFill>
                  <a:srgbClr val="7030A0"/>
                </a:solidFill>
              </a:rPr>
              <a:t>Impact on yourself and others?</a:t>
            </a:r>
          </a:p>
          <a:p>
            <a:pPr algn="ctr"/>
            <a:endParaRPr lang="en-US" sz="1200" dirty="0">
              <a:solidFill>
                <a:srgbClr val="7030A0"/>
              </a:solidFill>
            </a:endParaRPr>
          </a:p>
          <a:p>
            <a:pPr algn="ctr"/>
            <a:r>
              <a:rPr lang="en-US" sz="2400" dirty="0" smtClean="0">
                <a:solidFill>
                  <a:srgbClr val="7030A0"/>
                </a:solidFill>
              </a:rPr>
              <a:t>Stop, think – for a more mindful </a:t>
            </a:r>
            <a:r>
              <a:rPr lang="en-US" sz="2400" dirty="0" err="1" smtClean="0">
                <a:solidFill>
                  <a:srgbClr val="7030A0"/>
                </a:solidFill>
              </a:rPr>
              <a:t>behaviour</a:t>
            </a:r>
            <a:endParaRPr lang="en-US" sz="2400" dirty="0">
              <a:solidFill>
                <a:srgbClr val="7030A0"/>
              </a:solidFill>
            </a:endParaRPr>
          </a:p>
        </p:txBody>
      </p:sp>
      <p:sp>
        <p:nvSpPr>
          <p:cNvPr id="9" name="Alternate Process 8"/>
          <p:cNvSpPr/>
          <p:nvPr/>
        </p:nvSpPr>
        <p:spPr>
          <a:xfrm>
            <a:off x="237659" y="1635747"/>
            <a:ext cx="8743949" cy="1886857"/>
          </a:xfrm>
          <a:prstGeom prst="flowChartAlternateProcess">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7659" y="1886677"/>
            <a:ext cx="8743949" cy="1384995"/>
          </a:xfrm>
          <a:prstGeom prst="rect">
            <a:avLst/>
          </a:prstGeom>
          <a:noFill/>
        </p:spPr>
        <p:txBody>
          <a:bodyPr wrap="square" rtlCol="0">
            <a:spAutoFit/>
          </a:bodyPr>
          <a:lstStyle/>
          <a:p>
            <a:pPr algn="ctr"/>
            <a:r>
              <a:rPr lang="en-GB" sz="2800" dirty="0" smtClean="0">
                <a:solidFill>
                  <a:schemeClr val="tx1">
                    <a:lumMod val="65000"/>
                    <a:lumOff val="35000"/>
                  </a:schemeClr>
                </a:solidFill>
              </a:rPr>
              <a:t>Your friend invites you over for a play date.</a:t>
            </a:r>
          </a:p>
          <a:p>
            <a:pPr algn="ctr"/>
            <a:r>
              <a:rPr lang="en-GB" sz="2800" dirty="0" smtClean="0">
                <a:solidFill>
                  <a:schemeClr val="tx1">
                    <a:lumMod val="65000"/>
                    <a:lumOff val="35000"/>
                  </a:schemeClr>
                </a:solidFill>
              </a:rPr>
              <a:t>You get there and your friend spends most of their time playing on computer games. What do you do?</a:t>
            </a:r>
            <a:endParaRPr lang="en-US" sz="2800" dirty="0">
              <a:solidFill>
                <a:schemeClr val="tx1">
                  <a:lumMod val="65000"/>
                  <a:lumOff val="35000"/>
                </a:schemeClr>
              </a:solidFill>
            </a:endParaRPr>
          </a:p>
        </p:txBody>
      </p:sp>
    </p:spTree>
    <p:extLst>
      <p:ext uri="{BB962C8B-B14F-4D97-AF65-F5344CB8AC3E}">
        <p14:creationId xmlns:p14="http://schemas.microsoft.com/office/powerpoint/2010/main" val="96628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lternate Process 8"/>
          <p:cNvSpPr/>
          <p:nvPr/>
        </p:nvSpPr>
        <p:spPr>
          <a:xfrm>
            <a:off x="237659" y="1635747"/>
            <a:ext cx="8743949" cy="1886857"/>
          </a:xfrm>
          <a:prstGeom prst="flowChartAlternateProcess">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7659" y="1671234"/>
            <a:ext cx="8743949" cy="1815882"/>
          </a:xfrm>
          <a:prstGeom prst="rect">
            <a:avLst/>
          </a:prstGeom>
          <a:noFill/>
        </p:spPr>
        <p:txBody>
          <a:bodyPr wrap="square" rtlCol="0">
            <a:spAutoFit/>
          </a:bodyPr>
          <a:lstStyle/>
          <a:p>
            <a:pPr algn="ctr"/>
            <a:r>
              <a:rPr lang="en-GB" sz="2800" dirty="0" smtClean="0">
                <a:solidFill>
                  <a:schemeClr val="tx1">
                    <a:lumMod val="65000"/>
                    <a:lumOff val="35000"/>
                  </a:schemeClr>
                </a:solidFill>
              </a:rPr>
              <a:t>You’re out in the playground. You’ve noticed that someone in your year group spends most of their playtimes and lunchtimes alone. They have asked your group of friends to play. Your friends say no. What do you do?</a:t>
            </a:r>
            <a:endParaRPr lang="en-US" sz="2800" dirty="0">
              <a:solidFill>
                <a:schemeClr val="tx1">
                  <a:lumMod val="65000"/>
                  <a:lumOff val="35000"/>
                </a:schemeClr>
              </a:solidFill>
            </a:endParaRPr>
          </a:p>
        </p:txBody>
      </p:sp>
      <p:sp>
        <p:nvSpPr>
          <p:cNvPr id="6" name="Rectangle 5"/>
          <p:cNvSpPr/>
          <p:nvPr/>
        </p:nvSpPr>
        <p:spPr>
          <a:xfrm>
            <a:off x="915747" y="160775"/>
            <a:ext cx="7387771" cy="1200329"/>
          </a:xfrm>
          <a:prstGeom prst="rect">
            <a:avLst/>
          </a:prstGeom>
        </p:spPr>
        <p:txBody>
          <a:bodyPr wrap="square">
            <a:spAutoFit/>
          </a:bodyPr>
          <a:lstStyle/>
          <a:p>
            <a:pPr algn="ctr"/>
            <a:r>
              <a:rPr lang="en-GB" sz="3600" b="1" dirty="0" smtClean="0">
                <a:solidFill>
                  <a:srgbClr val="7030A0"/>
                </a:solidFill>
              </a:rPr>
              <a:t>Reflecting on </a:t>
            </a:r>
            <a:r>
              <a:rPr lang="en-GB" sz="3600" b="1" dirty="0">
                <a:solidFill>
                  <a:srgbClr val="7030A0"/>
                </a:solidFill>
              </a:rPr>
              <a:t>m</a:t>
            </a:r>
            <a:r>
              <a:rPr lang="en-GB" sz="3600" b="1" dirty="0" smtClean="0">
                <a:solidFill>
                  <a:srgbClr val="7030A0"/>
                </a:solidFill>
              </a:rPr>
              <a:t>indful or </a:t>
            </a:r>
          </a:p>
          <a:p>
            <a:pPr algn="ctr"/>
            <a:r>
              <a:rPr lang="en-GB" sz="3600" b="1" dirty="0" smtClean="0">
                <a:solidFill>
                  <a:srgbClr val="7030A0"/>
                </a:solidFill>
              </a:rPr>
              <a:t>unmindful </a:t>
            </a:r>
            <a:r>
              <a:rPr lang="en-GB" sz="3600" b="1" dirty="0">
                <a:solidFill>
                  <a:srgbClr val="7030A0"/>
                </a:solidFill>
              </a:rPr>
              <a:t>b</a:t>
            </a:r>
            <a:r>
              <a:rPr lang="en-GB" sz="3600" b="1" dirty="0" smtClean="0">
                <a:solidFill>
                  <a:srgbClr val="7030A0"/>
                </a:solidFill>
              </a:rPr>
              <a:t>ehaviours</a:t>
            </a:r>
            <a:endParaRPr lang="en-US" sz="3600" b="1" dirty="0" smtClean="0">
              <a:solidFill>
                <a:srgbClr val="7030A0"/>
              </a:solidFill>
            </a:endParaRPr>
          </a:p>
        </p:txBody>
      </p:sp>
      <p:sp>
        <p:nvSpPr>
          <p:cNvPr id="8" name="TextBox 7"/>
          <p:cNvSpPr txBox="1"/>
          <p:nvPr/>
        </p:nvSpPr>
        <p:spPr>
          <a:xfrm>
            <a:off x="1365690" y="4071889"/>
            <a:ext cx="6487886" cy="2123658"/>
          </a:xfrm>
          <a:prstGeom prst="rect">
            <a:avLst/>
          </a:prstGeom>
          <a:noFill/>
        </p:spPr>
        <p:txBody>
          <a:bodyPr wrap="square" rtlCol="0">
            <a:spAutoFit/>
          </a:bodyPr>
          <a:lstStyle/>
          <a:p>
            <a:pPr algn="ctr"/>
            <a:r>
              <a:rPr lang="en-US" sz="2400" dirty="0" smtClean="0">
                <a:solidFill>
                  <a:srgbClr val="7030A0"/>
                </a:solidFill>
              </a:rPr>
              <a:t>Mindful or unmindful? Why?</a:t>
            </a:r>
          </a:p>
          <a:p>
            <a:pPr algn="ctr"/>
            <a:endParaRPr lang="en-US" sz="1200" dirty="0">
              <a:solidFill>
                <a:srgbClr val="7030A0"/>
              </a:solidFill>
            </a:endParaRPr>
          </a:p>
          <a:p>
            <a:pPr algn="ctr"/>
            <a:r>
              <a:rPr lang="en-US" sz="2400" dirty="0" smtClean="0">
                <a:solidFill>
                  <a:srgbClr val="7030A0"/>
                </a:solidFill>
              </a:rPr>
              <a:t>What might be happening in your brain?</a:t>
            </a:r>
          </a:p>
          <a:p>
            <a:pPr algn="ctr"/>
            <a:endParaRPr lang="en-US" sz="1200" dirty="0">
              <a:solidFill>
                <a:srgbClr val="7030A0"/>
              </a:solidFill>
            </a:endParaRPr>
          </a:p>
          <a:p>
            <a:pPr algn="ctr"/>
            <a:r>
              <a:rPr lang="en-US" sz="2400" dirty="0" smtClean="0">
                <a:solidFill>
                  <a:srgbClr val="7030A0"/>
                </a:solidFill>
              </a:rPr>
              <a:t>Impact on yourself and others?</a:t>
            </a:r>
          </a:p>
          <a:p>
            <a:pPr algn="ctr"/>
            <a:endParaRPr lang="en-US" sz="1200" dirty="0">
              <a:solidFill>
                <a:srgbClr val="7030A0"/>
              </a:solidFill>
            </a:endParaRPr>
          </a:p>
          <a:p>
            <a:pPr algn="ctr"/>
            <a:r>
              <a:rPr lang="en-US" sz="2400" dirty="0" smtClean="0">
                <a:solidFill>
                  <a:srgbClr val="7030A0"/>
                </a:solidFill>
              </a:rPr>
              <a:t>Stop, think – for a more mindful </a:t>
            </a:r>
            <a:r>
              <a:rPr lang="en-US" sz="2400" dirty="0" err="1" smtClean="0">
                <a:solidFill>
                  <a:srgbClr val="7030A0"/>
                </a:solidFill>
              </a:rPr>
              <a:t>behaviour</a:t>
            </a:r>
            <a:endParaRPr lang="en-US" sz="2400" dirty="0">
              <a:solidFill>
                <a:srgbClr val="7030A0"/>
              </a:solidFill>
            </a:endParaRPr>
          </a:p>
        </p:txBody>
      </p:sp>
    </p:spTree>
    <p:extLst>
      <p:ext uri="{BB962C8B-B14F-4D97-AF65-F5344CB8AC3E}">
        <p14:creationId xmlns:p14="http://schemas.microsoft.com/office/powerpoint/2010/main" val="84949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anim calcmode="lin" valueType="num">
                                      <p:cBhvr additive="base">
                                        <p:cTn id="13"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 calcmode="lin" valueType="num">
                                      <p:cBhvr additive="base">
                                        <p:cTn id="25" dur="5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lternate Process 8"/>
          <p:cNvSpPr/>
          <p:nvPr/>
        </p:nvSpPr>
        <p:spPr>
          <a:xfrm>
            <a:off x="237659" y="1635747"/>
            <a:ext cx="8743949" cy="1886857"/>
          </a:xfrm>
          <a:prstGeom prst="flowChartAlternateProcess">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7659" y="1886677"/>
            <a:ext cx="8743949" cy="1384995"/>
          </a:xfrm>
          <a:prstGeom prst="rect">
            <a:avLst/>
          </a:prstGeom>
          <a:noFill/>
        </p:spPr>
        <p:txBody>
          <a:bodyPr wrap="square" rtlCol="0">
            <a:spAutoFit/>
          </a:bodyPr>
          <a:lstStyle/>
          <a:p>
            <a:pPr algn="ctr"/>
            <a:r>
              <a:rPr lang="en-GB" sz="2800" dirty="0" smtClean="0">
                <a:solidFill>
                  <a:schemeClr val="tx1">
                    <a:lumMod val="65000"/>
                    <a:lumOff val="35000"/>
                  </a:schemeClr>
                </a:solidFill>
              </a:rPr>
              <a:t>Your friend had a favourite band that they listen to. You’ve never heard of them. Your friend wants to play you one of their songs. What do you do?</a:t>
            </a:r>
            <a:endParaRPr lang="en-US" sz="2800" dirty="0">
              <a:solidFill>
                <a:schemeClr val="tx1">
                  <a:lumMod val="65000"/>
                  <a:lumOff val="35000"/>
                </a:schemeClr>
              </a:solidFill>
            </a:endParaRPr>
          </a:p>
        </p:txBody>
      </p:sp>
      <p:sp>
        <p:nvSpPr>
          <p:cNvPr id="6" name="TextBox 5"/>
          <p:cNvSpPr txBox="1"/>
          <p:nvPr/>
        </p:nvSpPr>
        <p:spPr>
          <a:xfrm>
            <a:off x="1365690" y="4071889"/>
            <a:ext cx="6487886" cy="2123658"/>
          </a:xfrm>
          <a:prstGeom prst="rect">
            <a:avLst/>
          </a:prstGeom>
          <a:noFill/>
        </p:spPr>
        <p:txBody>
          <a:bodyPr wrap="square" rtlCol="0">
            <a:spAutoFit/>
          </a:bodyPr>
          <a:lstStyle/>
          <a:p>
            <a:pPr algn="ctr"/>
            <a:r>
              <a:rPr lang="en-US" sz="2400" dirty="0" smtClean="0">
                <a:solidFill>
                  <a:srgbClr val="7030A0"/>
                </a:solidFill>
              </a:rPr>
              <a:t>Mindful or unmindful? Why?</a:t>
            </a:r>
          </a:p>
          <a:p>
            <a:pPr algn="ctr"/>
            <a:endParaRPr lang="en-US" sz="1200" dirty="0">
              <a:solidFill>
                <a:srgbClr val="7030A0"/>
              </a:solidFill>
            </a:endParaRPr>
          </a:p>
          <a:p>
            <a:pPr algn="ctr"/>
            <a:r>
              <a:rPr lang="en-US" sz="2400" dirty="0" smtClean="0">
                <a:solidFill>
                  <a:srgbClr val="7030A0"/>
                </a:solidFill>
              </a:rPr>
              <a:t>What might be happening in your brain?</a:t>
            </a:r>
          </a:p>
          <a:p>
            <a:pPr algn="ctr"/>
            <a:endParaRPr lang="en-US" sz="1200" dirty="0">
              <a:solidFill>
                <a:srgbClr val="7030A0"/>
              </a:solidFill>
            </a:endParaRPr>
          </a:p>
          <a:p>
            <a:pPr algn="ctr"/>
            <a:r>
              <a:rPr lang="en-US" sz="2400" dirty="0" smtClean="0">
                <a:solidFill>
                  <a:srgbClr val="7030A0"/>
                </a:solidFill>
              </a:rPr>
              <a:t>Impact on yourself and others?</a:t>
            </a:r>
          </a:p>
          <a:p>
            <a:pPr algn="ctr"/>
            <a:endParaRPr lang="en-US" sz="1200" dirty="0">
              <a:solidFill>
                <a:srgbClr val="7030A0"/>
              </a:solidFill>
            </a:endParaRPr>
          </a:p>
          <a:p>
            <a:pPr algn="ctr"/>
            <a:r>
              <a:rPr lang="en-US" sz="2400" dirty="0" smtClean="0">
                <a:solidFill>
                  <a:srgbClr val="7030A0"/>
                </a:solidFill>
              </a:rPr>
              <a:t>Stop, think – for a more mindful </a:t>
            </a:r>
            <a:r>
              <a:rPr lang="en-US" sz="2400" dirty="0" err="1" smtClean="0">
                <a:solidFill>
                  <a:srgbClr val="7030A0"/>
                </a:solidFill>
              </a:rPr>
              <a:t>behaviour</a:t>
            </a:r>
            <a:endParaRPr lang="en-US" sz="2400" dirty="0">
              <a:solidFill>
                <a:srgbClr val="7030A0"/>
              </a:solidFill>
            </a:endParaRPr>
          </a:p>
        </p:txBody>
      </p:sp>
      <p:sp>
        <p:nvSpPr>
          <p:cNvPr id="8" name="Rectangle 7"/>
          <p:cNvSpPr/>
          <p:nvPr/>
        </p:nvSpPr>
        <p:spPr>
          <a:xfrm>
            <a:off x="915747" y="160775"/>
            <a:ext cx="7387771" cy="1200329"/>
          </a:xfrm>
          <a:prstGeom prst="rect">
            <a:avLst/>
          </a:prstGeom>
        </p:spPr>
        <p:txBody>
          <a:bodyPr wrap="square">
            <a:spAutoFit/>
          </a:bodyPr>
          <a:lstStyle/>
          <a:p>
            <a:pPr algn="ctr"/>
            <a:r>
              <a:rPr lang="en-GB" sz="3600" b="1" dirty="0" smtClean="0">
                <a:solidFill>
                  <a:srgbClr val="7030A0"/>
                </a:solidFill>
              </a:rPr>
              <a:t>Reflecting on </a:t>
            </a:r>
            <a:r>
              <a:rPr lang="en-GB" sz="3600" b="1" dirty="0">
                <a:solidFill>
                  <a:srgbClr val="7030A0"/>
                </a:solidFill>
              </a:rPr>
              <a:t>m</a:t>
            </a:r>
            <a:r>
              <a:rPr lang="en-GB" sz="3600" b="1" dirty="0" smtClean="0">
                <a:solidFill>
                  <a:srgbClr val="7030A0"/>
                </a:solidFill>
              </a:rPr>
              <a:t>indful or </a:t>
            </a:r>
          </a:p>
          <a:p>
            <a:pPr algn="ctr"/>
            <a:r>
              <a:rPr lang="en-GB" sz="3600" b="1" dirty="0" smtClean="0">
                <a:solidFill>
                  <a:srgbClr val="7030A0"/>
                </a:solidFill>
              </a:rPr>
              <a:t>unmindful </a:t>
            </a:r>
            <a:r>
              <a:rPr lang="en-GB" sz="3600" b="1" dirty="0">
                <a:solidFill>
                  <a:srgbClr val="7030A0"/>
                </a:solidFill>
              </a:rPr>
              <a:t>b</a:t>
            </a:r>
            <a:r>
              <a:rPr lang="en-GB" sz="3600" b="1" dirty="0" smtClean="0">
                <a:solidFill>
                  <a:srgbClr val="7030A0"/>
                </a:solidFill>
              </a:rPr>
              <a:t>ehaviours</a:t>
            </a:r>
            <a:endParaRPr lang="en-US" sz="3600" b="1" dirty="0" smtClean="0">
              <a:solidFill>
                <a:srgbClr val="7030A0"/>
              </a:solidFill>
            </a:endParaRPr>
          </a:p>
        </p:txBody>
      </p:sp>
    </p:spTree>
    <p:extLst>
      <p:ext uri="{BB962C8B-B14F-4D97-AF65-F5344CB8AC3E}">
        <p14:creationId xmlns:p14="http://schemas.microsoft.com/office/powerpoint/2010/main" val="1558759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69488" y="1266436"/>
            <a:ext cx="8584909" cy="596506"/>
          </a:xfrm>
          <a:prstGeom prst="rect">
            <a:avLst/>
          </a:prstGeom>
        </p:spPr>
        <p:txBody>
          <a:bodyPr vert="horz" lIns="91440" tIns="45720" rIns="91440" bIns="45720" rtlCol="0" anchor="t" anchorCtr="0">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spcAft>
                <a:spcPts val="3000"/>
              </a:spcAft>
            </a:pPr>
            <a:endParaRPr lang="en-US" sz="2800" spc="100" dirty="0" smtClean="0">
              <a:solidFill>
                <a:schemeClr val="tx1">
                  <a:lumMod val="65000"/>
                  <a:lumOff val="35000"/>
                </a:schemeClr>
              </a:solidFill>
              <a:latin typeface="+mn-lt"/>
              <a:cs typeface="Lubalin Graph"/>
            </a:endParaRPr>
          </a:p>
        </p:txBody>
      </p:sp>
      <p:sp>
        <p:nvSpPr>
          <p:cNvPr id="2" name="TextBox 1"/>
          <p:cNvSpPr txBox="1"/>
          <p:nvPr/>
        </p:nvSpPr>
        <p:spPr>
          <a:xfrm>
            <a:off x="2454288" y="1862942"/>
            <a:ext cx="3300958" cy="1815882"/>
          </a:xfrm>
          <a:prstGeom prst="rect">
            <a:avLst/>
          </a:prstGeom>
          <a:noFill/>
        </p:spPr>
        <p:txBody>
          <a:bodyPr wrap="square" rtlCol="0">
            <a:spAutoFit/>
          </a:bodyPr>
          <a:lstStyle/>
          <a:p>
            <a:pPr algn="ctr"/>
            <a:r>
              <a:rPr lang="en-US" sz="2800" dirty="0" smtClean="0">
                <a:solidFill>
                  <a:schemeClr val="tx1">
                    <a:lumMod val="50000"/>
                    <a:lumOff val="50000"/>
                  </a:schemeClr>
                </a:solidFill>
                <a:latin typeface="Calibri" charset="0"/>
                <a:ea typeface="Calibri" charset="0"/>
                <a:cs typeface="Calibri" charset="0"/>
              </a:rPr>
              <a:t>Use/adapt the ideas in lesson 2 to develop a </a:t>
            </a:r>
            <a:r>
              <a:rPr lang="en-US" sz="2800" smtClean="0">
                <a:solidFill>
                  <a:schemeClr val="tx1">
                    <a:lumMod val="50000"/>
                    <a:lumOff val="50000"/>
                  </a:schemeClr>
                </a:solidFill>
                <a:latin typeface="Calibri" charset="0"/>
                <a:ea typeface="Calibri" charset="0"/>
                <a:cs typeface="Calibri" charset="0"/>
              </a:rPr>
              <a:t>main activity</a:t>
            </a:r>
            <a:endParaRPr lang="en-US" sz="2800" dirty="0">
              <a:solidFill>
                <a:schemeClr val="tx1">
                  <a:lumMod val="50000"/>
                  <a:lumOff val="50000"/>
                </a:schemeClr>
              </a:solidFill>
              <a:latin typeface="Calibri" charset="0"/>
              <a:ea typeface="Calibri" charset="0"/>
              <a:cs typeface="Calibri" charset="0"/>
            </a:endParaRPr>
          </a:p>
        </p:txBody>
      </p:sp>
      <p:sp>
        <p:nvSpPr>
          <p:cNvPr id="6" name="TextBox 5"/>
          <p:cNvSpPr txBox="1"/>
          <p:nvPr/>
        </p:nvSpPr>
        <p:spPr>
          <a:xfrm>
            <a:off x="6083300" y="6488668"/>
            <a:ext cx="3060700" cy="369332"/>
          </a:xfrm>
          <a:prstGeom prst="rect">
            <a:avLst/>
          </a:prstGeom>
          <a:noFill/>
        </p:spPr>
        <p:txBody>
          <a:bodyPr wrap="square" rtlCol="0">
            <a:spAutoFit/>
          </a:bodyPr>
          <a:lstStyle/>
          <a:p>
            <a:pPr algn="r"/>
            <a:r>
              <a:rPr lang="en-GB" b="1" dirty="0" smtClean="0">
                <a:solidFill>
                  <a:srgbClr val="0070C0"/>
                </a:solidFill>
              </a:rPr>
              <a:t>Refer to P.38</a:t>
            </a:r>
            <a:r>
              <a:rPr lang="en-GB" b="1" smtClean="0">
                <a:solidFill>
                  <a:srgbClr val="0070C0"/>
                </a:solidFill>
              </a:rPr>
              <a:t>, P.153</a:t>
            </a:r>
            <a:endParaRPr lang="en-US" b="1" dirty="0">
              <a:solidFill>
                <a:srgbClr val="0070C0"/>
              </a:solidFill>
            </a:endParaRPr>
          </a:p>
        </p:txBody>
      </p:sp>
      <p:sp>
        <p:nvSpPr>
          <p:cNvPr id="8" name="TextBox 7"/>
          <p:cNvSpPr txBox="1"/>
          <p:nvPr/>
        </p:nvSpPr>
        <p:spPr>
          <a:xfrm>
            <a:off x="1776550" y="154182"/>
            <a:ext cx="5627393" cy="646331"/>
          </a:xfrm>
          <a:prstGeom prst="rect">
            <a:avLst/>
          </a:prstGeom>
          <a:noFill/>
          <a:ln>
            <a:solidFill>
              <a:srgbClr val="7030A0"/>
            </a:solidFill>
          </a:ln>
        </p:spPr>
        <p:txBody>
          <a:bodyPr wrap="square" rtlCol="0">
            <a:spAutoFit/>
          </a:bodyPr>
          <a:lstStyle/>
          <a:p>
            <a:pPr algn="ctr"/>
            <a:r>
              <a:rPr lang="en-US" sz="3600" b="1" dirty="0" smtClean="0">
                <a:solidFill>
                  <a:srgbClr val="7030A0"/>
                </a:solidFill>
                <a:latin typeface="Calibri" charset="0"/>
                <a:ea typeface="Calibri" charset="0"/>
                <a:cs typeface="Calibri" charset="0"/>
              </a:rPr>
              <a:t>Our </a:t>
            </a:r>
            <a:r>
              <a:rPr lang="en-US" sz="3600" b="1" smtClean="0">
                <a:solidFill>
                  <a:srgbClr val="7030A0"/>
                </a:solidFill>
                <a:latin typeface="Calibri" charset="0"/>
                <a:ea typeface="Calibri" charset="0"/>
                <a:cs typeface="Calibri" charset="0"/>
              </a:rPr>
              <a:t>Learning/Main Activity</a:t>
            </a:r>
            <a:endParaRPr lang="en-US" sz="3600" b="1" dirty="0">
              <a:solidFill>
                <a:srgbClr val="7030A0"/>
              </a:solidFill>
              <a:latin typeface="Calibri" charset="0"/>
              <a:ea typeface="Calibri" charset="0"/>
              <a:cs typeface="Calibri" charset="0"/>
            </a:endParaRPr>
          </a:p>
        </p:txBody>
      </p:sp>
    </p:spTree>
    <p:extLst>
      <p:ext uri="{BB962C8B-B14F-4D97-AF65-F5344CB8AC3E}">
        <p14:creationId xmlns:p14="http://schemas.microsoft.com/office/powerpoint/2010/main" val="14971229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lternate Process 8"/>
          <p:cNvSpPr/>
          <p:nvPr/>
        </p:nvSpPr>
        <p:spPr>
          <a:xfrm>
            <a:off x="3512456" y="2235200"/>
            <a:ext cx="2307773" cy="1088571"/>
          </a:xfrm>
          <a:prstGeom prst="flowChartAlternateProcess">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3672113" y="2496277"/>
            <a:ext cx="1988457" cy="523220"/>
          </a:xfrm>
          <a:prstGeom prst="rect">
            <a:avLst/>
          </a:prstGeom>
          <a:noFill/>
        </p:spPr>
        <p:txBody>
          <a:bodyPr wrap="square" rtlCol="0">
            <a:spAutoFit/>
          </a:bodyPr>
          <a:lstStyle/>
          <a:p>
            <a:pPr algn="ctr"/>
            <a:r>
              <a:rPr lang="en-GB" sz="2800" smtClean="0">
                <a:solidFill>
                  <a:schemeClr val="tx1">
                    <a:lumMod val="65000"/>
                    <a:lumOff val="35000"/>
                  </a:schemeClr>
                </a:solidFill>
              </a:rPr>
              <a:t>SCENARIO</a:t>
            </a:r>
            <a:endParaRPr lang="en-US" sz="2800" dirty="0">
              <a:solidFill>
                <a:schemeClr val="tx1">
                  <a:lumMod val="65000"/>
                  <a:lumOff val="35000"/>
                </a:schemeClr>
              </a:solidFill>
            </a:endParaRPr>
          </a:p>
        </p:txBody>
      </p:sp>
      <p:sp>
        <p:nvSpPr>
          <p:cNvPr id="2" name="TextBox 1"/>
          <p:cNvSpPr txBox="1"/>
          <p:nvPr/>
        </p:nvSpPr>
        <p:spPr>
          <a:xfrm>
            <a:off x="1080566" y="3475820"/>
            <a:ext cx="7097485" cy="2739211"/>
          </a:xfrm>
          <a:prstGeom prst="rect">
            <a:avLst/>
          </a:prstGeom>
          <a:solidFill>
            <a:schemeClr val="bg1"/>
          </a:solidFill>
        </p:spPr>
        <p:txBody>
          <a:bodyPr wrap="square" rtlCol="0">
            <a:spAutoFit/>
          </a:bodyPr>
          <a:lstStyle/>
          <a:p>
            <a:pPr algn="ctr"/>
            <a:r>
              <a:rPr lang="en-US" sz="2000" dirty="0" smtClean="0">
                <a:solidFill>
                  <a:schemeClr val="tx1">
                    <a:lumMod val="65000"/>
                    <a:lumOff val="35000"/>
                  </a:schemeClr>
                </a:solidFill>
              </a:rPr>
              <a:t>Consider these questions to help you annotate/draw to show mindful and unmindful responses</a:t>
            </a:r>
          </a:p>
          <a:p>
            <a:pPr algn="ctr"/>
            <a:endParaRPr lang="en-US" sz="2000" dirty="0" smtClean="0">
              <a:solidFill>
                <a:schemeClr val="tx1">
                  <a:lumMod val="65000"/>
                  <a:lumOff val="35000"/>
                </a:schemeClr>
              </a:solidFill>
            </a:endParaRPr>
          </a:p>
          <a:p>
            <a:pPr algn="ctr"/>
            <a:endParaRPr lang="en-US" sz="1200" dirty="0">
              <a:solidFill>
                <a:schemeClr val="tx1">
                  <a:lumMod val="65000"/>
                  <a:lumOff val="35000"/>
                </a:schemeClr>
              </a:solidFill>
            </a:endParaRPr>
          </a:p>
          <a:p>
            <a:pPr algn="ctr"/>
            <a:r>
              <a:rPr lang="en-US" sz="2000" dirty="0">
                <a:solidFill>
                  <a:schemeClr val="tx1">
                    <a:lumMod val="65000"/>
                    <a:lumOff val="35000"/>
                  </a:schemeClr>
                </a:solidFill>
              </a:rPr>
              <a:t>What might be happening in your brain?</a:t>
            </a:r>
          </a:p>
          <a:p>
            <a:pPr algn="ctr"/>
            <a:endParaRPr lang="en-US" sz="2000" dirty="0">
              <a:solidFill>
                <a:schemeClr val="tx1">
                  <a:lumMod val="65000"/>
                  <a:lumOff val="35000"/>
                </a:schemeClr>
              </a:solidFill>
            </a:endParaRPr>
          </a:p>
          <a:p>
            <a:pPr algn="ctr"/>
            <a:r>
              <a:rPr lang="en-US" sz="2000" dirty="0">
                <a:solidFill>
                  <a:schemeClr val="tx1">
                    <a:lumMod val="65000"/>
                    <a:lumOff val="35000"/>
                  </a:schemeClr>
                </a:solidFill>
              </a:rPr>
              <a:t>Impact on yourself and others?</a:t>
            </a:r>
          </a:p>
          <a:p>
            <a:pPr algn="ctr"/>
            <a:endParaRPr lang="en-US" sz="2000" dirty="0">
              <a:solidFill>
                <a:schemeClr val="tx1">
                  <a:lumMod val="65000"/>
                  <a:lumOff val="35000"/>
                </a:schemeClr>
              </a:solidFill>
            </a:endParaRPr>
          </a:p>
          <a:p>
            <a:pPr algn="ctr"/>
            <a:r>
              <a:rPr lang="en-US" sz="2000" dirty="0">
                <a:solidFill>
                  <a:schemeClr val="tx1">
                    <a:lumMod val="65000"/>
                    <a:lumOff val="35000"/>
                  </a:schemeClr>
                </a:solidFill>
              </a:rPr>
              <a:t>Stop, think – for a more mindful </a:t>
            </a:r>
            <a:r>
              <a:rPr lang="en-US" sz="2000" dirty="0" err="1" smtClean="0">
                <a:solidFill>
                  <a:schemeClr val="tx1">
                    <a:lumMod val="65000"/>
                    <a:lumOff val="35000"/>
                  </a:schemeClr>
                </a:solidFill>
              </a:rPr>
              <a:t>behaviour</a:t>
            </a:r>
            <a:endParaRPr lang="en-US" sz="2000" dirty="0">
              <a:solidFill>
                <a:schemeClr val="tx1">
                  <a:lumMod val="65000"/>
                  <a:lumOff val="35000"/>
                </a:schemeClr>
              </a:solidFill>
            </a:endParaRPr>
          </a:p>
        </p:txBody>
      </p:sp>
      <p:sp>
        <p:nvSpPr>
          <p:cNvPr id="6" name="TextBox 5"/>
          <p:cNvSpPr txBox="1"/>
          <p:nvPr/>
        </p:nvSpPr>
        <p:spPr>
          <a:xfrm>
            <a:off x="881239" y="991674"/>
            <a:ext cx="7456785" cy="1200329"/>
          </a:xfrm>
          <a:prstGeom prst="rect">
            <a:avLst/>
          </a:prstGeom>
          <a:noFill/>
        </p:spPr>
        <p:txBody>
          <a:bodyPr wrap="square" rtlCol="0">
            <a:spAutoFit/>
          </a:bodyPr>
          <a:lstStyle/>
          <a:p>
            <a:pPr algn="ctr"/>
            <a:r>
              <a:rPr lang="en-US" sz="2400" dirty="0" smtClean="0">
                <a:solidFill>
                  <a:schemeClr val="tx1">
                    <a:lumMod val="50000"/>
                    <a:lumOff val="50000"/>
                  </a:schemeClr>
                </a:solidFill>
              </a:rPr>
              <a:t>Think of one scenario </a:t>
            </a:r>
            <a:br>
              <a:rPr lang="en-US" sz="2400" dirty="0" smtClean="0">
                <a:solidFill>
                  <a:schemeClr val="tx1">
                    <a:lumMod val="50000"/>
                    <a:lumOff val="50000"/>
                  </a:schemeClr>
                </a:solidFill>
              </a:rPr>
            </a:br>
            <a:r>
              <a:rPr lang="en-US" sz="2400" dirty="0" smtClean="0">
                <a:solidFill>
                  <a:schemeClr val="tx1">
                    <a:lumMod val="50000"/>
                    <a:lumOff val="50000"/>
                  </a:schemeClr>
                </a:solidFill>
              </a:rPr>
              <a:t>(perhaps something that has happened to you)</a:t>
            </a:r>
          </a:p>
          <a:p>
            <a:pPr algn="ctr"/>
            <a:r>
              <a:rPr lang="en-US" sz="2400" dirty="0" smtClean="0">
                <a:solidFill>
                  <a:schemeClr val="tx1">
                    <a:lumMod val="50000"/>
                    <a:lumOff val="50000"/>
                  </a:schemeClr>
                </a:solidFill>
              </a:rPr>
              <a:t>Write the scenario in the box</a:t>
            </a:r>
            <a:endParaRPr lang="en-US" sz="2400" dirty="0">
              <a:solidFill>
                <a:schemeClr val="tx1">
                  <a:lumMod val="50000"/>
                  <a:lumOff val="50000"/>
                </a:schemeClr>
              </a:solidFill>
            </a:endParaRPr>
          </a:p>
        </p:txBody>
      </p:sp>
      <p:sp>
        <p:nvSpPr>
          <p:cNvPr id="7" name="TextBox 6"/>
          <p:cNvSpPr txBox="1"/>
          <p:nvPr/>
        </p:nvSpPr>
        <p:spPr>
          <a:xfrm>
            <a:off x="1956619" y="2598751"/>
            <a:ext cx="1635665" cy="523220"/>
          </a:xfrm>
          <a:prstGeom prst="rect">
            <a:avLst/>
          </a:prstGeom>
          <a:noFill/>
        </p:spPr>
        <p:txBody>
          <a:bodyPr wrap="square" rtlCol="0">
            <a:spAutoFit/>
          </a:bodyPr>
          <a:lstStyle/>
          <a:p>
            <a:r>
              <a:rPr lang="en-US" sz="2800" dirty="0" smtClean="0">
                <a:solidFill>
                  <a:schemeClr val="tx1">
                    <a:lumMod val="50000"/>
                    <a:lumOff val="50000"/>
                  </a:schemeClr>
                </a:solidFill>
              </a:rPr>
              <a:t>Mindful</a:t>
            </a:r>
            <a:endParaRPr lang="en-US" sz="2800" dirty="0">
              <a:solidFill>
                <a:schemeClr val="tx1">
                  <a:lumMod val="50000"/>
                  <a:lumOff val="50000"/>
                </a:schemeClr>
              </a:solidFill>
            </a:endParaRPr>
          </a:p>
        </p:txBody>
      </p:sp>
      <p:sp>
        <p:nvSpPr>
          <p:cNvPr id="11" name="TextBox 10"/>
          <p:cNvSpPr txBox="1"/>
          <p:nvPr/>
        </p:nvSpPr>
        <p:spPr>
          <a:xfrm>
            <a:off x="5979886" y="2598751"/>
            <a:ext cx="2198165" cy="523220"/>
          </a:xfrm>
          <a:prstGeom prst="rect">
            <a:avLst/>
          </a:prstGeom>
          <a:noFill/>
        </p:spPr>
        <p:txBody>
          <a:bodyPr wrap="square" rtlCol="0">
            <a:spAutoFit/>
          </a:bodyPr>
          <a:lstStyle/>
          <a:p>
            <a:r>
              <a:rPr lang="en-US" sz="2800" dirty="0" smtClean="0">
                <a:solidFill>
                  <a:schemeClr val="tx1">
                    <a:lumMod val="50000"/>
                    <a:lumOff val="50000"/>
                  </a:schemeClr>
                </a:solidFill>
              </a:rPr>
              <a:t>Unmindful</a:t>
            </a:r>
            <a:endParaRPr lang="en-US" sz="2800" dirty="0">
              <a:solidFill>
                <a:schemeClr val="tx1">
                  <a:lumMod val="50000"/>
                  <a:lumOff val="50000"/>
                </a:schemeClr>
              </a:solidFill>
            </a:endParaRPr>
          </a:p>
        </p:txBody>
      </p:sp>
      <p:cxnSp>
        <p:nvCxnSpPr>
          <p:cNvPr id="13" name="Straight Arrow Connector 12"/>
          <p:cNvCxnSpPr/>
          <p:nvPr/>
        </p:nvCxnSpPr>
        <p:spPr>
          <a:xfrm flipH="1">
            <a:off x="1741713" y="3134298"/>
            <a:ext cx="1770743" cy="0"/>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5820229" y="3134298"/>
            <a:ext cx="1792514" cy="612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10408" y="196574"/>
            <a:ext cx="1401755" cy="523220"/>
          </a:xfrm>
          <a:prstGeom prst="rect">
            <a:avLst/>
          </a:prstGeom>
          <a:noFill/>
          <a:ln>
            <a:noFill/>
          </a:ln>
        </p:spPr>
        <p:txBody>
          <a:bodyPr wrap="square" rtlCol="0">
            <a:spAutoFit/>
          </a:bodyPr>
          <a:lstStyle/>
          <a:p>
            <a:pPr algn="ctr"/>
            <a:r>
              <a:rPr lang="en-US" sz="2800" b="1" dirty="0" smtClean="0">
                <a:solidFill>
                  <a:srgbClr val="0070C0"/>
                </a:solidFill>
              </a:rPr>
              <a:t>E.G</a:t>
            </a:r>
            <a:endParaRPr lang="en-US" sz="2800" b="1" dirty="0">
              <a:solidFill>
                <a:srgbClr val="0070C0"/>
              </a:solidFill>
            </a:endParaRPr>
          </a:p>
        </p:txBody>
      </p:sp>
      <p:sp>
        <p:nvSpPr>
          <p:cNvPr id="15" name="TextBox 14"/>
          <p:cNvSpPr txBox="1"/>
          <p:nvPr/>
        </p:nvSpPr>
        <p:spPr>
          <a:xfrm>
            <a:off x="6083300" y="6441739"/>
            <a:ext cx="3060700" cy="369332"/>
          </a:xfrm>
          <a:prstGeom prst="rect">
            <a:avLst/>
          </a:prstGeom>
          <a:noFill/>
        </p:spPr>
        <p:txBody>
          <a:bodyPr wrap="square" rtlCol="0">
            <a:spAutoFit/>
          </a:bodyPr>
          <a:lstStyle/>
          <a:p>
            <a:pPr algn="r"/>
            <a:r>
              <a:rPr lang="en-GB" b="1" dirty="0" smtClean="0">
                <a:solidFill>
                  <a:srgbClr val="0070C0"/>
                </a:solidFill>
              </a:rPr>
              <a:t>Refer to P.38</a:t>
            </a:r>
            <a:r>
              <a:rPr lang="en-GB" b="1" smtClean="0">
                <a:solidFill>
                  <a:srgbClr val="0070C0"/>
                </a:solidFill>
              </a:rPr>
              <a:t>, P.153</a:t>
            </a:r>
            <a:endParaRPr lang="en-US" b="1" dirty="0">
              <a:solidFill>
                <a:srgbClr val="0070C0"/>
              </a:solidFill>
            </a:endParaRPr>
          </a:p>
        </p:txBody>
      </p:sp>
      <p:sp>
        <p:nvSpPr>
          <p:cNvPr id="16" name="TextBox 15"/>
          <p:cNvSpPr txBox="1"/>
          <p:nvPr/>
        </p:nvSpPr>
        <p:spPr>
          <a:xfrm>
            <a:off x="1776550" y="154182"/>
            <a:ext cx="5627393" cy="646331"/>
          </a:xfrm>
          <a:prstGeom prst="rect">
            <a:avLst/>
          </a:prstGeom>
          <a:noFill/>
          <a:ln>
            <a:solidFill>
              <a:srgbClr val="7030A0"/>
            </a:solidFill>
          </a:ln>
        </p:spPr>
        <p:txBody>
          <a:bodyPr wrap="square" rtlCol="0">
            <a:spAutoFit/>
          </a:bodyPr>
          <a:lstStyle/>
          <a:p>
            <a:pPr algn="ctr"/>
            <a:r>
              <a:rPr lang="en-US" sz="3600" b="1" dirty="0" smtClean="0">
                <a:solidFill>
                  <a:srgbClr val="7030A0"/>
                </a:solidFill>
                <a:latin typeface="Calibri" charset="0"/>
                <a:ea typeface="Calibri" charset="0"/>
                <a:cs typeface="Calibri" charset="0"/>
              </a:rPr>
              <a:t>Our </a:t>
            </a:r>
            <a:r>
              <a:rPr lang="en-US" sz="3600" b="1" smtClean="0">
                <a:solidFill>
                  <a:srgbClr val="7030A0"/>
                </a:solidFill>
                <a:latin typeface="Calibri" charset="0"/>
                <a:ea typeface="Calibri" charset="0"/>
                <a:cs typeface="Calibri" charset="0"/>
              </a:rPr>
              <a:t>Learning/Main Activity</a:t>
            </a:r>
            <a:endParaRPr lang="en-US" sz="3600" b="1" dirty="0">
              <a:solidFill>
                <a:srgbClr val="7030A0"/>
              </a:solidFill>
              <a:latin typeface="Calibri" charset="0"/>
              <a:ea typeface="Calibri" charset="0"/>
              <a:cs typeface="Calibri" charset="0"/>
            </a:endParaRPr>
          </a:p>
        </p:txBody>
      </p:sp>
    </p:spTree>
    <p:extLst>
      <p:ext uri="{BB962C8B-B14F-4D97-AF65-F5344CB8AC3E}">
        <p14:creationId xmlns:p14="http://schemas.microsoft.com/office/powerpoint/2010/main" val="5248727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16811" y="1610138"/>
            <a:ext cx="6634606" cy="830997"/>
          </a:xfrm>
          <a:prstGeom prst="rect">
            <a:avLst/>
          </a:prstGeom>
          <a:noFill/>
        </p:spPr>
        <p:txBody>
          <a:bodyPr wrap="square" rtlCol="0">
            <a:spAutoFit/>
          </a:bodyPr>
          <a:lstStyle/>
          <a:p>
            <a:pPr algn="ctr"/>
            <a:endParaRPr lang="en-US" sz="2400" b="1" dirty="0">
              <a:solidFill>
                <a:schemeClr val="tx1">
                  <a:lumMod val="50000"/>
                  <a:lumOff val="50000"/>
                </a:schemeClr>
              </a:solidFill>
            </a:endParaRPr>
          </a:p>
          <a:p>
            <a:pPr algn="ctr"/>
            <a:endParaRPr lang="en-US" sz="2400" b="1" dirty="0"/>
          </a:p>
        </p:txBody>
      </p:sp>
      <p:sp>
        <p:nvSpPr>
          <p:cNvPr id="4" name="TextBox 3"/>
          <p:cNvSpPr txBox="1"/>
          <p:nvPr/>
        </p:nvSpPr>
        <p:spPr>
          <a:xfrm>
            <a:off x="1267001" y="2227639"/>
            <a:ext cx="6634606" cy="1938992"/>
          </a:xfrm>
          <a:prstGeom prst="rect">
            <a:avLst/>
          </a:prstGeom>
          <a:noFill/>
        </p:spPr>
        <p:txBody>
          <a:bodyPr wrap="square" rtlCol="0">
            <a:spAutoFit/>
          </a:bodyPr>
          <a:lstStyle/>
          <a:p>
            <a:pPr algn="ctr"/>
            <a:r>
              <a:rPr lang="en-GB" sz="2400" smtClean="0">
                <a:solidFill>
                  <a:schemeClr val="tx1">
                    <a:lumMod val="50000"/>
                    <a:lumOff val="50000"/>
                  </a:schemeClr>
                </a:solidFill>
                <a:latin typeface="Calibri" charset="0"/>
                <a:ea typeface="Calibri" charset="0"/>
                <a:cs typeface="Calibri" charset="0"/>
              </a:rPr>
              <a:t>This </a:t>
            </a:r>
            <a:r>
              <a:rPr lang="en-GB" sz="2400" dirty="0" smtClean="0">
                <a:solidFill>
                  <a:schemeClr val="tx1">
                    <a:lumMod val="50000"/>
                    <a:lumOff val="50000"/>
                  </a:schemeClr>
                </a:solidFill>
                <a:latin typeface="Calibri" charset="0"/>
                <a:ea typeface="Calibri" charset="0"/>
                <a:cs typeface="Calibri" charset="0"/>
              </a:rPr>
              <a:t>should refer back to the brain and explain how this is relevant to them in everyday life</a:t>
            </a:r>
          </a:p>
          <a:p>
            <a:pPr algn="ctr"/>
            <a:endParaRPr lang="en-GB" sz="2400" dirty="0">
              <a:solidFill>
                <a:schemeClr val="tx1">
                  <a:lumMod val="50000"/>
                  <a:lumOff val="50000"/>
                </a:schemeClr>
              </a:solidFill>
              <a:latin typeface="Calibri" charset="0"/>
              <a:ea typeface="Calibri" charset="0"/>
              <a:cs typeface="Calibri" charset="0"/>
            </a:endParaRPr>
          </a:p>
          <a:p>
            <a:pPr algn="ctr"/>
            <a:r>
              <a:rPr lang="en-GB" sz="2400" dirty="0" smtClean="0">
                <a:solidFill>
                  <a:schemeClr val="tx1">
                    <a:lumMod val="50000"/>
                    <a:lumOff val="50000"/>
                  </a:schemeClr>
                </a:solidFill>
                <a:latin typeface="Calibri" charset="0"/>
                <a:ea typeface="Calibri" charset="0"/>
                <a:cs typeface="Calibri" charset="0"/>
              </a:rPr>
              <a:t>WHY IS IT IMPORTANT TO KNOW/DO THIS?</a:t>
            </a:r>
            <a:endParaRPr lang="en-US" sz="2400" dirty="0">
              <a:solidFill>
                <a:schemeClr val="tx1">
                  <a:lumMod val="50000"/>
                  <a:lumOff val="50000"/>
                </a:schemeClr>
              </a:solidFill>
              <a:latin typeface="Calibri" charset="0"/>
              <a:ea typeface="Calibri" charset="0"/>
              <a:cs typeface="Calibri" charset="0"/>
            </a:endParaRPr>
          </a:p>
          <a:p>
            <a:pPr algn="ctr"/>
            <a:endParaRPr lang="en-US" sz="2400" dirty="0">
              <a:latin typeface="Calibri" charset="0"/>
              <a:ea typeface="Calibri" charset="0"/>
              <a:cs typeface="Calibri" charset="0"/>
            </a:endParaRPr>
          </a:p>
        </p:txBody>
      </p:sp>
      <p:sp>
        <p:nvSpPr>
          <p:cNvPr id="8" name="TextBox 7"/>
          <p:cNvSpPr txBox="1"/>
          <p:nvPr/>
        </p:nvSpPr>
        <p:spPr>
          <a:xfrm>
            <a:off x="6659216" y="6471422"/>
            <a:ext cx="2484783" cy="369332"/>
          </a:xfrm>
          <a:prstGeom prst="rect">
            <a:avLst/>
          </a:prstGeom>
          <a:noFill/>
        </p:spPr>
        <p:txBody>
          <a:bodyPr wrap="square" rtlCol="0">
            <a:spAutoFit/>
          </a:bodyPr>
          <a:lstStyle/>
          <a:p>
            <a:pPr algn="r"/>
            <a:r>
              <a:rPr lang="en-GB" b="1" dirty="0" smtClean="0">
                <a:solidFill>
                  <a:srgbClr val="0070C0"/>
                </a:solidFill>
              </a:rPr>
              <a:t>Refer to P.39</a:t>
            </a:r>
            <a:endParaRPr lang="en-US" b="1" dirty="0">
              <a:solidFill>
                <a:srgbClr val="0070C0"/>
              </a:solidFill>
            </a:endParaRPr>
          </a:p>
        </p:txBody>
      </p:sp>
      <p:sp>
        <p:nvSpPr>
          <p:cNvPr id="10" name="TextBox 9"/>
          <p:cNvSpPr txBox="1"/>
          <p:nvPr/>
        </p:nvSpPr>
        <p:spPr>
          <a:xfrm>
            <a:off x="2598473" y="347007"/>
            <a:ext cx="3627620" cy="646331"/>
          </a:xfrm>
          <a:prstGeom prst="rect">
            <a:avLst/>
          </a:prstGeom>
          <a:noFill/>
          <a:ln>
            <a:solidFill>
              <a:srgbClr val="7030A0"/>
            </a:solidFill>
          </a:ln>
        </p:spPr>
        <p:txBody>
          <a:bodyPr wrap="square" rtlCol="0">
            <a:spAutoFit/>
          </a:bodyPr>
          <a:lstStyle/>
          <a:p>
            <a:pPr algn="ctr"/>
            <a:r>
              <a:rPr lang="en-US" sz="3600" b="1" dirty="0" smtClean="0">
                <a:solidFill>
                  <a:srgbClr val="7030A0"/>
                </a:solidFill>
                <a:latin typeface="Calibri" charset="0"/>
                <a:ea typeface="Calibri" charset="0"/>
                <a:cs typeface="Calibri" charset="0"/>
              </a:rPr>
              <a:t>Reflect</a:t>
            </a:r>
            <a:endParaRPr lang="en-US" sz="3600" b="1" dirty="0">
              <a:solidFill>
                <a:srgbClr val="7030A0"/>
              </a:solidFill>
              <a:latin typeface="Calibri" charset="0"/>
              <a:ea typeface="Calibri" charset="0"/>
              <a:cs typeface="Calibri" charset="0"/>
            </a:endParaRPr>
          </a:p>
        </p:txBody>
      </p:sp>
    </p:spTree>
    <p:extLst>
      <p:ext uri="{BB962C8B-B14F-4D97-AF65-F5344CB8AC3E}">
        <p14:creationId xmlns:p14="http://schemas.microsoft.com/office/powerpoint/2010/main" val="176947798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99029" y="1020847"/>
            <a:ext cx="3626506" cy="646331"/>
          </a:xfrm>
          <a:prstGeom prst="rect">
            <a:avLst/>
          </a:prstGeom>
        </p:spPr>
        <p:txBody>
          <a:bodyPr wrap="none">
            <a:spAutoFit/>
          </a:bodyPr>
          <a:lstStyle/>
          <a:p>
            <a:pPr algn="ctr"/>
            <a:r>
              <a:rPr lang="en-GB" sz="3600" b="1" smtClean="0">
                <a:solidFill>
                  <a:schemeClr val="tx1">
                    <a:lumMod val="65000"/>
                    <a:lumOff val="35000"/>
                  </a:schemeClr>
                </a:solidFill>
              </a:rPr>
              <a:t>Mindful Language</a:t>
            </a:r>
            <a:endParaRPr lang="en-US" sz="3600" b="1" dirty="0" smtClean="0">
              <a:solidFill>
                <a:schemeClr val="tx1">
                  <a:lumMod val="65000"/>
                  <a:lumOff val="35000"/>
                </a:schemeClr>
              </a:solidFill>
            </a:endParaRPr>
          </a:p>
        </p:txBody>
      </p:sp>
      <p:sp>
        <p:nvSpPr>
          <p:cNvPr id="9" name="Oval Callout 8"/>
          <p:cNvSpPr/>
          <p:nvPr/>
        </p:nvSpPr>
        <p:spPr>
          <a:xfrm>
            <a:off x="1574714" y="1909442"/>
            <a:ext cx="5994629" cy="3068390"/>
          </a:xfrm>
          <a:prstGeom prst="wedgeEllipseCallou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327568" y="5283200"/>
            <a:ext cx="2873828" cy="1384995"/>
          </a:xfrm>
          <a:prstGeom prst="rect">
            <a:avLst/>
          </a:prstGeom>
          <a:noFill/>
        </p:spPr>
        <p:txBody>
          <a:bodyPr wrap="square" rtlCol="0">
            <a:spAutoFit/>
          </a:bodyPr>
          <a:lstStyle/>
          <a:p>
            <a:pPr algn="ctr"/>
            <a:r>
              <a:rPr lang="en-US" sz="2800" dirty="0" smtClean="0">
                <a:solidFill>
                  <a:schemeClr val="tx1">
                    <a:lumMod val="50000"/>
                    <a:lumOff val="50000"/>
                  </a:schemeClr>
                </a:solidFill>
              </a:rPr>
              <a:t>Collect mindful </a:t>
            </a:r>
            <a:r>
              <a:rPr lang="en-US" sz="2800" dirty="0">
                <a:solidFill>
                  <a:schemeClr val="tx1">
                    <a:lumMod val="50000"/>
                    <a:lumOff val="50000"/>
                  </a:schemeClr>
                </a:solidFill>
              </a:rPr>
              <a:t>l</a:t>
            </a:r>
            <a:r>
              <a:rPr lang="en-US" sz="2800" dirty="0" smtClean="0">
                <a:solidFill>
                  <a:schemeClr val="tx1">
                    <a:lumMod val="50000"/>
                    <a:lumOff val="50000"/>
                  </a:schemeClr>
                </a:solidFill>
              </a:rPr>
              <a:t>anguage to use in the classroom</a:t>
            </a:r>
            <a:endParaRPr lang="en-US" sz="2800" dirty="0">
              <a:solidFill>
                <a:schemeClr val="tx1">
                  <a:lumMod val="50000"/>
                  <a:lumOff val="50000"/>
                </a:schemeClr>
              </a:solidFill>
            </a:endParaRPr>
          </a:p>
        </p:txBody>
      </p:sp>
      <p:sp>
        <p:nvSpPr>
          <p:cNvPr id="7" name="TextBox 6"/>
          <p:cNvSpPr txBox="1"/>
          <p:nvPr/>
        </p:nvSpPr>
        <p:spPr>
          <a:xfrm>
            <a:off x="362727" y="301019"/>
            <a:ext cx="1401755" cy="523220"/>
          </a:xfrm>
          <a:prstGeom prst="rect">
            <a:avLst/>
          </a:prstGeom>
          <a:noFill/>
          <a:ln>
            <a:noFill/>
          </a:ln>
        </p:spPr>
        <p:txBody>
          <a:bodyPr wrap="square" rtlCol="0">
            <a:spAutoFit/>
          </a:bodyPr>
          <a:lstStyle/>
          <a:p>
            <a:pPr algn="ctr"/>
            <a:r>
              <a:rPr lang="en-US" sz="2800" b="1" dirty="0" smtClean="0">
                <a:solidFill>
                  <a:srgbClr val="0070C0"/>
                </a:solidFill>
              </a:rPr>
              <a:t>E.G</a:t>
            </a:r>
            <a:endParaRPr lang="en-US" sz="2800" b="1" dirty="0">
              <a:solidFill>
                <a:srgbClr val="0070C0"/>
              </a:solidFill>
            </a:endParaRPr>
          </a:p>
        </p:txBody>
      </p:sp>
      <p:sp>
        <p:nvSpPr>
          <p:cNvPr id="10" name="TextBox 9"/>
          <p:cNvSpPr txBox="1"/>
          <p:nvPr/>
        </p:nvSpPr>
        <p:spPr>
          <a:xfrm>
            <a:off x="2598473" y="347007"/>
            <a:ext cx="3627620" cy="646331"/>
          </a:xfrm>
          <a:prstGeom prst="rect">
            <a:avLst/>
          </a:prstGeom>
          <a:noFill/>
          <a:ln>
            <a:solidFill>
              <a:srgbClr val="7030A0"/>
            </a:solidFill>
          </a:ln>
        </p:spPr>
        <p:txBody>
          <a:bodyPr wrap="square" rtlCol="0">
            <a:spAutoFit/>
          </a:bodyPr>
          <a:lstStyle/>
          <a:p>
            <a:pPr algn="ctr"/>
            <a:r>
              <a:rPr lang="en-US" sz="3600" b="1" dirty="0" smtClean="0">
                <a:solidFill>
                  <a:srgbClr val="7030A0"/>
                </a:solidFill>
                <a:latin typeface="Calibri" charset="0"/>
                <a:ea typeface="Calibri" charset="0"/>
                <a:cs typeface="Calibri" charset="0"/>
              </a:rPr>
              <a:t>Reflect</a:t>
            </a:r>
            <a:endParaRPr lang="en-US" sz="3600" b="1" dirty="0">
              <a:solidFill>
                <a:srgbClr val="7030A0"/>
              </a:solidFill>
              <a:latin typeface="Calibri" charset="0"/>
              <a:ea typeface="Calibri" charset="0"/>
              <a:cs typeface="Calibri" charset="0"/>
            </a:endParaRPr>
          </a:p>
        </p:txBody>
      </p:sp>
      <p:sp>
        <p:nvSpPr>
          <p:cNvPr id="8" name="TextBox 7"/>
          <p:cNvSpPr txBox="1"/>
          <p:nvPr/>
        </p:nvSpPr>
        <p:spPr>
          <a:xfrm>
            <a:off x="6659216" y="6471422"/>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P.39</a:t>
            </a:r>
            <a:endParaRPr lang="en-US" b="1" dirty="0">
              <a:solidFill>
                <a:srgbClr val="0070C0"/>
              </a:solidFill>
            </a:endParaRPr>
          </a:p>
        </p:txBody>
      </p:sp>
    </p:spTree>
    <p:extLst>
      <p:ext uri="{BB962C8B-B14F-4D97-AF65-F5344CB8AC3E}">
        <p14:creationId xmlns:p14="http://schemas.microsoft.com/office/powerpoint/2010/main" val="1874159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56728" y="1748239"/>
            <a:ext cx="5828582" cy="1077218"/>
          </a:xfrm>
          <a:prstGeom prst="rect">
            <a:avLst/>
          </a:prstGeom>
        </p:spPr>
        <p:txBody>
          <a:bodyPr wrap="none">
            <a:spAutoFit/>
          </a:bodyPr>
          <a:lstStyle/>
          <a:p>
            <a:pPr algn="ctr"/>
            <a:r>
              <a:rPr lang="en-GB" sz="3600" dirty="0" smtClean="0">
                <a:solidFill>
                  <a:schemeClr val="tx1">
                    <a:lumMod val="50000"/>
                    <a:lumOff val="50000"/>
                  </a:schemeClr>
                </a:solidFill>
              </a:rPr>
              <a:t>Mindful Learning</a:t>
            </a:r>
          </a:p>
          <a:p>
            <a:pPr algn="ctr"/>
            <a:r>
              <a:rPr lang="en-GB" sz="2800" dirty="0" smtClean="0">
                <a:solidFill>
                  <a:schemeClr val="tx1">
                    <a:lumMod val="50000"/>
                    <a:lumOff val="50000"/>
                  </a:schemeClr>
                </a:solidFill>
              </a:rPr>
              <a:t>What might mindful learning look like?</a:t>
            </a:r>
            <a:endParaRPr lang="en-US" sz="2800" dirty="0" smtClean="0">
              <a:solidFill>
                <a:schemeClr val="tx1">
                  <a:lumMod val="50000"/>
                  <a:lumOff val="50000"/>
                </a:schemeClr>
              </a:solidFill>
            </a:endParaRPr>
          </a:p>
        </p:txBody>
      </p:sp>
      <p:sp>
        <p:nvSpPr>
          <p:cNvPr id="14" name="TextBox 13"/>
          <p:cNvSpPr txBox="1"/>
          <p:nvPr/>
        </p:nvSpPr>
        <p:spPr>
          <a:xfrm>
            <a:off x="207753" y="5736778"/>
            <a:ext cx="3113457" cy="954107"/>
          </a:xfrm>
          <a:prstGeom prst="rect">
            <a:avLst/>
          </a:prstGeom>
          <a:noFill/>
        </p:spPr>
        <p:txBody>
          <a:bodyPr wrap="square" rtlCol="0">
            <a:spAutoFit/>
          </a:bodyPr>
          <a:lstStyle/>
          <a:p>
            <a:pPr algn="ctr"/>
            <a:r>
              <a:rPr lang="en-US" sz="2800" dirty="0" smtClean="0">
                <a:solidFill>
                  <a:schemeClr val="tx1">
                    <a:lumMod val="50000"/>
                    <a:lumOff val="50000"/>
                  </a:schemeClr>
                </a:solidFill>
              </a:rPr>
              <a:t>Collect mindful learning </a:t>
            </a:r>
            <a:r>
              <a:rPr lang="en-US" sz="2800" dirty="0" err="1" smtClean="0">
                <a:solidFill>
                  <a:schemeClr val="tx1">
                    <a:lumMod val="50000"/>
                    <a:lumOff val="50000"/>
                  </a:schemeClr>
                </a:solidFill>
              </a:rPr>
              <a:t>behaviours</a:t>
            </a:r>
            <a:endParaRPr lang="en-US" sz="2800" dirty="0">
              <a:solidFill>
                <a:schemeClr val="tx1">
                  <a:lumMod val="50000"/>
                  <a:lumOff val="50000"/>
                </a:schemeClr>
              </a:solidFill>
            </a:endParaRPr>
          </a:p>
        </p:txBody>
      </p:sp>
      <p:sp>
        <p:nvSpPr>
          <p:cNvPr id="2" name="Rounded Rectangle 1"/>
          <p:cNvSpPr/>
          <p:nvPr/>
        </p:nvSpPr>
        <p:spPr>
          <a:xfrm>
            <a:off x="1063604" y="1729409"/>
            <a:ext cx="6854919" cy="3779265"/>
          </a:xfrm>
          <a:prstGeom prst="roundRect">
            <a:avLst/>
          </a:prstGeom>
          <a:no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362727" y="301019"/>
            <a:ext cx="1401755" cy="523220"/>
          </a:xfrm>
          <a:prstGeom prst="rect">
            <a:avLst/>
          </a:prstGeom>
          <a:noFill/>
          <a:ln>
            <a:noFill/>
          </a:ln>
        </p:spPr>
        <p:txBody>
          <a:bodyPr wrap="square" rtlCol="0">
            <a:spAutoFit/>
          </a:bodyPr>
          <a:lstStyle/>
          <a:p>
            <a:pPr algn="ctr"/>
            <a:r>
              <a:rPr lang="en-US" sz="2800" b="1" dirty="0" smtClean="0">
                <a:solidFill>
                  <a:srgbClr val="0070C0"/>
                </a:solidFill>
              </a:rPr>
              <a:t>E.G</a:t>
            </a:r>
            <a:endParaRPr lang="en-US" sz="2800" b="1" dirty="0">
              <a:solidFill>
                <a:srgbClr val="0070C0"/>
              </a:solidFill>
            </a:endParaRPr>
          </a:p>
        </p:txBody>
      </p:sp>
      <p:sp>
        <p:nvSpPr>
          <p:cNvPr id="7" name="TextBox 6"/>
          <p:cNvSpPr txBox="1"/>
          <p:nvPr/>
        </p:nvSpPr>
        <p:spPr>
          <a:xfrm>
            <a:off x="2598473" y="347007"/>
            <a:ext cx="3627620" cy="646331"/>
          </a:xfrm>
          <a:prstGeom prst="rect">
            <a:avLst/>
          </a:prstGeom>
          <a:noFill/>
          <a:ln>
            <a:solidFill>
              <a:srgbClr val="7030A0"/>
            </a:solidFill>
          </a:ln>
        </p:spPr>
        <p:txBody>
          <a:bodyPr wrap="square" rtlCol="0">
            <a:spAutoFit/>
          </a:bodyPr>
          <a:lstStyle/>
          <a:p>
            <a:pPr algn="ctr"/>
            <a:r>
              <a:rPr lang="en-US" sz="3600" b="1" dirty="0" smtClean="0">
                <a:solidFill>
                  <a:srgbClr val="7030A0"/>
                </a:solidFill>
                <a:latin typeface="Calibri" charset="0"/>
                <a:ea typeface="Calibri" charset="0"/>
                <a:cs typeface="Calibri" charset="0"/>
              </a:rPr>
              <a:t>Reflect</a:t>
            </a:r>
            <a:endParaRPr lang="en-US" sz="3600" b="1" dirty="0">
              <a:solidFill>
                <a:srgbClr val="7030A0"/>
              </a:solidFill>
              <a:latin typeface="Calibri" charset="0"/>
              <a:ea typeface="Calibri" charset="0"/>
              <a:cs typeface="Calibri" charset="0"/>
            </a:endParaRPr>
          </a:p>
        </p:txBody>
      </p:sp>
      <p:sp>
        <p:nvSpPr>
          <p:cNvPr id="9" name="TextBox 8"/>
          <p:cNvSpPr txBox="1"/>
          <p:nvPr/>
        </p:nvSpPr>
        <p:spPr>
          <a:xfrm>
            <a:off x="6659216" y="6471422"/>
            <a:ext cx="2484783" cy="369332"/>
          </a:xfrm>
          <a:prstGeom prst="rect">
            <a:avLst/>
          </a:prstGeom>
          <a:noFill/>
        </p:spPr>
        <p:txBody>
          <a:bodyPr wrap="square" rtlCol="0">
            <a:spAutoFit/>
          </a:bodyPr>
          <a:lstStyle/>
          <a:p>
            <a:pPr algn="r"/>
            <a:r>
              <a:rPr lang="en-GB" b="1" dirty="0" smtClean="0">
                <a:solidFill>
                  <a:srgbClr val="0070C0"/>
                </a:solidFill>
              </a:rPr>
              <a:t>Refer </a:t>
            </a:r>
            <a:r>
              <a:rPr lang="en-GB" b="1" smtClean="0">
                <a:solidFill>
                  <a:srgbClr val="0070C0"/>
                </a:solidFill>
              </a:rPr>
              <a:t>to P.39</a:t>
            </a:r>
            <a:endParaRPr lang="en-US" b="1" dirty="0">
              <a:solidFill>
                <a:srgbClr val="0070C0"/>
              </a:solidFill>
            </a:endParaRPr>
          </a:p>
        </p:txBody>
      </p:sp>
    </p:spTree>
    <p:extLst>
      <p:ext uri="{BB962C8B-B14F-4D97-AF65-F5344CB8AC3E}">
        <p14:creationId xmlns:p14="http://schemas.microsoft.com/office/powerpoint/2010/main" val="2798167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8235</TotalTime>
  <Words>799</Words>
  <Application>Microsoft Macintosh PowerPoint</Application>
  <PresentationFormat>On-screen Show (4:3)</PresentationFormat>
  <Paragraphs>162</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Calibri</vt:lpstr>
      <vt:lpstr>Calibri Light</vt:lpstr>
      <vt:lpstr>Lubalin Graph</vt:lpstr>
      <vt:lpstr>Zapf Dingbats</vt:lpstr>
      <vt:lpstr>Arial</vt:lpstr>
      <vt:lpstr>Office Theme</vt:lpstr>
      <vt:lpstr>PowerPoint Presentation</vt:lpstr>
      <vt:lpstr>Unit 1 - Getting Focused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Bailey</dc:creator>
  <cp:lastModifiedBy>Rachel Bailey</cp:lastModifiedBy>
  <cp:revision>76</cp:revision>
  <dcterms:created xsi:type="dcterms:W3CDTF">2018-01-31T09:58:46Z</dcterms:created>
  <dcterms:modified xsi:type="dcterms:W3CDTF">2019-01-08T11:40:04Z</dcterms:modified>
</cp:coreProperties>
</file>