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5" r:id="rId1"/>
  </p:sldMasterIdLst>
  <p:sldIdLst>
    <p:sldId id="256" r:id="rId2"/>
    <p:sldId id="257" r:id="rId3"/>
    <p:sldId id="258" r:id="rId4"/>
    <p:sldId id="259" r:id="rId5"/>
    <p:sldId id="260" r:id="rId6"/>
    <p:sldId id="261" r:id="rId7"/>
    <p:sldId id="263" r:id="rId8"/>
    <p:sldId id="264" r:id="rId9"/>
    <p:sldId id="262" r:id="rId10"/>
    <p:sldId id="265" r:id="rId11"/>
    <p:sldId id="266" r:id="rId12"/>
    <p:sldId id="268" r:id="rId13"/>
    <p:sldId id="267"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44" d="100"/>
          <a:sy n="44" d="100"/>
        </p:scale>
        <p:origin x="54" y="7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B61BEF0D-F0BB-DE4B-95CE-6DB70DBA9567}" type="datetimeFigureOut">
              <a:rPr lang="en-US" smtClean="0"/>
              <a:pPr/>
              <a:t>7/6/2020</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369007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7/6/2020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616164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B61BEF0D-F0BB-DE4B-95CE-6DB70DBA9567}" type="datetimeFigureOut">
              <a:rPr lang="en-US" smtClean="0"/>
              <a:pPr/>
              <a:t>7/6/2020</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247848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smtClean="0"/>
              <a:t>7/6/2020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smtClean="0"/>
              <a:t>‹#›</a:t>
            </a:fld>
            <a:endParaRPr lang="en-US" dirty="0"/>
          </a:p>
        </p:txBody>
      </p:sp>
    </p:spTree>
    <p:extLst>
      <p:ext uri="{BB962C8B-B14F-4D97-AF65-F5344CB8AC3E}">
        <p14:creationId xmlns:p14="http://schemas.microsoft.com/office/powerpoint/2010/main" val="18362891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7/6/2020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947336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7/6/2020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728898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7/6/2020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936289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smtClean="0"/>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smtClean="0"/>
              <a:t>7/6/2020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31850930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7/6/2020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836061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7/6/2020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171314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B61BEF0D-F0BB-DE4B-95CE-6DB70DBA9567}" type="datetimeFigureOut">
              <a:rPr lang="en-US" smtClean="0"/>
              <a:pPr/>
              <a:t>7/6/2020</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47677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B61BEF0D-F0BB-DE4B-95CE-6DB70DBA9567}" type="datetimeFigureOut">
              <a:rPr lang="en-US" smtClean="0"/>
              <a:pPr/>
              <a:t>7/6/2020</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7312094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B61BEF0D-F0BB-DE4B-95CE-6DB70DBA9567}" type="datetimeFigureOut">
              <a:rPr lang="en-US" smtClean="0"/>
              <a:pPr/>
              <a:t>7/6/2020</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943548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B61BEF0D-F0BB-DE4B-95CE-6DB70DBA9567}" type="datetimeFigureOut">
              <a:rPr lang="en-US" smtClean="0"/>
              <a:pPr/>
              <a:t>7/6/2020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51959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B61BEF0D-F0BB-DE4B-95CE-6DB70DBA9567}" type="datetimeFigureOut">
              <a:rPr lang="en-US" smtClean="0"/>
              <a:pPr/>
              <a:t>7/6/2020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38984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t>7/6/2020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smtClean="0"/>
              <a:t>‹#›</a:t>
            </a:fld>
            <a:endParaRPr lang="en-US" dirty="0"/>
          </a:p>
        </p:txBody>
      </p:sp>
    </p:spTree>
    <p:extLst>
      <p:ext uri="{BB962C8B-B14F-4D97-AF65-F5344CB8AC3E}">
        <p14:creationId xmlns:p14="http://schemas.microsoft.com/office/powerpoint/2010/main" val="23798157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B61BEF0D-F0BB-DE4B-95CE-6DB70DBA9567}" type="datetimeFigureOut">
              <a:rPr lang="en-US" smtClean="0"/>
              <a:pPr/>
              <a:t>7/6/2020</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957490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B61BEF0D-F0BB-DE4B-95CE-6DB70DBA9567}" type="datetimeFigureOut">
              <a:rPr lang="en-US" smtClean="0"/>
              <a:pPr/>
              <a:t>7/6/2020</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891972564"/>
      </p:ext>
    </p:extLst>
  </p:cSld>
  <p:clrMap bg1="dk1" tx1="lt1" bg2="dk2" tx2="lt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 id="2147483698" r:id="rId13"/>
    <p:sldLayoutId id="2147483699" r:id="rId14"/>
    <p:sldLayoutId id="2147483700" r:id="rId15"/>
    <p:sldLayoutId id="2147483701" r:id="rId16"/>
    <p:sldLayoutId id="2147483702"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Zones of Regulation</a:t>
            </a:r>
            <a:endParaRPr lang="en-GB" dirty="0"/>
          </a:p>
        </p:txBody>
      </p:sp>
      <p:sp>
        <p:nvSpPr>
          <p:cNvPr id="3" name="Subtitle 2"/>
          <p:cNvSpPr>
            <a:spLocks noGrp="1"/>
          </p:cNvSpPr>
          <p:nvPr>
            <p:ph type="subTitle" idx="1"/>
          </p:nvPr>
        </p:nvSpPr>
        <p:spPr/>
        <p:txBody>
          <a:bodyPr/>
          <a:lstStyle/>
          <a:p>
            <a:r>
              <a:rPr lang="en-GB" dirty="0" smtClean="0"/>
              <a:t>Feelings ,Thoughts and the language of Zones</a:t>
            </a:r>
            <a:endParaRPr lang="en-GB" dirty="0"/>
          </a:p>
        </p:txBody>
      </p:sp>
    </p:spTree>
    <p:extLst>
      <p:ext uri="{BB962C8B-B14F-4D97-AF65-F5344CB8AC3E}">
        <p14:creationId xmlns:p14="http://schemas.microsoft.com/office/powerpoint/2010/main" val="34728151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7517" y="901533"/>
            <a:ext cx="8610600" cy="1293028"/>
          </a:xfrm>
        </p:spPr>
        <p:txBody>
          <a:bodyPr/>
          <a:lstStyle/>
          <a:p>
            <a:pPr algn="ctr"/>
            <a:r>
              <a:rPr lang="en-GB" dirty="0" smtClean="0"/>
              <a:t>What are zones of regulation?</a:t>
            </a:r>
            <a:endParaRPr lang="en-GB" dirty="0"/>
          </a:p>
        </p:txBody>
      </p:sp>
      <p:sp>
        <p:nvSpPr>
          <p:cNvPr id="3" name="Content Placeholder 2"/>
          <p:cNvSpPr>
            <a:spLocks noGrp="1"/>
          </p:cNvSpPr>
          <p:nvPr>
            <p:ph idx="1"/>
          </p:nvPr>
        </p:nvSpPr>
        <p:spPr>
          <a:xfrm>
            <a:off x="480848" y="2194561"/>
            <a:ext cx="11506200" cy="4458488"/>
          </a:xfrm>
        </p:spPr>
        <p:txBody>
          <a:bodyPr>
            <a:normAutofit/>
          </a:bodyPr>
          <a:lstStyle/>
          <a:p>
            <a:pPr marL="0" indent="0">
              <a:buNone/>
            </a:pPr>
            <a:r>
              <a:rPr lang="en-US" sz="4000" b="1" dirty="0"/>
              <a:t>T</a:t>
            </a:r>
            <a:r>
              <a:rPr lang="en-US" sz="4000" b="1" dirty="0" smtClean="0"/>
              <a:t>he</a:t>
            </a:r>
            <a:r>
              <a:rPr lang="en-US" sz="4000" b="1" dirty="0"/>
              <a:t> Zones of Regulation is a curriculum geared toward helping students gain skills in consciously regulating their actions, which in turn leads to increased control and problem solving abilities. ... In the activities, students also learn how to use strategies or tools to stay in a zone or move from one to another.</a:t>
            </a:r>
            <a:endParaRPr lang="en-GB" sz="4000" b="1" dirty="0"/>
          </a:p>
        </p:txBody>
      </p:sp>
    </p:spTree>
    <p:extLst>
      <p:ext uri="{BB962C8B-B14F-4D97-AF65-F5344CB8AC3E}">
        <p14:creationId xmlns:p14="http://schemas.microsoft.com/office/powerpoint/2010/main" val="26468935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92D050"/>
                </a:solidFill>
              </a:rPr>
              <a:t>The Green Zone</a:t>
            </a:r>
            <a:r>
              <a:rPr lang="en-US" b="1" dirty="0"/>
              <a:t/>
            </a:r>
            <a:br>
              <a:rPr lang="en-US" b="1" dirty="0"/>
            </a:br>
            <a:endParaRPr lang="en-GB" dirty="0"/>
          </a:p>
        </p:txBody>
      </p:sp>
      <p:sp>
        <p:nvSpPr>
          <p:cNvPr id="3" name="Content Placeholder 2"/>
          <p:cNvSpPr>
            <a:spLocks noGrp="1"/>
          </p:cNvSpPr>
          <p:nvPr>
            <p:ph idx="1"/>
          </p:nvPr>
        </p:nvSpPr>
        <p:spPr>
          <a:xfrm>
            <a:off x="685800" y="1721595"/>
            <a:ext cx="10820400" cy="4024125"/>
          </a:xfrm>
        </p:spPr>
        <p:txBody>
          <a:bodyPr>
            <a:normAutofit fontScale="92500" lnSpcReduction="10000"/>
          </a:bodyPr>
          <a:lstStyle/>
          <a:p>
            <a:pPr marL="0" indent="0" algn="ctr">
              <a:buNone/>
            </a:pPr>
            <a:r>
              <a:rPr lang="en-US" sz="4000" b="1" dirty="0" smtClean="0">
                <a:solidFill>
                  <a:srgbClr val="92D050"/>
                </a:solidFill>
              </a:rPr>
              <a:t>The </a:t>
            </a:r>
            <a:r>
              <a:rPr lang="en-US" sz="4000" b="1" dirty="0">
                <a:solidFill>
                  <a:srgbClr val="92D050"/>
                </a:solidFill>
              </a:rPr>
              <a:t>green zone is used to describe when you’re in a calm state of alertness.</a:t>
            </a:r>
          </a:p>
          <a:p>
            <a:pPr marL="0" indent="0" algn="ctr">
              <a:buNone/>
            </a:pPr>
            <a:r>
              <a:rPr lang="en-US" sz="4000" b="1" dirty="0">
                <a:solidFill>
                  <a:srgbClr val="92D050"/>
                </a:solidFill>
              </a:rPr>
              <a:t>Being in the green zone means you are calm, focused, happy, or ready to learn. This is predominantly the state you </a:t>
            </a:r>
            <a:r>
              <a:rPr lang="en-US" sz="4000" b="1" i="1" dirty="0">
                <a:solidFill>
                  <a:srgbClr val="92D050"/>
                </a:solidFill>
              </a:rPr>
              <a:t>want</a:t>
            </a:r>
            <a:r>
              <a:rPr lang="en-US" sz="4000" b="1" dirty="0">
                <a:solidFill>
                  <a:srgbClr val="92D050"/>
                </a:solidFill>
              </a:rPr>
              <a:t> your child to be in.</a:t>
            </a:r>
          </a:p>
          <a:p>
            <a:pPr marL="0" indent="0" algn="ctr">
              <a:buNone/>
            </a:pPr>
            <a:r>
              <a:rPr lang="en-US" sz="4000" b="1" dirty="0">
                <a:solidFill>
                  <a:srgbClr val="92D050"/>
                </a:solidFill>
              </a:rPr>
              <a:t>It’s also the state most needed in the classroom in order to learn.</a:t>
            </a:r>
          </a:p>
          <a:p>
            <a:endParaRPr lang="en-GB" dirty="0"/>
          </a:p>
        </p:txBody>
      </p:sp>
    </p:spTree>
    <p:extLst>
      <p:ext uri="{BB962C8B-B14F-4D97-AF65-F5344CB8AC3E}">
        <p14:creationId xmlns:p14="http://schemas.microsoft.com/office/powerpoint/2010/main" val="14898336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FFFF00"/>
                </a:solidFill>
              </a:rPr>
              <a:t>The Yellow Zone</a:t>
            </a:r>
            <a:r>
              <a:rPr lang="en-US" b="1" dirty="0" smtClean="0"/>
              <a:t/>
            </a:r>
            <a:br>
              <a:rPr lang="en-US" b="1" dirty="0" smtClean="0"/>
            </a:br>
            <a:endParaRPr lang="en-GB" dirty="0"/>
          </a:p>
        </p:txBody>
      </p:sp>
      <p:sp>
        <p:nvSpPr>
          <p:cNvPr id="3" name="Content Placeholder 2"/>
          <p:cNvSpPr>
            <a:spLocks noGrp="1"/>
          </p:cNvSpPr>
          <p:nvPr>
            <p:ph idx="1"/>
          </p:nvPr>
        </p:nvSpPr>
        <p:spPr/>
        <p:txBody>
          <a:bodyPr>
            <a:normAutofit fontScale="85000" lnSpcReduction="10000"/>
          </a:bodyPr>
          <a:lstStyle/>
          <a:p>
            <a:pPr marL="0" indent="0">
              <a:buNone/>
            </a:pPr>
            <a:r>
              <a:rPr lang="en-US" sz="3900" b="1" dirty="0" smtClean="0">
                <a:solidFill>
                  <a:srgbClr val="FFFF00"/>
                </a:solidFill>
              </a:rPr>
              <a:t>The yellow zone describes when you have a heightened sense of alertness. This isn’t always a bad thing, and you typically still have some control when you’re in the yellow zone.</a:t>
            </a:r>
          </a:p>
          <a:p>
            <a:pPr marL="0" indent="0">
              <a:buNone/>
            </a:pPr>
            <a:endParaRPr lang="en-US" sz="3900" b="1" dirty="0" smtClean="0">
              <a:solidFill>
                <a:srgbClr val="FFFF00"/>
              </a:solidFill>
            </a:endParaRPr>
          </a:p>
          <a:p>
            <a:pPr marL="0" indent="0">
              <a:buNone/>
            </a:pPr>
            <a:r>
              <a:rPr lang="en-US" sz="3900" b="1" dirty="0" smtClean="0">
                <a:solidFill>
                  <a:srgbClr val="FFFF00"/>
                </a:solidFill>
              </a:rPr>
              <a:t>Being in the yellow means you may feel frustrated, anxious or nervous. But, it could also mean you’re feeling excited, silly, or hyper – which is okay in the right situations.</a:t>
            </a:r>
          </a:p>
          <a:p>
            <a:endParaRPr lang="en-GB" dirty="0"/>
          </a:p>
        </p:txBody>
      </p:sp>
    </p:spTree>
    <p:extLst>
      <p:ext uri="{BB962C8B-B14F-4D97-AF65-F5344CB8AC3E}">
        <p14:creationId xmlns:p14="http://schemas.microsoft.com/office/powerpoint/2010/main" val="7919527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chemeClr val="accent1"/>
                </a:solidFill>
              </a:rPr>
              <a:t>The Red Zone</a:t>
            </a:r>
            <a:r>
              <a:rPr lang="en-US" b="1" dirty="0"/>
              <a:t/>
            </a:r>
            <a:br>
              <a:rPr lang="en-US" b="1" dirty="0"/>
            </a:br>
            <a:endParaRPr lang="en-GB" dirty="0"/>
          </a:p>
        </p:txBody>
      </p:sp>
      <p:sp>
        <p:nvSpPr>
          <p:cNvPr id="3" name="Content Placeholder 2"/>
          <p:cNvSpPr>
            <a:spLocks noGrp="1"/>
          </p:cNvSpPr>
          <p:nvPr>
            <p:ph idx="1"/>
          </p:nvPr>
        </p:nvSpPr>
        <p:spPr>
          <a:xfrm>
            <a:off x="685800" y="1715589"/>
            <a:ext cx="10820400" cy="4024125"/>
          </a:xfrm>
        </p:spPr>
        <p:txBody>
          <a:bodyPr>
            <a:normAutofit fontScale="92500" lnSpcReduction="20000"/>
          </a:bodyPr>
          <a:lstStyle/>
          <a:p>
            <a:pPr marL="0" indent="0">
              <a:buNone/>
            </a:pPr>
            <a:r>
              <a:rPr lang="en-US" sz="4000" b="1" dirty="0" smtClean="0">
                <a:solidFill>
                  <a:schemeClr val="accent1"/>
                </a:solidFill>
              </a:rPr>
              <a:t>The </a:t>
            </a:r>
            <a:r>
              <a:rPr lang="en-US" sz="4000" b="1" dirty="0">
                <a:solidFill>
                  <a:schemeClr val="accent1"/>
                </a:solidFill>
              </a:rPr>
              <a:t>red zone describes an extremely heightened state of intense emotions. When a person reaches the red zone, they’re no longer about to control their emotions or reactions.</a:t>
            </a:r>
          </a:p>
          <a:p>
            <a:pPr marL="0" indent="0">
              <a:buNone/>
            </a:pPr>
            <a:endParaRPr lang="en-US" sz="4000" b="1" dirty="0" smtClean="0">
              <a:solidFill>
                <a:schemeClr val="accent1"/>
              </a:solidFill>
            </a:endParaRPr>
          </a:p>
          <a:p>
            <a:pPr marL="0" indent="0">
              <a:buNone/>
            </a:pPr>
            <a:r>
              <a:rPr lang="en-US" sz="4000" b="1" dirty="0" smtClean="0">
                <a:solidFill>
                  <a:schemeClr val="accent1"/>
                </a:solidFill>
              </a:rPr>
              <a:t>Being </a:t>
            </a:r>
            <a:r>
              <a:rPr lang="en-US" sz="4000" b="1" dirty="0">
                <a:solidFill>
                  <a:schemeClr val="accent1"/>
                </a:solidFill>
              </a:rPr>
              <a:t>in the red zone means you’re feeling anger, rage, terror, or complete devastation and feel out of control.</a:t>
            </a:r>
          </a:p>
          <a:p>
            <a:endParaRPr lang="en-GB" dirty="0"/>
          </a:p>
        </p:txBody>
      </p:sp>
    </p:spTree>
    <p:extLst>
      <p:ext uri="{BB962C8B-B14F-4D97-AF65-F5344CB8AC3E}">
        <p14:creationId xmlns:p14="http://schemas.microsoft.com/office/powerpoint/2010/main" val="8335994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00B0F0"/>
                </a:solidFill>
              </a:rPr>
              <a:t>The Blue Zone</a:t>
            </a:r>
            <a:r>
              <a:rPr lang="en-US" b="1" dirty="0"/>
              <a:t/>
            </a:r>
            <a:br>
              <a:rPr lang="en-US" b="1" dirty="0"/>
            </a:br>
            <a:endParaRPr lang="en-GB" dirty="0"/>
          </a:p>
        </p:txBody>
      </p:sp>
      <p:sp>
        <p:nvSpPr>
          <p:cNvPr id="3" name="Content Placeholder 2"/>
          <p:cNvSpPr>
            <a:spLocks noGrp="1"/>
          </p:cNvSpPr>
          <p:nvPr>
            <p:ph idx="1"/>
          </p:nvPr>
        </p:nvSpPr>
        <p:spPr>
          <a:xfrm>
            <a:off x="685800" y="1723096"/>
            <a:ext cx="10820400" cy="4024125"/>
          </a:xfrm>
        </p:spPr>
        <p:txBody>
          <a:bodyPr>
            <a:noAutofit/>
          </a:bodyPr>
          <a:lstStyle/>
          <a:p>
            <a:pPr marL="0" indent="0" algn="ctr">
              <a:buNone/>
            </a:pPr>
            <a:r>
              <a:rPr lang="en-US" sz="3600" b="1" dirty="0" smtClean="0">
                <a:solidFill>
                  <a:srgbClr val="00B0F0"/>
                </a:solidFill>
              </a:rPr>
              <a:t>The </a:t>
            </a:r>
            <a:r>
              <a:rPr lang="en-US" sz="3600" b="1" dirty="0">
                <a:solidFill>
                  <a:srgbClr val="00B0F0"/>
                </a:solidFill>
              </a:rPr>
              <a:t>blue zone, on the other hand, is used when a person is feeling </a:t>
            </a:r>
            <a:r>
              <a:rPr lang="en-US" sz="3600" b="1" i="1" dirty="0">
                <a:solidFill>
                  <a:srgbClr val="00B0F0"/>
                </a:solidFill>
              </a:rPr>
              <a:t>low states of alertness or arousal.</a:t>
            </a:r>
            <a:endParaRPr lang="en-US" sz="3600" b="1" dirty="0">
              <a:solidFill>
                <a:srgbClr val="00B0F0"/>
              </a:solidFill>
            </a:endParaRPr>
          </a:p>
          <a:p>
            <a:pPr marL="0" indent="0" algn="ctr">
              <a:buNone/>
            </a:pPr>
            <a:endParaRPr lang="en-US" sz="3600" b="1" dirty="0" smtClean="0">
              <a:solidFill>
                <a:srgbClr val="00B0F0"/>
              </a:solidFill>
            </a:endParaRPr>
          </a:p>
          <a:p>
            <a:pPr marL="0" indent="0" algn="ctr">
              <a:buNone/>
            </a:pPr>
            <a:r>
              <a:rPr lang="en-US" sz="3600" b="1" dirty="0" smtClean="0">
                <a:solidFill>
                  <a:srgbClr val="00B0F0"/>
                </a:solidFill>
              </a:rPr>
              <a:t>When </a:t>
            </a:r>
            <a:r>
              <a:rPr lang="en-US" sz="3600" b="1" dirty="0">
                <a:solidFill>
                  <a:srgbClr val="00B0F0"/>
                </a:solidFill>
              </a:rPr>
              <a:t>you’re in the blue zone you may be feeling down – sad, sick, tired, or bored. You’re still in control, as you are in the yellow zone, but with low energy emotions.</a:t>
            </a:r>
          </a:p>
        </p:txBody>
      </p:sp>
    </p:spTree>
    <p:extLst>
      <p:ext uri="{BB962C8B-B14F-4D97-AF65-F5344CB8AC3E}">
        <p14:creationId xmlns:p14="http://schemas.microsoft.com/office/powerpoint/2010/main" val="41916154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2371" y="0"/>
            <a:ext cx="8610600" cy="614855"/>
          </a:xfrm>
        </p:spPr>
        <p:txBody>
          <a:bodyPr>
            <a:normAutofit fontScale="90000"/>
          </a:bodyPr>
          <a:lstStyle/>
          <a:p>
            <a:r>
              <a:rPr lang="en-GB" b="1" dirty="0" smtClean="0"/>
              <a:t>Inside OUT </a:t>
            </a:r>
            <a:endParaRPr lang="en-GB" b="1" dirty="0"/>
          </a:p>
        </p:txBody>
      </p:sp>
      <p:sp>
        <p:nvSpPr>
          <p:cNvPr id="8" name="AutoShape 6" descr="C:\Users\swilson33.213\Downloads\thezones-627x1024 (1).webp"/>
          <p:cNvSpPr>
            <a:spLocks noGrp="1" noChangeAspect="1" noChangeArrowheads="1"/>
          </p:cNvSpPr>
          <p:nvPr>
            <p:ph idx="1"/>
          </p:nvPr>
        </p:nvSpPr>
        <p:spPr bwMode="auto">
          <a:xfrm rot="16200000">
            <a:off x="-2427892" y="3076277"/>
            <a:ext cx="6124905" cy="58720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noAutofit/>
          </a:bodyPr>
          <a:lstStyle/>
          <a:p>
            <a:pPr marL="0" indent="0" algn="ctr">
              <a:buNone/>
            </a:pPr>
            <a:r>
              <a:rPr lang="en-GB" sz="2800" b="1" dirty="0" smtClean="0"/>
              <a:t>This film can be a great way of thinking about Zones</a:t>
            </a:r>
            <a:endParaRPr lang="en-GB" sz="2800" b="1" dirty="0"/>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6998" y="614855"/>
            <a:ext cx="10563783" cy="6101255"/>
          </a:xfrm>
          <a:prstGeom prst="rect">
            <a:avLst/>
          </a:prstGeom>
        </p:spPr>
      </p:pic>
    </p:spTree>
    <p:extLst>
      <p:ext uri="{BB962C8B-B14F-4D97-AF65-F5344CB8AC3E}">
        <p14:creationId xmlns:p14="http://schemas.microsoft.com/office/powerpoint/2010/main" val="26243293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77143" y="720831"/>
            <a:ext cx="8610600" cy="1293028"/>
          </a:xfrm>
        </p:spPr>
        <p:txBody>
          <a:bodyPr>
            <a:normAutofit fontScale="90000"/>
          </a:bodyPr>
          <a:lstStyle/>
          <a:p>
            <a:pPr algn="ctr"/>
            <a:r>
              <a:rPr lang="en-GB" b="1" dirty="0" smtClean="0"/>
              <a:t>The important thing is </a:t>
            </a:r>
            <a:r>
              <a:rPr lang="en-GB" b="1" u="sng" dirty="0" smtClean="0"/>
              <a:t>you</a:t>
            </a:r>
            <a:r>
              <a:rPr lang="en-GB" b="1" dirty="0" smtClean="0"/>
              <a:t> decide which zone you are in AND TO REMEMBER THAT:</a:t>
            </a:r>
            <a:endParaRPr lang="en-GB" b="1" dirty="0"/>
          </a:p>
        </p:txBody>
      </p:sp>
      <p:sp>
        <p:nvSpPr>
          <p:cNvPr id="3" name="Content Placeholder 2"/>
          <p:cNvSpPr>
            <a:spLocks noGrp="1"/>
          </p:cNvSpPr>
          <p:nvPr>
            <p:ph idx="1"/>
          </p:nvPr>
        </p:nvSpPr>
        <p:spPr/>
        <p:txBody>
          <a:bodyPr>
            <a:normAutofit/>
          </a:bodyPr>
          <a:lstStyle/>
          <a:p>
            <a:pPr marL="914400" indent="-914400" algn="ctr">
              <a:buFont typeface="+mj-lt"/>
              <a:buAutoNum type="arabicPeriod"/>
            </a:pPr>
            <a:r>
              <a:rPr lang="en-GB" sz="4800" b="1" dirty="0" smtClean="0"/>
              <a:t>There are no BAD ZONES</a:t>
            </a:r>
          </a:p>
          <a:p>
            <a:pPr marL="914400" indent="-914400" algn="ctr">
              <a:buFont typeface="+mj-lt"/>
              <a:buAutoNum type="arabicPeriod"/>
            </a:pPr>
            <a:r>
              <a:rPr lang="en-GB" sz="4800" b="1" dirty="0" smtClean="0"/>
              <a:t>We all change ZONES</a:t>
            </a:r>
          </a:p>
          <a:p>
            <a:pPr marL="914400" indent="-914400" algn="ctr">
              <a:buFont typeface="+mj-lt"/>
              <a:buAutoNum type="arabicPeriod"/>
            </a:pPr>
            <a:r>
              <a:rPr lang="en-GB" sz="4800" b="1" dirty="0" smtClean="0"/>
              <a:t>ZONES ARE NEVER ABOUT BEING IN TROUBLE or DOING THINGS WRONG</a:t>
            </a:r>
            <a:endParaRPr lang="en-GB" sz="4800" b="1" dirty="0"/>
          </a:p>
        </p:txBody>
      </p:sp>
    </p:spTree>
    <p:extLst>
      <p:ext uri="{BB962C8B-B14F-4D97-AF65-F5344CB8AC3E}">
        <p14:creationId xmlns:p14="http://schemas.microsoft.com/office/powerpoint/2010/main" val="25904625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5400000">
            <a:off x="8307047" y="2972524"/>
            <a:ext cx="5479175" cy="84609"/>
          </a:xfrm>
        </p:spPr>
        <p:txBody>
          <a:bodyPr>
            <a:normAutofit fontScale="90000"/>
          </a:bodyPr>
          <a:lstStyle/>
          <a:p>
            <a:r>
              <a:rPr lang="en-GB" b="1" dirty="0" smtClean="0"/>
              <a:t>Where</a:t>
            </a:r>
            <a:r>
              <a:rPr lang="en-GB" dirty="0" smtClean="0"/>
              <a:t> would </a:t>
            </a:r>
            <a:r>
              <a:rPr lang="en-GB" b="1" dirty="0" smtClean="0"/>
              <a:t>you</a:t>
            </a:r>
            <a:r>
              <a:rPr lang="en-GB" dirty="0" smtClean="0"/>
              <a:t> point the spinner?</a:t>
            </a:r>
            <a:endParaRPr lang="en-GB" dirty="0"/>
          </a:p>
        </p:txBody>
      </p:sp>
      <p:pic>
        <p:nvPicPr>
          <p:cNvPr id="6" name="Picture 5"/>
          <p:cNvPicPr>
            <a:picLocks noChangeAspect="1"/>
          </p:cNvPicPr>
          <p:nvPr/>
        </p:nvPicPr>
        <p:blipFill rotWithShape="1">
          <a:blip r:embed="rId2">
            <a:extLst>
              <a:ext uri="{28A0092B-C50C-407E-A947-70E740481C1C}">
                <a14:useLocalDpi xmlns:a14="http://schemas.microsoft.com/office/drawing/2010/main" val="0"/>
              </a:ext>
            </a:extLst>
          </a:blip>
          <a:srcRect t="12663" r="3314" b="24124"/>
          <a:stretch/>
        </p:blipFill>
        <p:spPr>
          <a:xfrm>
            <a:off x="882869" y="662152"/>
            <a:ext cx="9364717" cy="5602056"/>
          </a:xfrm>
          <a:prstGeom prst="rect">
            <a:avLst/>
          </a:prstGeom>
        </p:spPr>
      </p:pic>
      <p:cxnSp>
        <p:nvCxnSpPr>
          <p:cNvPr id="9" name="Straight Arrow Connector 8"/>
          <p:cNvCxnSpPr/>
          <p:nvPr/>
        </p:nvCxnSpPr>
        <p:spPr>
          <a:xfrm flipH="1" flipV="1">
            <a:off x="5725886" y="662152"/>
            <a:ext cx="12767" cy="5348486"/>
          </a:xfrm>
          <a:prstGeom prst="straightConnector1">
            <a:avLst/>
          </a:prstGeom>
          <a:ln w="158750" cap="flat" cmpd="sng" algn="ctr">
            <a:solidFill>
              <a:srgbClr val="FF0000"/>
            </a:solidFill>
            <a:prstDash val="solid"/>
            <a:round/>
            <a:headEnd type="none" w="med" len="med"/>
            <a:tailEnd type="arrow" w="med" len="med"/>
          </a:ln>
          <a:effectLst>
            <a:glow rad="101600">
              <a:schemeClr val="accent3">
                <a:satMod val="175000"/>
                <a:alpha val="40000"/>
              </a:schemeClr>
            </a:glow>
          </a:effectLst>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4444357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5400000">
            <a:off x="8654143" y="2938654"/>
            <a:ext cx="5585555" cy="1490159"/>
          </a:xfrm>
        </p:spPr>
        <p:txBody>
          <a:bodyPr>
            <a:normAutofit/>
          </a:bodyPr>
          <a:lstStyle/>
          <a:p>
            <a:pPr algn="ctr"/>
            <a:r>
              <a:rPr lang="en-GB" sz="2800" b="1" dirty="0" smtClean="0"/>
              <a:t>Create a tool box for each zone</a:t>
            </a:r>
            <a:endParaRPr lang="en-GB" sz="2800" b="1" dirty="0"/>
          </a:p>
        </p:txBody>
      </p:sp>
      <p:pic>
        <p:nvPicPr>
          <p:cNvPr id="4" name="Content Placeholder 3"/>
          <p:cNvPicPr>
            <a:picLocks noGrp="1" noChangeAspect="1"/>
          </p:cNvPicPr>
          <p:nvPr>
            <p:ph idx="1"/>
          </p:nvPr>
        </p:nvPicPr>
        <p:blipFill rotWithShape="1">
          <a:blip r:embed="rId2">
            <a:extLst>
              <a:ext uri="{28A0092B-C50C-407E-A947-70E740481C1C}">
                <a14:useLocalDpi xmlns:a14="http://schemas.microsoft.com/office/drawing/2010/main" val="0"/>
              </a:ext>
            </a:extLst>
          </a:blip>
          <a:srcRect t="72721" r="738"/>
          <a:stretch/>
        </p:blipFill>
        <p:spPr>
          <a:xfrm>
            <a:off x="1529799" y="1352621"/>
            <a:ext cx="8789858" cy="4133780"/>
          </a:xfrm>
        </p:spPr>
      </p:pic>
      <p:sp>
        <p:nvSpPr>
          <p:cNvPr id="5" name="Rectangle 4"/>
          <p:cNvSpPr/>
          <p:nvPr/>
        </p:nvSpPr>
        <p:spPr>
          <a:xfrm>
            <a:off x="3562361" y="429291"/>
            <a:ext cx="7502375" cy="923330"/>
          </a:xfrm>
          <a:prstGeom prst="rect">
            <a:avLst/>
          </a:prstGeom>
          <a:noFill/>
        </p:spPr>
        <p:txBody>
          <a:bodyPr wrap="none" lIns="91440" tIns="45720" rIns="91440" bIns="45720">
            <a:spAutoFit/>
          </a:bodyPr>
          <a:lstStyle/>
          <a:p>
            <a:pPr algn="ctr"/>
            <a:r>
              <a:rPr lang="en-US" sz="5400" b="1"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Your challenge is to…</a:t>
            </a:r>
            <a:endParaRPr lang="en-US"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Tree>
    <p:extLst>
      <p:ext uri="{BB962C8B-B14F-4D97-AF65-F5344CB8AC3E}">
        <p14:creationId xmlns:p14="http://schemas.microsoft.com/office/powerpoint/2010/main" val="8989887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5400000">
            <a:off x="8761815" y="3125386"/>
            <a:ext cx="5106587" cy="815242"/>
          </a:xfrm>
        </p:spPr>
        <p:txBody>
          <a:bodyPr>
            <a:normAutofit fontScale="90000"/>
          </a:bodyPr>
          <a:lstStyle/>
          <a:p>
            <a:r>
              <a:rPr lang="en-GB" dirty="0" smtClean="0"/>
              <a:t>Examples of useful tools</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37657" y="691835"/>
            <a:ext cx="8773886" cy="5682344"/>
          </a:xfrm>
        </p:spPr>
      </p:pic>
    </p:spTree>
    <p:extLst>
      <p:ext uri="{BB962C8B-B14F-4D97-AF65-F5344CB8AC3E}">
        <p14:creationId xmlns:p14="http://schemas.microsoft.com/office/powerpoint/2010/main" val="20926573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108" y="2379507"/>
            <a:ext cx="12155892" cy="2123658"/>
          </a:xfrm>
          <a:prstGeom prst="rect">
            <a:avLst/>
          </a:prstGeom>
          <a:noFill/>
        </p:spPr>
        <p:txBody>
          <a:bodyPr wrap="none" lIns="91440" tIns="45720" rIns="91440" bIns="45720">
            <a:spAutoFit/>
          </a:bodyPr>
          <a:lstStyle/>
          <a:p>
            <a:pPr algn="ctr"/>
            <a:r>
              <a:rPr lang="en-US" sz="6600" b="1" cap="none" spc="0" dirty="0" smtClean="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rPr>
              <a:t>Everyone's tool kit is different,</a:t>
            </a:r>
          </a:p>
          <a:p>
            <a:pPr algn="ctr"/>
            <a:r>
              <a:rPr lang="en-US" sz="6600" b="1" cap="none" spc="0" dirty="0" smtClean="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rPr>
              <a:t>Pick what works best for you.</a:t>
            </a:r>
            <a:endParaRPr lang="en-US" sz="6600" b="1" cap="none" spc="0"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endParaRPr>
          </a:p>
        </p:txBody>
      </p:sp>
    </p:spTree>
    <p:extLst>
      <p:ext uri="{BB962C8B-B14F-4D97-AF65-F5344CB8AC3E}">
        <p14:creationId xmlns:p14="http://schemas.microsoft.com/office/powerpoint/2010/main" val="25002824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94114" y="590201"/>
            <a:ext cx="8610600" cy="1293028"/>
          </a:xfrm>
        </p:spPr>
        <p:txBody>
          <a:bodyPr/>
          <a:lstStyle/>
          <a:p>
            <a:pPr algn="ctr"/>
            <a:r>
              <a:rPr lang="en-GB" b="1" dirty="0" smtClean="0"/>
              <a:t>What will your tool kit look like?</a:t>
            </a:r>
            <a:endParaRPr lang="en-GB" b="1"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04471" y="2057401"/>
            <a:ext cx="10201729" cy="4648199"/>
          </a:xfrm>
        </p:spPr>
      </p:pic>
    </p:spTree>
    <p:extLst>
      <p:ext uri="{BB962C8B-B14F-4D97-AF65-F5344CB8AC3E}">
        <p14:creationId xmlns:p14="http://schemas.microsoft.com/office/powerpoint/2010/main" val="2845029739"/>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docProps/app.xml><?xml version="1.0" encoding="utf-8"?>
<Properties xmlns="http://schemas.openxmlformats.org/officeDocument/2006/extended-properties" xmlns:vt="http://schemas.openxmlformats.org/officeDocument/2006/docPropsVTypes">
  <Template>TM04033937[[fn=Vapor Trail]]</Template>
  <TotalTime>60</TotalTime>
  <Words>446</Words>
  <Application>Microsoft Office PowerPoint</Application>
  <PresentationFormat>Widescreen</PresentationFormat>
  <Paragraphs>33</Paragraphs>
  <Slides>13</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Arial</vt:lpstr>
      <vt:lpstr>Century Gothic</vt:lpstr>
      <vt:lpstr>Vapor Trail</vt:lpstr>
      <vt:lpstr>Zones of Regulation</vt:lpstr>
      <vt:lpstr>What are zones of regulation?</vt:lpstr>
      <vt:lpstr>The Green Zone </vt:lpstr>
      <vt:lpstr>The Yellow Zone </vt:lpstr>
      <vt:lpstr>The Red Zone </vt:lpstr>
      <vt:lpstr>The Blue Zone </vt:lpstr>
      <vt:lpstr>Inside OUT </vt:lpstr>
      <vt:lpstr>The important thing is you decide which zone you are in AND TO REMEMBER THAT:</vt:lpstr>
      <vt:lpstr>Where would you point the spinner?</vt:lpstr>
      <vt:lpstr>Create a tool box for each zone</vt:lpstr>
      <vt:lpstr>Examples of useful tools</vt:lpstr>
      <vt:lpstr>PowerPoint Presentation</vt:lpstr>
      <vt:lpstr>What will your tool kit look like?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Zones of Regulation</dc:title>
  <dc:creator>Stella Wilson</dc:creator>
  <cp:lastModifiedBy>Stella Wilson</cp:lastModifiedBy>
  <cp:revision>7</cp:revision>
  <dcterms:created xsi:type="dcterms:W3CDTF">2020-07-06T12:00:56Z</dcterms:created>
  <dcterms:modified xsi:type="dcterms:W3CDTF">2020-07-06T13:01:37Z</dcterms:modified>
</cp:coreProperties>
</file>