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0" r:id="rId3"/>
    <p:sldId id="257" r:id="rId4"/>
    <p:sldId id="259" r:id="rId5"/>
    <p:sldId id="258" r:id="rId6"/>
    <p:sldId id="262" r:id="rId7"/>
    <p:sldId id="265" r:id="rId8"/>
    <p:sldId id="256" r:id="rId9"/>
    <p:sldId id="264" r:id="rId10"/>
    <p:sldId id="263"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75A7AB0-A8C1-44E5-8F42-A2DEBC6F2A4B}"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2891909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5A7AB0-A8C1-44E5-8F42-A2DEBC6F2A4B}"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2311092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75A7AB0-A8C1-44E5-8F42-A2DEBC6F2A4B}"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2705191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75A7AB0-A8C1-44E5-8F42-A2DEBC6F2A4B}"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2134426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75A7AB0-A8C1-44E5-8F42-A2DEBC6F2A4B}" type="datetimeFigureOut">
              <a:rPr lang="en-GB" smtClean="0"/>
              <a:t>17/01/2024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3341895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75A7AB0-A8C1-44E5-8F42-A2DEBC6F2A4B}" type="datetimeFigureOut">
              <a:rPr lang="en-GB" smtClean="0"/>
              <a:t>17/01/2024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32311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5A7AB0-A8C1-44E5-8F42-A2DEBC6F2A4B}" type="datetimeFigureOut">
              <a:rPr lang="en-GB" smtClean="0"/>
              <a:t>17/01/2024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2466309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75A7AB0-A8C1-44E5-8F42-A2DEBC6F2A4B}"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2316897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75A7AB0-A8C1-44E5-8F42-A2DEBC6F2A4B}"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3898736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5A7AB0-A8C1-44E5-8F42-A2DEBC6F2A4B}"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2568887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5A7AB0-A8C1-44E5-8F42-A2DEBC6F2A4B}"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1B592D-9BB3-4F10-B0C8-83D74DC1B8BA}" type="slidenum">
              <a:rPr lang="en-GB" smtClean="0"/>
              <a:t>‹#›</a:t>
            </a:fld>
            <a:endParaRPr lang="en-GB"/>
          </a:p>
        </p:txBody>
      </p:sp>
    </p:spTree>
    <p:extLst>
      <p:ext uri="{BB962C8B-B14F-4D97-AF65-F5344CB8AC3E}">
        <p14:creationId xmlns:p14="http://schemas.microsoft.com/office/powerpoint/2010/main" val="465973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5A7AB0-A8C1-44E5-8F42-A2DEBC6F2A4B}" type="datetimeFigureOut">
              <a:rPr lang="en-GB" smtClean="0"/>
              <a:t>17/01/2024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1B592D-9BB3-4F10-B0C8-83D74DC1B8BA}" type="slidenum">
              <a:rPr lang="en-GB" smtClean="0"/>
              <a:t>‹#›</a:t>
            </a:fld>
            <a:endParaRPr lang="en-GB"/>
          </a:p>
        </p:txBody>
      </p:sp>
    </p:spTree>
    <p:extLst>
      <p:ext uri="{BB962C8B-B14F-4D97-AF65-F5344CB8AC3E}">
        <p14:creationId xmlns:p14="http://schemas.microsoft.com/office/powerpoint/2010/main" val="2076407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2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9943" y="1110918"/>
            <a:ext cx="3618806" cy="4893647"/>
          </a:xfrm>
          <a:prstGeom prst="rect">
            <a:avLst/>
          </a:prstGeom>
        </p:spPr>
        <p:txBody>
          <a:bodyPr wrap="square">
            <a:spAutoFit/>
          </a:bodyPr>
          <a:lstStyle/>
          <a:p>
            <a:r>
              <a:rPr lang="en-GB" sz="2400" dirty="0" smtClean="0"/>
              <a:t>A maze is a puzzle with twists and turns, where you try to find a path from the entrance to the exit without hitting dead ends. You can walk through a maze, or let your pencil do the walking. The goal of a maze is to get through it, which means going the wrong way, retracing your steps, and choosing different paths.</a:t>
            </a:r>
            <a:endParaRPr lang="en-GB" sz="2400" dirty="0"/>
          </a:p>
        </p:txBody>
      </p:sp>
      <p:pic>
        <p:nvPicPr>
          <p:cNvPr id="3" name="Picture 2"/>
          <p:cNvPicPr>
            <a:picLocks noChangeAspect="1"/>
          </p:cNvPicPr>
          <p:nvPr/>
        </p:nvPicPr>
        <p:blipFill>
          <a:blip r:embed="rId2"/>
          <a:stretch>
            <a:fillRect/>
          </a:stretch>
        </p:blipFill>
        <p:spPr>
          <a:xfrm>
            <a:off x="5627717" y="609897"/>
            <a:ext cx="5103398" cy="5117571"/>
          </a:xfrm>
          <a:prstGeom prst="rect">
            <a:avLst/>
          </a:prstGeom>
        </p:spPr>
      </p:pic>
      <p:sp>
        <p:nvSpPr>
          <p:cNvPr id="4" name="Rectangle 3"/>
          <p:cNvSpPr/>
          <p:nvPr/>
        </p:nvSpPr>
        <p:spPr>
          <a:xfrm>
            <a:off x="506186" y="148232"/>
            <a:ext cx="4645824"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Amazing Mazes</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364424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3317" y="1401864"/>
            <a:ext cx="3552305" cy="4524315"/>
          </a:xfrm>
          <a:prstGeom prst="rect">
            <a:avLst/>
          </a:prstGeom>
        </p:spPr>
        <p:txBody>
          <a:bodyPr wrap="square">
            <a:spAutoFit/>
          </a:bodyPr>
          <a:lstStyle/>
          <a:p>
            <a:r>
              <a:rPr lang="en-GB" sz="2400" dirty="0" smtClean="0"/>
              <a:t>The earliest known garden mazes were constructed by the ancient Egyptians around 2500 BC. These mazes were typically made of reeds and were used in religious rituals. The ancient Greeks also had a tradition of creating labyrinths, which were often built as part of larger temples or shrines.</a:t>
            </a:r>
            <a:endParaRPr lang="en-GB" sz="2400" dirty="0"/>
          </a:p>
        </p:txBody>
      </p:sp>
      <p:pic>
        <p:nvPicPr>
          <p:cNvPr id="3" name="Picture 2"/>
          <p:cNvPicPr>
            <a:picLocks noChangeAspect="1"/>
          </p:cNvPicPr>
          <p:nvPr/>
        </p:nvPicPr>
        <p:blipFill>
          <a:blip r:embed="rId2"/>
          <a:stretch>
            <a:fillRect/>
          </a:stretch>
        </p:blipFill>
        <p:spPr>
          <a:xfrm>
            <a:off x="5445268" y="879765"/>
            <a:ext cx="5469343" cy="4432068"/>
          </a:xfrm>
          <a:prstGeom prst="rect">
            <a:avLst/>
          </a:prstGeom>
        </p:spPr>
      </p:pic>
      <p:sp>
        <p:nvSpPr>
          <p:cNvPr id="4" name="Rectangle 3"/>
          <p:cNvSpPr/>
          <p:nvPr/>
        </p:nvSpPr>
        <p:spPr>
          <a:xfrm>
            <a:off x="605182" y="305570"/>
            <a:ext cx="4381329"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Ancient Mazes</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63403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490" y="1631941"/>
            <a:ext cx="6096000" cy="4893647"/>
          </a:xfrm>
          <a:prstGeom prst="rect">
            <a:avLst/>
          </a:prstGeom>
        </p:spPr>
        <p:txBody>
          <a:bodyPr>
            <a:spAutoFit/>
          </a:bodyPr>
          <a:lstStyle/>
          <a:p>
            <a:r>
              <a:rPr lang="en-GB" sz="2400" dirty="0" smtClean="0"/>
              <a:t>Mazes help students develop problem-solving skills</a:t>
            </a:r>
          </a:p>
          <a:p>
            <a:endParaRPr lang="en-GB" sz="2400" dirty="0" smtClean="0"/>
          </a:p>
          <a:p>
            <a:r>
              <a:rPr lang="en-GB" sz="2400" dirty="0" smtClean="0"/>
              <a:t>Mazes are the perfect tool for helping students learn how to break down a problem into smaller pieces and then find a solution. </a:t>
            </a:r>
          </a:p>
          <a:p>
            <a:endParaRPr lang="en-GB" sz="2400" dirty="0"/>
          </a:p>
          <a:p>
            <a:r>
              <a:rPr lang="en-GB" sz="2400" dirty="0" smtClean="0"/>
              <a:t>When students are solving a maze, they need to constantly think about their next move and how it will get them closer to the exit.</a:t>
            </a:r>
          </a:p>
          <a:p>
            <a:endParaRPr lang="en-GB" sz="2400" dirty="0"/>
          </a:p>
          <a:p>
            <a:r>
              <a:rPr lang="en-GB" sz="2400" dirty="0" smtClean="0"/>
              <a:t>Use your finger to work your way through this famous maze.</a:t>
            </a:r>
            <a:endParaRPr lang="en-GB" sz="2400" dirty="0"/>
          </a:p>
        </p:txBody>
      </p:sp>
      <p:pic>
        <p:nvPicPr>
          <p:cNvPr id="4" name="Picture 3"/>
          <p:cNvPicPr>
            <a:picLocks noChangeAspect="1"/>
          </p:cNvPicPr>
          <p:nvPr/>
        </p:nvPicPr>
        <p:blipFill>
          <a:blip r:embed="rId2"/>
          <a:stretch>
            <a:fillRect/>
          </a:stretch>
        </p:blipFill>
        <p:spPr>
          <a:xfrm>
            <a:off x="6928053" y="759106"/>
            <a:ext cx="5263947" cy="5367374"/>
          </a:xfrm>
          <a:prstGeom prst="rect">
            <a:avLst/>
          </a:prstGeom>
        </p:spPr>
      </p:pic>
      <p:sp>
        <p:nvSpPr>
          <p:cNvPr id="5" name="Rectangle 4"/>
          <p:cNvSpPr/>
          <p:nvPr/>
        </p:nvSpPr>
        <p:spPr>
          <a:xfrm>
            <a:off x="429490" y="297441"/>
            <a:ext cx="7160936"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Are mazes useful today?</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1274211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095" y="1299335"/>
            <a:ext cx="4383579" cy="4893647"/>
          </a:xfrm>
          <a:prstGeom prst="rect">
            <a:avLst/>
          </a:prstGeom>
        </p:spPr>
        <p:txBody>
          <a:bodyPr wrap="square">
            <a:spAutoFit/>
          </a:bodyPr>
          <a:lstStyle/>
          <a:p>
            <a:r>
              <a:rPr lang="en-GB" sz="2400" dirty="0" smtClean="0"/>
              <a:t>There are many different types of Maze:</a:t>
            </a:r>
          </a:p>
          <a:p>
            <a:r>
              <a:rPr lang="en-GB" sz="2400" dirty="0" smtClean="0"/>
              <a:t>Standard maze: Find a path from and back to the star.</a:t>
            </a:r>
          </a:p>
          <a:p>
            <a:r>
              <a:rPr lang="en-GB" sz="2400" dirty="0" smtClean="0"/>
              <a:t>Circular maze type: Find a route to the centre of the maze.</a:t>
            </a:r>
          </a:p>
          <a:p>
            <a:r>
              <a:rPr lang="en-GB" sz="2400" dirty="0" smtClean="0"/>
              <a:t>Loops and traps maze: Follow the arrows from and back to the star.</a:t>
            </a:r>
          </a:p>
          <a:p>
            <a:r>
              <a:rPr lang="en-GB" sz="2400" dirty="0" smtClean="0"/>
              <a:t>Block maze: Fill in four blocks to make a road connecting the stars. No diagonals.</a:t>
            </a:r>
          </a:p>
          <a:p>
            <a:r>
              <a:rPr lang="en-GB" sz="2400" dirty="0" smtClean="0"/>
              <a:t>Number maze: Begin and end at the star.</a:t>
            </a:r>
            <a:endParaRPr lang="en-GB" sz="2400" dirty="0"/>
          </a:p>
        </p:txBody>
      </p:sp>
      <p:pic>
        <p:nvPicPr>
          <p:cNvPr id="3" name="Picture 2"/>
          <p:cNvPicPr>
            <a:picLocks noChangeAspect="1"/>
          </p:cNvPicPr>
          <p:nvPr/>
        </p:nvPicPr>
        <p:blipFill>
          <a:blip r:embed="rId2"/>
          <a:stretch>
            <a:fillRect/>
          </a:stretch>
        </p:blipFill>
        <p:spPr>
          <a:xfrm>
            <a:off x="5406823" y="694892"/>
            <a:ext cx="2673148" cy="2673148"/>
          </a:xfrm>
          <a:prstGeom prst="rect">
            <a:avLst/>
          </a:prstGeom>
        </p:spPr>
      </p:pic>
      <p:pic>
        <p:nvPicPr>
          <p:cNvPr id="4" name="Picture 3"/>
          <p:cNvPicPr>
            <a:picLocks noChangeAspect="1"/>
          </p:cNvPicPr>
          <p:nvPr/>
        </p:nvPicPr>
        <p:blipFill>
          <a:blip r:embed="rId3"/>
          <a:stretch>
            <a:fillRect/>
          </a:stretch>
        </p:blipFill>
        <p:spPr>
          <a:xfrm>
            <a:off x="8693120" y="694892"/>
            <a:ext cx="2803382" cy="2879581"/>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6823" y="3574473"/>
            <a:ext cx="2676698" cy="2676698"/>
          </a:xfrm>
          <a:prstGeom prst="rect">
            <a:avLst/>
          </a:prstGeom>
        </p:spPr>
      </p:pic>
      <p:sp>
        <p:nvSpPr>
          <p:cNvPr id="6" name="AutoShape 2" descr="Think Labyrinth: Maze Psychology"/>
          <p:cNvSpPr>
            <a:spLocks noChangeAspect="1" noChangeArrowheads="1"/>
          </p:cNvSpPr>
          <p:nvPr/>
        </p:nvSpPr>
        <p:spPr bwMode="auto">
          <a:xfrm>
            <a:off x="9476508" y="4078403"/>
            <a:ext cx="227619"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9445" y="3574473"/>
            <a:ext cx="2757057" cy="2618509"/>
          </a:xfrm>
          <a:prstGeom prst="rect">
            <a:avLst/>
          </a:prstGeom>
        </p:spPr>
      </p:pic>
      <p:sp>
        <p:nvSpPr>
          <p:cNvPr id="8" name="Rectangle 7"/>
          <p:cNvSpPr/>
          <p:nvPr/>
        </p:nvSpPr>
        <p:spPr>
          <a:xfrm>
            <a:off x="589095" y="233227"/>
            <a:ext cx="4250651"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Types of maze</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073240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5776" y="773392"/>
            <a:ext cx="3893128" cy="5693866"/>
          </a:xfrm>
          <a:prstGeom prst="rect">
            <a:avLst/>
          </a:prstGeom>
        </p:spPr>
        <p:txBody>
          <a:bodyPr wrap="square">
            <a:spAutoFit/>
          </a:bodyPr>
          <a:lstStyle/>
          <a:p>
            <a:r>
              <a:rPr lang="en-GB" sz="2800" dirty="0" smtClean="0"/>
              <a:t>The word “maze” dates from the 13th century and comes from the Middle English word </a:t>
            </a:r>
            <a:r>
              <a:rPr lang="en-GB" sz="2800" dirty="0" err="1" smtClean="0"/>
              <a:t>mæs</a:t>
            </a:r>
            <a:r>
              <a:rPr lang="en-GB" sz="2800" dirty="0" smtClean="0"/>
              <a:t>, denoting delirium or delusion. The word “labyrinth” may date as far back as the 14th century, and derives from the Latin </a:t>
            </a:r>
            <a:r>
              <a:rPr lang="en-GB" sz="2800" dirty="0" err="1" smtClean="0"/>
              <a:t>labyrinthus</a:t>
            </a:r>
            <a:r>
              <a:rPr lang="en-GB" sz="2800" dirty="0" smtClean="0"/>
              <a:t> and the Greek </a:t>
            </a:r>
            <a:r>
              <a:rPr lang="en-GB" sz="2800" dirty="0" err="1" smtClean="0"/>
              <a:t>labýrinthos</a:t>
            </a:r>
            <a:r>
              <a:rPr lang="en-GB" sz="2800" dirty="0" smtClean="0"/>
              <a:t>, or, a building with intricate passages</a:t>
            </a:r>
            <a:endParaRPr lang="en-GB" sz="2800" dirty="0"/>
          </a:p>
        </p:txBody>
      </p:sp>
      <p:pic>
        <p:nvPicPr>
          <p:cNvPr id="3" name="Picture 2"/>
          <p:cNvPicPr>
            <a:picLocks noChangeAspect="1"/>
          </p:cNvPicPr>
          <p:nvPr/>
        </p:nvPicPr>
        <p:blipFill>
          <a:blip r:embed="rId2"/>
          <a:stretch>
            <a:fillRect/>
          </a:stretch>
        </p:blipFill>
        <p:spPr>
          <a:xfrm>
            <a:off x="5751367" y="673678"/>
            <a:ext cx="5753447" cy="5452802"/>
          </a:xfrm>
          <a:prstGeom prst="rect">
            <a:avLst/>
          </a:prstGeom>
        </p:spPr>
      </p:pic>
      <p:sp>
        <p:nvSpPr>
          <p:cNvPr id="4" name="Rectangle 3"/>
          <p:cNvSpPr/>
          <p:nvPr/>
        </p:nvSpPr>
        <p:spPr>
          <a:xfrm>
            <a:off x="192763" y="-149938"/>
            <a:ext cx="6419835"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Labyrinths and Mazes</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2930571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351" t="2774" r="5816" b="8386"/>
          <a:stretch/>
        </p:blipFill>
        <p:spPr>
          <a:xfrm>
            <a:off x="2452255" y="108063"/>
            <a:ext cx="7680960" cy="6691748"/>
          </a:xfrm>
          <a:prstGeom prst="rect">
            <a:avLst/>
          </a:prstGeom>
        </p:spPr>
      </p:pic>
      <p:sp>
        <p:nvSpPr>
          <p:cNvPr id="3" name="Rectangle 2"/>
          <p:cNvSpPr/>
          <p:nvPr/>
        </p:nvSpPr>
        <p:spPr>
          <a:xfrm rot="16200000">
            <a:off x="-1362967" y="2929618"/>
            <a:ext cx="5956824"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Drawing a Labyrinth</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9866293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84699" y="183658"/>
            <a:ext cx="4460384" cy="5207145"/>
          </a:xfrm>
          <a:prstGeom prst="rect">
            <a:avLst/>
          </a:prstGeom>
        </p:spPr>
      </p:pic>
      <p:pic>
        <p:nvPicPr>
          <p:cNvPr id="4" name="Picture 3"/>
          <p:cNvPicPr>
            <a:picLocks noChangeAspect="1"/>
          </p:cNvPicPr>
          <p:nvPr/>
        </p:nvPicPr>
        <p:blipFill>
          <a:blip r:embed="rId3"/>
          <a:stretch>
            <a:fillRect/>
          </a:stretch>
        </p:blipFill>
        <p:spPr>
          <a:xfrm>
            <a:off x="6288231" y="183658"/>
            <a:ext cx="5042015" cy="5111549"/>
          </a:xfrm>
          <a:prstGeom prst="rect">
            <a:avLst/>
          </a:prstGeom>
        </p:spPr>
      </p:pic>
      <p:sp>
        <p:nvSpPr>
          <p:cNvPr id="5" name="Rectangle 4"/>
          <p:cNvSpPr/>
          <p:nvPr/>
        </p:nvSpPr>
        <p:spPr>
          <a:xfrm>
            <a:off x="133004" y="5203459"/>
            <a:ext cx="6279990" cy="1754326"/>
          </a:xfrm>
          <a:prstGeom prst="rect">
            <a:avLst/>
          </a:prstGeom>
          <a:noFill/>
        </p:spPr>
        <p:txBody>
          <a:bodyPr wrap="squar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Chartres Labyrinth-France</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6" name="Rectangle 5"/>
          <p:cNvSpPr/>
          <p:nvPr/>
        </p:nvSpPr>
        <p:spPr>
          <a:xfrm>
            <a:off x="6096778" y="5203459"/>
            <a:ext cx="5615433" cy="1754326"/>
          </a:xfrm>
          <a:prstGeom prst="rect">
            <a:avLst/>
          </a:prstGeom>
          <a:noFill/>
        </p:spPr>
        <p:txBody>
          <a:bodyPr wrap="squar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Exeter Cathedral Labyrinth</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29547573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7076" y="997357"/>
            <a:ext cx="4433454" cy="5262979"/>
          </a:xfrm>
          <a:prstGeom prst="rect">
            <a:avLst/>
          </a:prstGeom>
        </p:spPr>
        <p:txBody>
          <a:bodyPr wrap="square">
            <a:spAutoFit/>
          </a:bodyPr>
          <a:lstStyle/>
          <a:p>
            <a:r>
              <a:rPr lang="en-GB" sz="2800" dirty="0" smtClean="0"/>
              <a:t>What is the oldest maze?</a:t>
            </a:r>
          </a:p>
          <a:p>
            <a:r>
              <a:rPr lang="en-GB" sz="2800" dirty="0" smtClean="0"/>
              <a:t>Hedge maze </a:t>
            </a:r>
          </a:p>
          <a:p>
            <a:endParaRPr lang="en-GB" sz="2800" dirty="0"/>
          </a:p>
          <a:p>
            <a:r>
              <a:rPr lang="en-GB" sz="2800" dirty="0" smtClean="0"/>
              <a:t>The oldest surviving puzzle hedge maze, at Hampton Court Palace in Surrey, England, was built for King William in the late 17th century. Its distinctive trapezoidal shape is due to pre-existing paths running alongside the maze.</a:t>
            </a:r>
            <a:endParaRPr lang="en-GB" sz="2800" dirty="0"/>
          </a:p>
        </p:txBody>
      </p:sp>
      <p:pic>
        <p:nvPicPr>
          <p:cNvPr id="5" name="Picture 4"/>
          <p:cNvPicPr>
            <a:picLocks noChangeAspect="1"/>
          </p:cNvPicPr>
          <p:nvPr/>
        </p:nvPicPr>
        <p:blipFill>
          <a:blip r:embed="rId2"/>
          <a:stretch>
            <a:fillRect/>
          </a:stretch>
        </p:blipFill>
        <p:spPr>
          <a:xfrm>
            <a:off x="5833715" y="861666"/>
            <a:ext cx="4964517" cy="5190000"/>
          </a:xfrm>
          <a:prstGeom prst="rect">
            <a:avLst/>
          </a:prstGeom>
        </p:spPr>
      </p:pic>
      <p:sp>
        <p:nvSpPr>
          <p:cNvPr id="6" name="Rectangle 5"/>
          <p:cNvSpPr/>
          <p:nvPr/>
        </p:nvSpPr>
        <p:spPr>
          <a:xfrm>
            <a:off x="567076" y="-61664"/>
            <a:ext cx="9356920"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The oldest, existing hedge-maze</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214937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05049" y="1193221"/>
            <a:ext cx="5549315" cy="4924945"/>
          </a:xfrm>
          <a:prstGeom prst="rect">
            <a:avLst/>
          </a:prstGeom>
        </p:spPr>
      </p:pic>
      <p:pic>
        <p:nvPicPr>
          <p:cNvPr id="3" name="Picture 2"/>
          <p:cNvPicPr>
            <a:picLocks noChangeAspect="1"/>
          </p:cNvPicPr>
          <p:nvPr/>
        </p:nvPicPr>
        <p:blipFill>
          <a:blip r:embed="rId3"/>
          <a:stretch>
            <a:fillRect/>
          </a:stretch>
        </p:blipFill>
        <p:spPr>
          <a:xfrm>
            <a:off x="6557921" y="1193220"/>
            <a:ext cx="5159214" cy="4924945"/>
          </a:xfrm>
          <a:prstGeom prst="rect">
            <a:avLst/>
          </a:prstGeom>
        </p:spPr>
      </p:pic>
      <p:sp>
        <p:nvSpPr>
          <p:cNvPr id="4" name="Rectangle 3"/>
          <p:cNvSpPr/>
          <p:nvPr/>
        </p:nvSpPr>
        <p:spPr>
          <a:xfrm>
            <a:off x="1521834" y="0"/>
            <a:ext cx="8849089"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Hampton Court Maze-England</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42361053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6228" y="149320"/>
            <a:ext cx="11789188" cy="2585323"/>
          </a:xfrm>
          <a:prstGeom prst="rect">
            <a:avLst/>
          </a:prstGeom>
          <a:noFill/>
        </p:spPr>
        <p:txBody>
          <a:bodyPr wrap="none" lIns="91440" tIns="45720" rIns="91440" bIns="45720">
            <a:spAutoFit/>
          </a:bodyPr>
          <a:lstStyle/>
          <a:p>
            <a:pPr algn="ctr"/>
            <a:r>
              <a:rPr lang="en-US" sz="5400" b="1" cap="none" spc="0" dirty="0" smtClean="0">
                <a:ln w="12700">
                  <a:solidFill>
                    <a:schemeClr val="accent5"/>
                  </a:solidFill>
                  <a:prstDash val="solid"/>
                </a:ln>
                <a:pattFill prst="ltDnDiag">
                  <a:fgClr>
                    <a:schemeClr val="accent5">
                      <a:lumMod val="60000"/>
                      <a:lumOff val="40000"/>
                    </a:schemeClr>
                  </a:fgClr>
                  <a:bgClr>
                    <a:schemeClr val="bg1"/>
                  </a:bgClr>
                </a:pattFill>
                <a:effectLst/>
              </a:rPr>
              <a:t>Design you own maze.</a:t>
            </a:r>
          </a:p>
          <a:p>
            <a:pPr algn="ctr"/>
            <a:r>
              <a:rPr lang="en-US" sz="5400" b="1" dirty="0" smtClean="0">
                <a:ln w="12700">
                  <a:solidFill>
                    <a:schemeClr val="accent5"/>
                  </a:solidFill>
                  <a:prstDash val="solid"/>
                </a:ln>
                <a:pattFill prst="ltDnDiag">
                  <a:fgClr>
                    <a:schemeClr val="accent5">
                      <a:lumMod val="60000"/>
                      <a:lumOff val="40000"/>
                    </a:schemeClr>
                  </a:fgClr>
                  <a:bgClr>
                    <a:schemeClr val="bg1"/>
                  </a:bgClr>
                </a:pattFill>
              </a:rPr>
              <a:t>Use what you have learned about mazes</a:t>
            </a:r>
          </a:p>
          <a:p>
            <a:pPr algn="ctr"/>
            <a:r>
              <a:rPr lang="en-US" sz="5400" b="1" dirty="0">
                <a:ln w="12700">
                  <a:solidFill>
                    <a:schemeClr val="accent5"/>
                  </a:solidFill>
                  <a:prstDash val="solid"/>
                </a:ln>
                <a:pattFill prst="ltDnDiag">
                  <a:fgClr>
                    <a:schemeClr val="accent5">
                      <a:lumMod val="60000"/>
                      <a:lumOff val="40000"/>
                    </a:schemeClr>
                  </a:fgClr>
                  <a:bgClr>
                    <a:schemeClr val="bg1"/>
                  </a:bgClr>
                </a:pattFill>
              </a:rPr>
              <a:t>a</a:t>
            </a:r>
            <a:r>
              <a:rPr lang="en-US" sz="5400" b="1" cap="none" spc="0" dirty="0" smtClean="0">
                <a:ln w="12700">
                  <a:solidFill>
                    <a:schemeClr val="accent5"/>
                  </a:solidFill>
                  <a:prstDash val="solid"/>
                </a:ln>
                <a:pattFill prst="ltDnDiag">
                  <a:fgClr>
                    <a:schemeClr val="accent5">
                      <a:lumMod val="60000"/>
                      <a:lumOff val="40000"/>
                    </a:schemeClr>
                  </a:fgClr>
                  <a:bgClr>
                    <a:schemeClr val="bg1"/>
                  </a:bgClr>
                </a:pattFill>
                <a:effectLst/>
              </a:rPr>
              <a:t>nd labyrinths to design your own maze.</a:t>
            </a:r>
            <a:endParaRPr lang="en-US" sz="5400" b="1" cap="none" spc="0" dirty="0">
              <a:ln w="12700">
                <a:solidFill>
                  <a:schemeClr val="accent5"/>
                </a:solidFill>
                <a:prstDash val="solid"/>
              </a:ln>
              <a:pattFill prst="ltDnDiag">
                <a:fgClr>
                  <a:schemeClr val="accent5">
                    <a:lumMod val="60000"/>
                    <a:lumOff val="40000"/>
                  </a:schemeClr>
                </a:fgClr>
                <a:bgClr>
                  <a:schemeClr val="bg1"/>
                </a:bgClr>
              </a:pattFill>
              <a:effectLst/>
            </a:endParaRPr>
          </a:p>
        </p:txBody>
      </p:sp>
      <p:pic>
        <p:nvPicPr>
          <p:cNvPr id="3" name="Picture 2"/>
          <p:cNvPicPr>
            <a:picLocks noChangeAspect="1"/>
          </p:cNvPicPr>
          <p:nvPr/>
        </p:nvPicPr>
        <p:blipFill>
          <a:blip r:embed="rId2"/>
          <a:stretch>
            <a:fillRect/>
          </a:stretch>
        </p:blipFill>
        <p:spPr>
          <a:xfrm>
            <a:off x="594783" y="2853266"/>
            <a:ext cx="3198284" cy="3496733"/>
          </a:xfrm>
          <a:prstGeom prst="rect">
            <a:avLst/>
          </a:prstGeom>
        </p:spPr>
      </p:pic>
      <p:pic>
        <p:nvPicPr>
          <p:cNvPr id="4" name="Picture 3"/>
          <p:cNvPicPr>
            <a:picLocks noChangeAspect="1"/>
          </p:cNvPicPr>
          <p:nvPr/>
        </p:nvPicPr>
        <p:blipFill>
          <a:blip r:embed="rId3"/>
          <a:stretch>
            <a:fillRect/>
          </a:stretch>
        </p:blipFill>
        <p:spPr>
          <a:xfrm>
            <a:off x="4168245" y="2853266"/>
            <a:ext cx="2986088" cy="3496733"/>
          </a:xfrm>
          <a:prstGeom prst="rect">
            <a:avLst/>
          </a:prstGeom>
        </p:spPr>
      </p:pic>
      <p:pic>
        <p:nvPicPr>
          <p:cNvPr id="5" name="Picture 4"/>
          <p:cNvPicPr>
            <a:picLocks noChangeAspect="1"/>
          </p:cNvPicPr>
          <p:nvPr/>
        </p:nvPicPr>
        <p:blipFill rotWithShape="1">
          <a:blip r:embed="rId4"/>
          <a:srcRect l="9407" r="7926" b="3704"/>
          <a:stretch/>
        </p:blipFill>
        <p:spPr>
          <a:xfrm>
            <a:off x="7529511" y="2853266"/>
            <a:ext cx="3750732" cy="3335867"/>
          </a:xfrm>
          <a:prstGeom prst="rect">
            <a:avLst/>
          </a:prstGeom>
        </p:spPr>
      </p:pic>
    </p:spTree>
    <p:extLst>
      <p:ext uri="{BB962C8B-B14F-4D97-AF65-F5344CB8AC3E}">
        <p14:creationId xmlns:p14="http://schemas.microsoft.com/office/powerpoint/2010/main" val="3064519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1421" y="315575"/>
            <a:ext cx="9906000" cy="3170099"/>
          </a:xfrm>
          <a:prstGeom prst="rect">
            <a:avLst/>
          </a:prstGeom>
          <a:noFill/>
        </p:spPr>
        <p:txBody>
          <a:bodyPr wrap="square" lIns="91440" tIns="45720" rIns="91440" bIns="45720">
            <a:spAutoFit/>
          </a:bodyPr>
          <a:lstStyle/>
          <a:p>
            <a:pPr algn="ctr"/>
            <a:r>
              <a:rPr lang="en-US" sz="4000" b="1" cap="none" spc="0" dirty="0" smtClean="0">
                <a:ln w="12700">
                  <a:solidFill>
                    <a:schemeClr val="accent5"/>
                  </a:solidFill>
                  <a:prstDash val="solid"/>
                </a:ln>
                <a:pattFill prst="ltDnDiag">
                  <a:fgClr>
                    <a:schemeClr val="accent5">
                      <a:lumMod val="60000"/>
                      <a:lumOff val="40000"/>
                    </a:schemeClr>
                  </a:fgClr>
                  <a:bgClr>
                    <a:schemeClr val="bg1"/>
                  </a:bgClr>
                </a:pattFill>
                <a:effectLst/>
              </a:rPr>
              <a:t>We will provide an amazing, </a:t>
            </a:r>
          </a:p>
          <a:p>
            <a:pPr algn="ctr"/>
            <a:r>
              <a:rPr lang="en-US" sz="4000" b="1" cap="none" spc="0" dirty="0" smtClean="0">
                <a:ln w="12700">
                  <a:solidFill>
                    <a:schemeClr val="accent5"/>
                  </a:solidFill>
                  <a:prstDash val="solid"/>
                </a:ln>
                <a:pattFill prst="ltDnDiag">
                  <a:fgClr>
                    <a:schemeClr val="accent5">
                      <a:lumMod val="60000"/>
                      <a:lumOff val="40000"/>
                    </a:schemeClr>
                  </a:fgClr>
                  <a:bgClr>
                    <a:schemeClr val="bg1"/>
                  </a:bgClr>
                </a:pattFill>
                <a:effectLst/>
              </a:rPr>
              <a:t>pop-up</a:t>
            </a:r>
            <a:r>
              <a:rPr lang="en-US" sz="4000" b="1" cap="none" spc="0" smtClean="0">
                <a:ln w="12700">
                  <a:solidFill>
                    <a:schemeClr val="accent5"/>
                  </a:solidFill>
                  <a:prstDash val="solid"/>
                </a:ln>
                <a:pattFill prst="ltDnDiag">
                  <a:fgClr>
                    <a:schemeClr val="accent5">
                      <a:lumMod val="60000"/>
                      <a:lumOff val="40000"/>
                    </a:schemeClr>
                  </a:fgClr>
                  <a:bgClr>
                    <a:schemeClr val="bg1"/>
                  </a:bgClr>
                </a:pattFill>
                <a:effectLst/>
              </a:rPr>
              <a:t>, maze-book </a:t>
            </a:r>
            <a:r>
              <a:rPr lang="en-US" sz="4000" b="1" cap="none" spc="0" dirty="0" smtClean="0">
                <a:ln w="12700">
                  <a:solidFill>
                    <a:schemeClr val="accent5"/>
                  </a:solidFill>
                  <a:prstDash val="solid"/>
                </a:ln>
                <a:pattFill prst="ltDnDiag">
                  <a:fgClr>
                    <a:schemeClr val="accent5">
                      <a:lumMod val="60000"/>
                      <a:lumOff val="40000"/>
                    </a:schemeClr>
                  </a:fgClr>
                  <a:bgClr>
                    <a:schemeClr val="bg1"/>
                  </a:bgClr>
                </a:pattFill>
                <a:effectLst/>
              </a:rPr>
              <a:t>for the winning entry</a:t>
            </a:r>
          </a:p>
          <a:p>
            <a:pPr algn="ctr"/>
            <a:r>
              <a:rPr lang="en-US" sz="4000" b="1" dirty="0">
                <a:ln w="12700">
                  <a:solidFill>
                    <a:schemeClr val="accent5"/>
                  </a:solidFill>
                  <a:prstDash val="solid"/>
                </a:ln>
                <a:pattFill prst="ltDnDiag">
                  <a:fgClr>
                    <a:schemeClr val="accent5">
                      <a:lumMod val="60000"/>
                      <a:lumOff val="40000"/>
                    </a:schemeClr>
                  </a:fgClr>
                  <a:bgClr>
                    <a:schemeClr val="bg1"/>
                  </a:bgClr>
                </a:pattFill>
              </a:rPr>
              <a:t>a</a:t>
            </a:r>
            <a:r>
              <a:rPr lang="en-US" sz="4000" b="1" dirty="0" smtClean="0">
                <a:ln w="12700">
                  <a:solidFill>
                    <a:schemeClr val="accent5"/>
                  </a:solidFill>
                  <a:prstDash val="solid"/>
                </a:ln>
                <a:pattFill prst="ltDnDiag">
                  <a:fgClr>
                    <a:schemeClr val="accent5">
                      <a:lumMod val="60000"/>
                      <a:lumOff val="40000"/>
                    </a:schemeClr>
                  </a:fgClr>
                  <a:bgClr>
                    <a:schemeClr val="bg1"/>
                  </a:bgClr>
                </a:pattFill>
              </a:rPr>
              <a:t>nd can organize the winning</a:t>
            </a:r>
          </a:p>
          <a:p>
            <a:pPr algn="ctr"/>
            <a:r>
              <a:rPr lang="en-US" sz="4000" b="1" dirty="0" smtClean="0">
                <a:ln w="12700">
                  <a:solidFill>
                    <a:schemeClr val="accent5"/>
                  </a:solidFill>
                  <a:prstDash val="solid"/>
                </a:ln>
                <a:pattFill prst="ltDnDiag">
                  <a:fgClr>
                    <a:schemeClr val="accent5">
                      <a:lumMod val="60000"/>
                      <a:lumOff val="40000"/>
                    </a:schemeClr>
                  </a:fgClr>
                  <a:bgClr>
                    <a:schemeClr val="bg1"/>
                  </a:bgClr>
                </a:pattFill>
              </a:rPr>
              <a:t> class free-entry to</a:t>
            </a:r>
          </a:p>
          <a:p>
            <a:pPr algn="ctr"/>
            <a:r>
              <a:rPr lang="en-US" sz="4000" b="1" cap="none" spc="0" dirty="0" smtClean="0">
                <a:ln w="12700">
                  <a:solidFill>
                    <a:schemeClr val="accent5"/>
                  </a:solidFill>
                  <a:prstDash val="solid"/>
                </a:ln>
                <a:pattFill prst="ltDnDiag">
                  <a:fgClr>
                    <a:schemeClr val="accent5">
                      <a:lumMod val="60000"/>
                      <a:lumOff val="40000"/>
                    </a:schemeClr>
                  </a:fgClr>
                  <a:bgClr>
                    <a:schemeClr val="bg1"/>
                  </a:bgClr>
                </a:pattFill>
                <a:effectLst/>
              </a:rPr>
              <a:t>Hampton Court Place this April</a:t>
            </a:r>
            <a:endParaRPr lang="en-US" sz="4000" b="1" cap="none" spc="0" dirty="0">
              <a:ln w="12700">
                <a:solidFill>
                  <a:schemeClr val="accent5"/>
                </a:solidFill>
                <a:prstDash val="solid"/>
              </a:ln>
              <a:pattFill prst="ltDnDiag">
                <a:fgClr>
                  <a:schemeClr val="accent5">
                    <a:lumMod val="60000"/>
                    <a:lumOff val="40000"/>
                  </a:schemeClr>
                </a:fgClr>
                <a:bgClr>
                  <a:schemeClr val="bg1"/>
                </a:bgClr>
              </a:pattFill>
              <a:effectLst/>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33733" y="3940486"/>
            <a:ext cx="3841750" cy="26703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683" y="3940486"/>
            <a:ext cx="3667532" cy="267039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81259" y="3936948"/>
            <a:ext cx="2629429" cy="2635084"/>
          </a:xfrm>
          <a:prstGeom prst="rect">
            <a:avLst/>
          </a:prstGeom>
        </p:spPr>
      </p:pic>
    </p:spTree>
    <p:extLst>
      <p:ext uri="{BB962C8B-B14F-4D97-AF65-F5344CB8AC3E}">
        <p14:creationId xmlns:p14="http://schemas.microsoft.com/office/powerpoint/2010/main" val="22329360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453</Words>
  <Application>Microsoft Office PowerPoint</Application>
  <PresentationFormat>Widescreen</PresentationFormat>
  <Paragraphs>38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Stella Wilson</dc:creator>
  <cp:lastModifiedBy>Stella Wilson</cp:lastModifiedBy>
  <cp:revision>6</cp:revision>
  <dcterms:created xsi:type="dcterms:W3CDTF">2024-01-17T09:26:19Z</dcterms:created>
  <dcterms:modified xsi:type="dcterms:W3CDTF">2024-01-17T10:15:26Z</dcterms:modified>
</cp:coreProperties>
</file>