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57" r:id="rId4"/>
    <p:sldId id="267" r:id="rId5"/>
    <p:sldId id="258" r:id="rId6"/>
    <p:sldId id="259" r:id="rId7"/>
    <p:sldId id="260" r:id="rId8"/>
    <p:sldId id="261" r:id="rId9"/>
    <p:sldId id="262" r:id="rId10"/>
    <p:sldId id="263" r:id="rId11"/>
    <p:sldId id="264" r:id="rId12"/>
    <p:sldId id="265" r:id="rId13"/>
    <p:sldId id="268" r:id="rId14"/>
    <p:sldId id="269" r:id="rId15"/>
    <p:sldId id="271" r:id="rId16"/>
    <p:sldId id="272" r:id="rId17"/>
    <p:sldId id="270" r:id="rId18"/>
    <p:sldId id="277" r:id="rId19"/>
    <p:sldId id="273" r:id="rId20"/>
    <p:sldId id="276" r:id="rId21"/>
    <p:sldId id="275" r:id="rId22"/>
    <p:sldId id="274"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112" d="100"/>
          <a:sy n="112" d="100"/>
        </p:scale>
        <p:origin x="32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E02187D-65F4-4C58-9F03-68A0974D540B}" type="datetimeFigureOut">
              <a:rPr lang="en-GB" smtClean="0"/>
              <a:t>12/02/2026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6F461D-FE1C-4E09-BE65-576FF1B6D48C}" type="slidenum">
              <a:rPr lang="en-GB" smtClean="0"/>
              <a:t>‹#›</a:t>
            </a:fld>
            <a:endParaRPr lang="en-GB"/>
          </a:p>
        </p:txBody>
      </p:sp>
    </p:spTree>
    <p:extLst>
      <p:ext uri="{BB962C8B-B14F-4D97-AF65-F5344CB8AC3E}">
        <p14:creationId xmlns:p14="http://schemas.microsoft.com/office/powerpoint/2010/main" val="35431861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E02187D-65F4-4C58-9F03-68A0974D540B}" type="datetimeFigureOut">
              <a:rPr lang="en-GB" smtClean="0"/>
              <a:t>12/02/2026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6F461D-FE1C-4E09-BE65-576FF1B6D48C}" type="slidenum">
              <a:rPr lang="en-GB" smtClean="0"/>
              <a:t>‹#›</a:t>
            </a:fld>
            <a:endParaRPr lang="en-GB"/>
          </a:p>
        </p:txBody>
      </p:sp>
    </p:spTree>
    <p:extLst>
      <p:ext uri="{BB962C8B-B14F-4D97-AF65-F5344CB8AC3E}">
        <p14:creationId xmlns:p14="http://schemas.microsoft.com/office/powerpoint/2010/main" val="18427093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E02187D-65F4-4C58-9F03-68A0974D540B}" type="datetimeFigureOut">
              <a:rPr lang="en-GB" smtClean="0"/>
              <a:t>12/02/2026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6F461D-FE1C-4E09-BE65-576FF1B6D48C}" type="slidenum">
              <a:rPr lang="en-GB" smtClean="0"/>
              <a:t>‹#›</a:t>
            </a:fld>
            <a:endParaRPr lang="en-GB"/>
          </a:p>
        </p:txBody>
      </p:sp>
    </p:spTree>
    <p:extLst>
      <p:ext uri="{BB962C8B-B14F-4D97-AF65-F5344CB8AC3E}">
        <p14:creationId xmlns:p14="http://schemas.microsoft.com/office/powerpoint/2010/main" val="25257540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E02187D-65F4-4C58-9F03-68A0974D540B}" type="datetimeFigureOut">
              <a:rPr lang="en-GB" smtClean="0"/>
              <a:t>12/02/2026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6F461D-FE1C-4E09-BE65-576FF1B6D48C}" type="slidenum">
              <a:rPr lang="en-GB" smtClean="0"/>
              <a:t>‹#›</a:t>
            </a:fld>
            <a:endParaRPr lang="en-GB"/>
          </a:p>
        </p:txBody>
      </p:sp>
    </p:spTree>
    <p:extLst>
      <p:ext uri="{BB962C8B-B14F-4D97-AF65-F5344CB8AC3E}">
        <p14:creationId xmlns:p14="http://schemas.microsoft.com/office/powerpoint/2010/main" val="14452049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E02187D-65F4-4C58-9F03-68A0974D540B}" type="datetimeFigureOut">
              <a:rPr lang="en-GB" smtClean="0"/>
              <a:t>12/02/2026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06F461D-FE1C-4E09-BE65-576FF1B6D48C}" type="slidenum">
              <a:rPr lang="en-GB" smtClean="0"/>
              <a:t>‹#›</a:t>
            </a:fld>
            <a:endParaRPr lang="en-GB"/>
          </a:p>
        </p:txBody>
      </p:sp>
    </p:spTree>
    <p:extLst>
      <p:ext uri="{BB962C8B-B14F-4D97-AF65-F5344CB8AC3E}">
        <p14:creationId xmlns:p14="http://schemas.microsoft.com/office/powerpoint/2010/main" val="29094654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E02187D-65F4-4C58-9F03-68A0974D540B}" type="datetimeFigureOut">
              <a:rPr lang="en-GB" smtClean="0"/>
              <a:t>12/02/2026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06F461D-FE1C-4E09-BE65-576FF1B6D48C}" type="slidenum">
              <a:rPr lang="en-GB" smtClean="0"/>
              <a:t>‹#›</a:t>
            </a:fld>
            <a:endParaRPr lang="en-GB"/>
          </a:p>
        </p:txBody>
      </p:sp>
    </p:spTree>
    <p:extLst>
      <p:ext uri="{BB962C8B-B14F-4D97-AF65-F5344CB8AC3E}">
        <p14:creationId xmlns:p14="http://schemas.microsoft.com/office/powerpoint/2010/main" val="19425418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02187D-65F4-4C58-9F03-68A0974D540B}" type="datetimeFigureOut">
              <a:rPr lang="en-GB" smtClean="0"/>
              <a:t>12/02/2026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06F461D-FE1C-4E09-BE65-576FF1B6D48C}" type="slidenum">
              <a:rPr lang="en-GB" smtClean="0"/>
              <a:t>‹#›</a:t>
            </a:fld>
            <a:endParaRPr lang="en-GB"/>
          </a:p>
        </p:txBody>
      </p:sp>
    </p:spTree>
    <p:extLst>
      <p:ext uri="{BB962C8B-B14F-4D97-AF65-F5344CB8AC3E}">
        <p14:creationId xmlns:p14="http://schemas.microsoft.com/office/powerpoint/2010/main" val="20434949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E02187D-65F4-4C58-9F03-68A0974D540B}" type="datetimeFigureOut">
              <a:rPr lang="en-GB" smtClean="0"/>
              <a:t>12/02/2026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6F461D-FE1C-4E09-BE65-576FF1B6D48C}" type="slidenum">
              <a:rPr lang="en-GB" smtClean="0"/>
              <a:t>‹#›</a:t>
            </a:fld>
            <a:endParaRPr lang="en-GB"/>
          </a:p>
        </p:txBody>
      </p:sp>
    </p:spTree>
    <p:extLst>
      <p:ext uri="{BB962C8B-B14F-4D97-AF65-F5344CB8AC3E}">
        <p14:creationId xmlns:p14="http://schemas.microsoft.com/office/powerpoint/2010/main" val="15883546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E02187D-65F4-4C58-9F03-68A0974D540B}" type="datetimeFigureOut">
              <a:rPr lang="en-GB" smtClean="0"/>
              <a:t>12/02/2026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6F461D-FE1C-4E09-BE65-576FF1B6D48C}" type="slidenum">
              <a:rPr lang="en-GB" smtClean="0"/>
              <a:t>‹#›</a:t>
            </a:fld>
            <a:endParaRPr lang="en-GB"/>
          </a:p>
        </p:txBody>
      </p:sp>
    </p:spTree>
    <p:extLst>
      <p:ext uri="{BB962C8B-B14F-4D97-AF65-F5344CB8AC3E}">
        <p14:creationId xmlns:p14="http://schemas.microsoft.com/office/powerpoint/2010/main" val="15696359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E02187D-65F4-4C58-9F03-68A0974D540B}" type="datetimeFigureOut">
              <a:rPr lang="en-GB" smtClean="0"/>
              <a:t>12/02/2026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6F461D-FE1C-4E09-BE65-576FF1B6D48C}" type="slidenum">
              <a:rPr lang="en-GB" smtClean="0"/>
              <a:t>‹#›</a:t>
            </a:fld>
            <a:endParaRPr lang="en-GB"/>
          </a:p>
        </p:txBody>
      </p:sp>
    </p:spTree>
    <p:extLst>
      <p:ext uri="{BB962C8B-B14F-4D97-AF65-F5344CB8AC3E}">
        <p14:creationId xmlns:p14="http://schemas.microsoft.com/office/powerpoint/2010/main" val="16357987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E02187D-65F4-4C58-9F03-68A0974D540B}" type="datetimeFigureOut">
              <a:rPr lang="en-GB" smtClean="0"/>
              <a:t>12/02/2026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6F461D-FE1C-4E09-BE65-576FF1B6D48C}" type="slidenum">
              <a:rPr lang="en-GB" smtClean="0"/>
              <a:t>‹#›</a:t>
            </a:fld>
            <a:endParaRPr lang="en-GB"/>
          </a:p>
        </p:txBody>
      </p:sp>
    </p:spTree>
    <p:extLst>
      <p:ext uri="{BB962C8B-B14F-4D97-AF65-F5344CB8AC3E}">
        <p14:creationId xmlns:p14="http://schemas.microsoft.com/office/powerpoint/2010/main" val="7663349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02187D-65F4-4C58-9F03-68A0974D540B}" type="datetimeFigureOut">
              <a:rPr lang="en-GB" smtClean="0"/>
              <a:t>12/02/2026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6F461D-FE1C-4E09-BE65-576FF1B6D48C}" type="slidenum">
              <a:rPr lang="en-GB" smtClean="0"/>
              <a:t>‹#›</a:t>
            </a:fld>
            <a:endParaRPr lang="en-GB"/>
          </a:p>
        </p:txBody>
      </p:sp>
    </p:spTree>
    <p:extLst>
      <p:ext uri="{BB962C8B-B14F-4D97-AF65-F5344CB8AC3E}">
        <p14:creationId xmlns:p14="http://schemas.microsoft.com/office/powerpoint/2010/main" val="1477721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youtu.be/Ta_vWUsrjho"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youtube.com/watch?v=1_UciWRyIBM" TargetMode="External"/><Relationship Id="rId2" Type="http://schemas.openxmlformats.org/officeDocument/2006/relationships/hyperlink" Target="https://www.youtube.com/watch?v=Qr2GBbQgw0g"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youtube.com/watch?v=wnlMh1XLQkc&amp;list=RDwnlMh1XLQkc&amp;start_radio=1"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705524" y="740980"/>
            <a:ext cx="8780952" cy="5057143"/>
          </a:xfrm>
          <a:prstGeom prst="rect">
            <a:avLst/>
          </a:prstGeom>
        </p:spPr>
      </p:pic>
      <p:sp>
        <p:nvSpPr>
          <p:cNvPr id="3" name="Subtitle 2"/>
          <p:cNvSpPr>
            <a:spLocks noGrp="1"/>
          </p:cNvSpPr>
          <p:nvPr>
            <p:ph type="subTitle" idx="1"/>
          </p:nvPr>
        </p:nvSpPr>
        <p:spPr>
          <a:xfrm>
            <a:off x="1911587" y="5517439"/>
            <a:ext cx="9144000" cy="1655762"/>
          </a:xfrm>
        </p:spPr>
        <p:txBody>
          <a:bodyPr/>
          <a:lstStyle/>
          <a:p>
            <a:r>
              <a:rPr lang="en-GB" dirty="0" smtClean="0"/>
              <a:t>Does anyone know what this </a:t>
            </a:r>
            <a:r>
              <a:rPr lang="en-GB" dirty="0" smtClean="0"/>
              <a:t>is write your guesses and anything you might know on a whiteboard or piece of paper ?</a:t>
            </a:r>
            <a:endParaRPr lang="en-GB" dirty="0"/>
          </a:p>
        </p:txBody>
      </p:sp>
    </p:spTree>
    <p:extLst>
      <p:ext uri="{BB962C8B-B14F-4D97-AF65-F5344CB8AC3E}">
        <p14:creationId xmlns:p14="http://schemas.microsoft.com/office/powerpoint/2010/main" val="2195775098"/>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09219" y="111401"/>
            <a:ext cx="5390771"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dirty="0" smtClean="0">
                <a:ln/>
                <a:solidFill>
                  <a:schemeClr val="accent4"/>
                </a:solidFill>
              </a:rPr>
              <a:t>All about Neurons</a:t>
            </a:r>
            <a:endParaRPr lang="en-US" sz="5400" b="1" dirty="0">
              <a:ln/>
              <a:solidFill>
                <a:schemeClr val="accent4"/>
              </a:solidFill>
            </a:endParaRPr>
          </a:p>
        </p:txBody>
      </p:sp>
      <p:pic>
        <p:nvPicPr>
          <p:cNvPr id="1026" name="Picture 2" descr="2,744 Neurons Black White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r="208" b="11163"/>
          <a:stretch/>
        </p:blipFill>
        <p:spPr bwMode="auto">
          <a:xfrm>
            <a:off x="1069975" y="1213155"/>
            <a:ext cx="9652304" cy="53254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6632182"/>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Did you know you have electricity in your brain?</a:t>
            </a:r>
            <a:endParaRPr lang="en-GB" dirty="0"/>
          </a:p>
        </p:txBody>
      </p:sp>
      <p:pic>
        <p:nvPicPr>
          <p:cNvPr id="4" name="Picture 3"/>
          <p:cNvPicPr>
            <a:picLocks noChangeAspect="1"/>
          </p:cNvPicPr>
          <p:nvPr/>
        </p:nvPicPr>
        <p:blipFill>
          <a:blip r:embed="rId2"/>
          <a:stretch>
            <a:fillRect/>
          </a:stretch>
        </p:blipFill>
        <p:spPr>
          <a:xfrm>
            <a:off x="1004289" y="2390450"/>
            <a:ext cx="3561905" cy="2676190"/>
          </a:xfrm>
          <a:prstGeom prst="rect">
            <a:avLst/>
          </a:prstGeom>
        </p:spPr>
      </p:pic>
      <p:pic>
        <p:nvPicPr>
          <p:cNvPr id="5" name="Picture 4"/>
          <p:cNvPicPr>
            <a:picLocks noChangeAspect="1"/>
          </p:cNvPicPr>
          <p:nvPr/>
        </p:nvPicPr>
        <p:blipFill>
          <a:blip r:embed="rId3"/>
          <a:stretch>
            <a:fillRect/>
          </a:stretch>
        </p:blipFill>
        <p:spPr>
          <a:xfrm>
            <a:off x="5470484" y="2019021"/>
            <a:ext cx="5476190" cy="3419048"/>
          </a:xfrm>
          <a:prstGeom prst="rect">
            <a:avLst/>
          </a:prstGeom>
        </p:spPr>
      </p:pic>
    </p:spTree>
    <p:extLst>
      <p:ext uri="{BB962C8B-B14F-4D97-AF65-F5344CB8AC3E}">
        <p14:creationId xmlns:p14="http://schemas.microsoft.com/office/powerpoint/2010/main" val="445899368"/>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5779" y="488515"/>
            <a:ext cx="11386160" cy="6124754"/>
          </a:xfrm>
          <a:prstGeom prst="rect">
            <a:avLst/>
          </a:prstGeom>
        </p:spPr>
        <p:txBody>
          <a:bodyPr wrap="square">
            <a:spAutoFit/>
          </a:bodyPr>
          <a:lstStyle/>
          <a:p>
            <a:r>
              <a:rPr lang="en-GB" sz="2800" b="1" dirty="0"/>
              <a:t>Electrical signals in the brain are extremely small, typically around 70 millivolts (0.07 volts) for a single neuron. Each nerve impulse carries only a tiny amount of electrical </a:t>
            </a:r>
            <a:r>
              <a:rPr lang="en-GB" sz="2800" b="1" dirty="0" smtClean="0"/>
              <a:t>energy.</a:t>
            </a:r>
          </a:p>
          <a:p>
            <a:endParaRPr lang="en-GB" sz="2800" b="1" dirty="0"/>
          </a:p>
          <a:p>
            <a:endParaRPr lang="en-GB" sz="2800" b="1" dirty="0" smtClean="0"/>
          </a:p>
          <a:p>
            <a:r>
              <a:rPr lang="en-GB" sz="2800" b="1" dirty="0" smtClean="0"/>
              <a:t> Billions </a:t>
            </a:r>
            <a:r>
              <a:rPr lang="en-GB" sz="2800" b="1" dirty="0"/>
              <a:t>of these signals fire every second throughout the body to control movement, thoughts, and feelings. The total electrical power used by the brain is about 20 watts — roughly the same as a dim light bulb — and this supports everything from breathing to running. </a:t>
            </a:r>
            <a:endParaRPr lang="en-GB" sz="2800" b="1" dirty="0" smtClean="0"/>
          </a:p>
          <a:p>
            <a:endParaRPr lang="en-GB" sz="2800" b="1" dirty="0"/>
          </a:p>
          <a:p>
            <a:endParaRPr lang="en-GB" sz="2800" b="1" dirty="0" smtClean="0"/>
          </a:p>
          <a:p>
            <a:r>
              <a:rPr lang="en-GB" sz="2800" b="1" dirty="0" smtClean="0"/>
              <a:t>In </a:t>
            </a:r>
            <a:r>
              <a:rPr lang="en-GB" sz="2800" b="1" dirty="0"/>
              <a:t>comparison, mains electricity in the UK is around 230 volts, which is thousands of times stronger than the delicate electrical signals used safely inside our bodies</a:t>
            </a:r>
          </a:p>
        </p:txBody>
      </p:sp>
    </p:spTree>
    <p:extLst>
      <p:ext uri="{BB962C8B-B14F-4D97-AF65-F5344CB8AC3E}">
        <p14:creationId xmlns:p14="http://schemas.microsoft.com/office/powerpoint/2010/main" val="3014141848"/>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Neurons</a:t>
            </a:r>
            <a:endParaRPr lang="en-GB" dirty="0"/>
          </a:p>
        </p:txBody>
      </p:sp>
      <p:pic>
        <p:nvPicPr>
          <p:cNvPr id="4" name="Content Placeholder 3"/>
          <p:cNvPicPr>
            <a:picLocks noGrp="1" noChangeAspect="1"/>
          </p:cNvPicPr>
          <p:nvPr>
            <p:ph idx="1"/>
          </p:nvPr>
        </p:nvPicPr>
        <p:blipFill>
          <a:blip r:embed="rId2"/>
          <a:stretch>
            <a:fillRect/>
          </a:stretch>
        </p:blipFill>
        <p:spPr>
          <a:xfrm>
            <a:off x="394892" y="1690688"/>
            <a:ext cx="7555430" cy="4351338"/>
          </a:xfrm>
          <a:prstGeom prst="rect">
            <a:avLst/>
          </a:prstGeom>
        </p:spPr>
      </p:pic>
      <p:sp>
        <p:nvSpPr>
          <p:cNvPr id="6" name="Title 1"/>
          <p:cNvSpPr txBox="1">
            <a:spLocks/>
          </p:cNvSpPr>
          <p:nvPr/>
        </p:nvSpPr>
        <p:spPr>
          <a:xfrm>
            <a:off x="5250671" y="4433916"/>
            <a:ext cx="6731122" cy="1325563"/>
          </a:xfrm>
          <a:prstGeom prst="rect">
            <a:avLst/>
          </a:prstGeom>
        </p:spPr>
        <p:txBody>
          <a:bodyPr vert="horz" lIns="91440" tIns="45720" rIns="91440" bIns="45720" rtlCol="0" anchor="ctr">
            <a:normAutofit fontScale="6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smtClean="0"/>
              <a:t>In our brain, we have billions and billions of neurons.</a:t>
            </a:r>
          </a:p>
          <a:p>
            <a:r>
              <a:rPr lang="en-GB" dirty="0" smtClean="0"/>
              <a:t>Too many to count!</a:t>
            </a:r>
          </a:p>
          <a:p>
            <a:r>
              <a:rPr lang="en-GB" dirty="0" smtClean="0"/>
              <a:t>They are also too small to count!</a:t>
            </a:r>
          </a:p>
        </p:txBody>
      </p:sp>
    </p:spTree>
    <p:extLst>
      <p:ext uri="{BB962C8B-B14F-4D97-AF65-F5344CB8AC3E}">
        <p14:creationId xmlns:p14="http://schemas.microsoft.com/office/powerpoint/2010/main" val="3702422468"/>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5166875"/>
            <a:ext cx="10515600" cy="1325563"/>
          </a:xfrm>
        </p:spPr>
        <p:txBody>
          <a:bodyPr>
            <a:normAutofit/>
          </a:bodyPr>
          <a:lstStyle/>
          <a:p>
            <a:r>
              <a:rPr lang="en-GB" sz="1000" dirty="0" smtClean="0"/>
              <a:t>https://www.youtube.com/watch?v=Ta_vWUsrjho</a:t>
            </a:r>
            <a:endParaRPr lang="en-GB" sz="1000" dirty="0"/>
          </a:p>
        </p:txBody>
      </p:sp>
      <p:sp>
        <p:nvSpPr>
          <p:cNvPr id="3" name="Rectangle 2"/>
          <p:cNvSpPr/>
          <p:nvPr/>
        </p:nvSpPr>
        <p:spPr>
          <a:xfrm>
            <a:off x="748568" y="877888"/>
            <a:ext cx="10190034" cy="3416320"/>
          </a:xfrm>
          <a:prstGeom prst="rect">
            <a:avLst/>
          </a:prstGeom>
          <a:noFill/>
        </p:spPr>
        <p:txBody>
          <a:bodyPr wrap="none" lIns="91440" tIns="45720" rIns="91440" bIns="45720">
            <a:spAutoFit/>
          </a:bodyPr>
          <a:lstStyle/>
          <a:p>
            <a:pPr algn="ctr"/>
            <a:r>
              <a:rPr lang="en-US" sz="5400" b="0" cap="none" spc="0" dirty="0" smtClean="0">
                <a:ln w="0"/>
                <a:solidFill>
                  <a:schemeClr val="tx1"/>
                </a:solidFill>
                <a:effectLst>
                  <a:outerShdw blurRad="38100" dist="19050" dir="2700000" algn="tl" rotWithShape="0">
                    <a:schemeClr val="dk1">
                      <a:alpha val="40000"/>
                    </a:schemeClr>
                  </a:outerShdw>
                </a:effectLst>
              </a:rPr>
              <a:t>Let’s watch </a:t>
            </a:r>
            <a:r>
              <a:rPr lang="en-US" sz="5400" b="0" cap="none" spc="0" dirty="0" smtClean="0">
                <a:ln w="0"/>
                <a:solidFill>
                  <a:schemeClr val="tx1"/>
                </a:solidFill>
                <a:effectLst>
                  <a:outerShdw blurRad="38100" dist="19050" dir="2700000" algn="tl" rotWithShape="0">
                    <a:schemeClr val="dk1">
                      <a:alpha val="40000"/>
                    </a:schemeClr>
                  </a:outerShdw>
                </a:effectLst>
              </a:rPr>
              <a:t>a video to </a:t>
            </a:r>
            <a:r>
              <a:rPr lang="en-US" sz="5400" b="0" cap="none" spc="0" dirty="0" smtClean="0">
                <a:ln w="0"/>
                <a:solidFill>
                  <a:schemeClr val="tx1"/>
                </a:solidFill>
                <a:effectLst>
                  <a:outerShdw blurRad="38100" dist="19050" dir="2700000" algn="tl" rotWithShape="0">
                    <a:schemeClr val="dk1">
                      <a:alpha val="40000"/>
                    </a:schemeClr>
                  </a:outerShdw>
                </a:effectLst>
              </a:rPr>
              <a:t>demonstrate </a:t>
            </a:r>
          </a:p>
          <a:p>
            <a:pPr algn="ctr"/>
            <a:r>
              <a:rPr lang="en-US" sz="5400" b="0" cap="none" spc="0" dirty="0" smtClean="0">
                <a:ln w="0"/>
                <a:solidFill>
                  <a:schemeClr val="tx1"/>
                </a:solidFill>
                <a:effectLst>
                  <a:outerShdw blurRad="38100" dist="19050" dir="2700000" algn="tl" rotWithShape="0">
                    <a:schemeClr val="dk1">
                      <a:alpha val="40000"/>
                    </a:schemeClr>
                  </a:outerShdw>
                </a:effectLst>
              </a:rPr>
              <a:t>in a cartoon way,</a:t>
            </a:r>
            <a:endParaRPr lang="en-US" sz="5400" dirty="0">
              <a:ln w="0"/>
              <a:effectLst>
                <a:outerShdw blurRad="38100" dist="19050" dir="2700000" algn="tl" rotWithShape="0">
                  <a:schemeClr val="dk1">
                    <a:alpha val="40000"/>
                  </a:schemeClr>
                </a:outerShdw>
              </a:effectLst>
            </a:endParaRPr>
          </a:p>
          <a:p>
            <a:pPr algn="ctr"/>
            <a:r>
              <a:rPr lang="en-US" sz="5400" b="0" cap="none" spc="0" dirty="0" smtClean="0">
                <a:ln w="0"/>
                <a:solidFill>
                  <a:schemeClr val="tx1"/>
                </a:solidFill>
                <a:effectLst>
                  <a:outerShdw blurRad="38100" dist="19050" dir="2700000" algn="tl" rotWithShape="0">
                    <a:schemeClr val="dk1">
                      <a:alpha val="40000"/>
                    </a:schemeClr>
                  </a:outerShdw>
                </a:effectLst>
              </a:rPr>
              <a:t>How they work for us </a:t>
            </a:r>
          </a:p>
          <a:p>
            <a:pPr algn="ctr"/>
            <a:r>
              <a:rPr lang="en-US" sz="5400" b="0" cap="none" spc="0" dirty="0" smtClean="0">
                <a:ln w="0"/>
                <a:solidFill>
                  <a:schemeClr val="tx1"/>
                </a:solidFill>
                <a:effectLst>
                  <a:outerShdw blurRad="38100" dist="19050" dir="2700000" algn="tl" rotWithShape="0">
                    <a:schemeClr val="dk1">
                      <a:alpha val="40000"/>
                    </a:schemeClr>
                  </a:outerShdw>
                </a:effectLst>
              </a:rPr>
              <a:t>on 0.07 volts per firing…</a:t>
            </a:r>
            <a:endParaRPr lang="en-US" sz="5400" b="0" cap="none" spc="0" dirty="0">
              <a:ln w="0"/>
              <a:solidFill>
                <a:schemeClr val="tx1"/>
              </a:solidFill>
              <a:effectLst>
                <a:outerShdw blurRad="38100" dist="19050" dir="2700000" algn="tl" rotWithShape="0">
                  <a:schemeClr val="dk1">
                    <a:alpha val="40000"/>
                  </a:schemeClr>
                </a:outerShdw>
              </a:effectLst>
            </a:endParaRPr>
          </a:p>
        </p:txBody>
      </p:sp>
      <p:sp>
        <p:nvSpPr>
          <p:cNvPr id="4" name="Rectangle 3"/>
          <p:cNvSpPr/>
          <p:nvPr/>
        </p:nvSpPr>
        <p:spPr>
          <a:xfrm>
            <a:off x="4455336" y="4520544"/>
            <a:ext cx="3081293" cy="646331"/>
          </a:xfrm>
          <a:prstGeom prst="rect">
            <a:avLst/>
          </a:prstGeom>
        </p:spPr>
        <p:txBody>
          <a:bodyPr wrap="none">
            <a:spAutoFit/>
          </a:bodyPr>
          <a:lstStyle/>
          <a:p>
            <a:r>
              <a:rPr lang="en-GB" dirty="0">
                <a:hlinkClick r:id="rId2"/>
              </a:rPr>
              <a:t>https://</a:t>
            </a:r>
            <a:r>
              <a:rPr lang="en-GB" dirty="0" smtClean="0">
                <a:hlinkClick r:id="rId2"/>
              </a:rPr>
              <a:t>youtu.be/Ta_vWUsrjho</a:t>
            </a:r>
            <a:endParaRPr lang="en-GB" dirty="0" smtClean="0"/>
          </a:p>
          <a:p>
            <a:endParaRPr lang="en-GB" dirty="0"/>
          </a:p>
        </p:txBody>
      </p:sp>
    </p:spTree>
    <p:extLst>
      <p:ext uri="{BB962C8B-B14F-4D97-AF65-F5344CB8AC3E}">
        <p14:creationId xmlns:p14="http://schemas.microsoft.com/office/powerpoint/2010/main" val="404951755"/>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451004" y="490875"/>
            <a:ext cx="10994761" cy="5701853"/>
          </a:xfrm>
          <a:prstGeom prst="rect">
            <a:avLst/>
          </a:prstGeom>
        </p:spPr>
      </p:pic>
    </p:spTree>
    <p:extLst>
      <p:ext uri="{BB962C8B-B14F-4D97-AF65-F5344CB8AC3E}">
        <p14:creationId xmlns:p14="http://schemas.microsoft.com/office/powerpoint/2010/main" val="2190108207"/>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 need some </a:t>
            </a:r>
            <a:r>
              <a:rPr lang="en-GB" dirty="0" smtClean="0"/>
              <a:t>volunteers, lets play!</a:t>
            </a:r>
            <a:endParaRPr lang="en-GB" dirty="0"/>
          </a:p>
        </p:txBody>
      </p:sp>
      <p:pic>
        <p:nvPicPr>
          <p:cNvPr id="4" name="Content Placeholder 3"/>
          <p:cNvPicPr>
            <a:picLocks noGrp="1" noChangeAspect="1"/>
          </p:cNvPicPr>
          <p:nvPr>
            <p:ph idx="1"/>
          </p:nvPr>
        </p:nvPicPr>
        <p:blipFill>
          <a:blip r:embed="rId2"/>
          <a:stretch>
            <a:fillRect/>
          </a:stretch>
        </p:blipFill>
        <p:spPr>
          <a:xfrm>
            <a:off x="838200" y="2258966"/>
            <a:ext cx="10251684" cy="2029254"/>
          </a:xfrm>
          <a:prstGeom prst="rect">
            <a:avLst/>
          </a:prstGeom>
        </p:spPr>
      </p:pic>
    </p:spTree>
    <p:extLst>
      <p:ext uri="{BB962C8B-B14F-4D97-AF65-F5344CB8AC3E}">
        <p14:creationId xmlns:p14="http://schemas.microsoft.com/office/powerpoint/2010/main" val="696965593"/>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365125"/>
            <a:ext cx="10798479" cy="1325563"/>
          </a:xfrm>
        </p:spPr>
        <p:txBody>
          <a:bodyPr>
            <a:normAutofit/>
          </a:bodyPr>
          <a:lstStyle/>
          <a:p>
            <a:r>
              <a:rPr lang="en-GB" sz="3200" b="1" dirty="0" smtClean="0"/>
              <a:t>Now we can see how </a:t>
            </a:r>
            <a:r>
              <a:rPr lang="en-GB" sz="3200" b="1" dirty="0" smtClean="0"/>
              <a:t>chemical and electrical </a:t>
            </a:r>
            <a:r>
              <a:rPr lang="en-GB" sz="3200" b="1" dirty="0" smtClean="0"/>
              <a:t>messages are sent in our bodies…</a:t>
            </a:r>
            <a:endParaRPr lang="en-GB" sz="3200" b="1" dirty="0"/>
          </a:p>
        </p:txBody>
      </p:sp>
      <p:pic>
        <p:nvPicPr>
          <p:cNvPr id="4" name="Content Placeholder 3"/>
          <p:cNvPicPr>
            <a:picLocks noGrp="1" noChangeAspect="1"/>
          </p:cNvPicPr>
          <p:nvPr>
            <p:ph idx="1"/>
          </p:nvPr>
        </p:nvPicPr>
        <p:blipFill>
          <a:blip r:embed="rId2"/>
          <a:stretch>
            <a:fillRect/>
          </a:stretch>
        </p:blipFill>
        <p:spPr>
          <a:xfrm>
            <a:off x="2579318" y="1449551"/>
            <a:ext cx="8876487" cy="1371165"/>
          </a:xfrm>
          <a:prstGeom prst="rect">
            <a:avLst/>
          </a:prstGeom>
        </p:spPr>
      </p:pic>
      <p:pic>
        <p:nvPicPr>
          <p:cNvPr id="5" name="Picture 4"/>
          <p:cNvPicPr>
            <a:picLocks noChangeAspect="1"/>
          </p:cNvPicPr>
          <p:nvPr/>
        </p:nvPicPr>
        <p:blipFill>
          <a:blip r:embed="rId3"/>
          <a:stretch>
            <a:fillRect/>
          </a:stretch>
        </p:blipFill>
        <p:spPr>
          <a:xfrm>
            <a:off x="1029994" y="1767866"/>
            <a:ext cx="1368451" cy="880019"/>
          </a:xfrm>
          <a:prstGeom prst="rect">
            <a:avLst/>
          </a:prstGeom>
        </p:spPr>
      </p:pic>
      <p:sp>
        <p:nvSpPr>
          <p:cNvPr id="3" name="Rectangle 2"/>
          <p:cNvSpPr/>
          <p:nvPr/>
        </p:nvSpPr>
        <p:spPr>
          <a:xfrm>
            <a:off x="87683" y="2725063"/>
            <a:ext cx="11987408" cy="3970318"/>
          </a:xfrm>
          <a:prstGeom prst="rect">
            <a:avLst/>
          </a:prstGeom>
        </p:spPr>
        <p:txBody>
          <a:bodyPr wrap="square">
            <a:spAutoFit/>
          </a:bodyPr>
          <a:lstStyle/>
          <a:p>
            <a:r>
              <a:rPr lang="en-GB" sz="2800" dirty="0"/>
              <a:t>Neurons send electrical signals along pathways in the body, similar to how electricity flows through wires in a house</a:t>
            </a:r>
            <a:r>
              <a:rPr lang="en-GB" sz="2800" dirty="0" smtClean="0"/>
              <a:t>.</a:t>
            </a:r>
          </a:p>
          <a:p>
            <a:endParaRPr lang="en-GB" sz="2800" dirty="0"/>
          </a:p>
          <a:p>
            <a:r>
              <a:rPr lang="en-GB" sz="2800" dirty="0" smtClean="0"/>
              <a:t> </a:t>
            </a:r>
            <a:r>
              <a:rPr lang="en-GB" sz="2800" dirty="0"/>
              <a:t>In both systems, energy moves in a controlled circuit from a source to a specific destination. Just as switches control the flow of electricity to lights and appliances, the brain controls when signals are sent to muscles and organs</a:t>
            </a:r>
            <a:r>
              <a:rPr lang="en-GB" sz="2800" dirty="0" smtClean="0"/>
              <a:t>.</a:t>
            </a:r>
          </a:p>
          <a:p>
            <a:endParaRPr lang="en-GB" sz="2800" dirty="0"/>
          </a:p>
          <a:p>
            <a:r>
              <a:rPr lang="en-GB" sz="2800" dirty="0" smtClean="0"/>
              <a:t> </a:t>
            </a:r>
            <a:r>
              <a:rPr lang="en-GB" sz="2800" dirty="0"/>
              <a:t>However, while household electricity travels through metal wires, neuron signals travel through living cells using tiny electrical </a:t>
            </a:r>
            <a:r>
              <a:rPr lang="en-GB" sz="2800" dirty="0" smtClean="0"/>
              <a:t>0.07 v and </a:t>
            </a:r>
            <a:r>
              <a:rPr lang="en-GB" sz="2800" dirty="0"/>
              <a:t>chemical changes</a:t>
            </a:r>
          </a:p>
        </p:txBody>
      </p:sp>
    </p:spTree>
    <p:extLst>
      <p:ext uri="{BB962C8B-B14F-4D97-AF65-F5344CB8AC3E}">
        <p14:creationId xmlns:p14="http://schemas.microsoft.com/office/powerpoint/2010/main" val="368632897"/>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07486" y="2967335"/>
            <a:ext cx="9858205" cy="2464551"/>
          </a:xfrm>
          <a:prstGeom prst="rect">
            <a:avLst/>
          </a:prstGeom>
        </p:spPr>
      </p:pic>
      <p:pic>
        <p:nvPicPr>
          <p:cNvPr id="5" name="Picture 4"/>
          <p:cNvPicPr>
            <a:picLocks noChangeAspect="1"/>
          </p:cNvPicPr>
          <p:nvPr/>
        </p:nvPicPr>
        <p:blipFill>
          <a:blip r:embed="rId3"/>
          <a:stretch>
            <a:fillRect/>
          </a:stretch>
        </p:blipFill>
        <p:spPr>
          <a:xfrm>
            <a:off x="9372599" y="4668180"/>
            <a:ext cx="2644263" cy="1943098"/>
          </a:xfrm>
          <a:prstGeom prst="rect">
            <a:avLst/>
          </a:prstGeom>
        </p:spPr>
      </p:pic>
      <p:sp>
        <p:nvSpPr>
          <p:cNvPr id="6" name="Rectangle 5"/>
          <p:cNvSpPr/>
          <p:nvPr/>
        </p:nvSpPr>
        <p:spPr>
          <a:xfrm>
            <a:off x="204589" y="264182"/>
            <a:ext cx="11812273" cy="2585323"/>
          </a:xfrm>
          <a:prstGeom prst="rect">
            <a:avLst/>
          </a:prstGeom>
          <a:noFill/>
        </p:spPr>
        <p:txBody>
          <a:bodyPr wrap="none" lIns="91440" tIns="45720" rIns="91440" bIns="45720">
            <a:spAutoFit/>
          </a:bodyPr>
          <a:lstStyle/>
          <a:p>
            <a:pPr algn="ctr"/>
            <a:r>
              <a:rPr lang="en-US" sz="5400" dirty="0" smtClean="0">
                <a:ln w="0"/>
                <a:effectLst>
                  <a:outerShdw blurRad="38100" dist="19050" dir="2700000" algn="tl" rotWithShape="0">
                    <a:schemeClr val="dk1">
                      <a:alpha val="40000"/>
                    </a:schemeClr>
                  </a:outerShdw>
                </a:effectLst>
              </a:rPr>
              <a:t>Our senses, understanding, reactions and</a:t>
            </a:r>
          </a:p>
          <a:p>
            <a:pPr algn="ctr"/>
            <a:r>
              <a:rPr lang="en-US" sz="5400" dirty="0" smtClean="0">
                <a:ln w="0"/>
                <a:effectLst>
                  <a:outerShdw blurRad="38100" dist="19050" dir="2700000" algn="tl" rotWithShape="0">
                    <a:schemeClr val="dk1">
                      <a:alpha val="40000"/>
                    </a:schemeClr>
                  </a:outerShdw>
                </a:effectLst>
              </a:rPr>
              <a:t> learning all</a:t>
            </a:r>
          </a:p>
          <a:p>
            <a:pPr algn="ctr"/>
            <a:r>
              <a:rPr lang="en-US" sz="5400" dirty="0">
                <a:ln w="0"/>
                <a:effectLst>
                  <a:outerShdw blurRad="38100" dist="19050" dir="2700000" algn="tl" rotWithShape="0">
                    <a:schemeClr val="dk1">
                      <a:alpha val="40000"/>
                    </a:schemeClr>
                  </a:outerShdw>
                </a:effectLst>
              </a:rPr>
              <a:t>r</a:t>
            </a:r>
            <a:r>
              <a:rPr lang="en-US" sz="5400" b="0" cap="none" spc="0" dirty="0" smtClean="0">
                <a:ln w="0"/>
                <a:solidFill>
                  <a:schemeClr val="tx1"/>
                </a:solidFill>
                <a:effectLst>
                  <a:outerShdw blurRad="38100" dist="19050" dir="2700000" algn="tl" rotWithShape="0">
                    <a:schemeClr val="dk1">
                      <a:alpha val="40000"/>
                    </a:schemeClr>
                  </a:outerShdw>
                </a:effectLst>
              </a:rPr>
              <a:t>ely on these messages being relayed</a:t>
            </a:r>
            <a:endParaRPr lang="en-US"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4077788783"/>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more you practise something, the stronger your neurons and your brain become.</a:t>
            </a:r>
            <a:br>
              <a:rPr lang="en-GB" dirty="0" smtClean="0"/>
            </a:br>
            <a:endParaRPr lang="en-GB" dirty="0"/>
          </a:p>
        </p:txBody>
      </p:sp>
      <p:pic>
        <p:nvPicPr>
          <p:cNvPr id="4" name="Content Placeholder 3"/>
          <p:cNvPicPr>
            <a:picLocks noGrp="1" noChangeAspect="1"/>
          </p:cNvPicPr>
          <p:nvPr>
            <p:ph idx="1"/>
          </p:nvPr>
        </p:nvPicPr>
        <p:blipFill>
          <a:blip r:embed="rId2"/>
          <a:stretch>
            <a:fillRect/>
          </a:stretch>
        </p:blipFill>
        <p:spPr>
          <a:xfrm>
            <a:off x="966952" y="1690688"/>
            <a:ext cx="10386848" cy="4596349"/>
          </a:xfrm>
          <a:prstGeom prst="rect">
            <a:avLst/>
          </a:prstGeom>
        </p:spPr>
      </p:pic>
      <p:sp>
        <p:nvSpPr>
          <p:cNvPr id="5" name="Title 1"/>
          <p:cNvSpPr txBox="1">
            <a:spLocks/>
          </p:cNvSpPr>
          <p:nvPr/>
        </p:nvSpPr>
        <p:spPr>
          <a:xfrm>
            <a:off x="328448" y="5829206"/>
            <a:ext cx="10515600" cy="13255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smtClean="0"/>
              <a:t>This is called neuroplasticity.</a:t>
            </a:r>
            <a:br>
              <a:rPr lang="en-GB" dirty="0" smtClean="0"/>
            </a:br>
            <a:endParaRPr lang="en-GB" dirty="0"/>
          </a:p>
        </p:txBody>
      </p:sp>
    </p:spTree>
    <p:extLst>
      <p:ext uri="{BB962C8B-B14F-4D97-AF65-F5344CB8AC3E}">
        <p14:creationId xmlns:p14="http://schemas.microsoft.com/office/powerpoint/2010/main" val="3056658713"/>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5258" y="0"/>
            <a:ext cx="10515600" cy="1325563"/>
          </a:xfrm>
        </p:spPr>
        <p:txBody>
          <a:bodyPr>
            <a:normAutofit fontScale="90000"/>
          </a:bodyPr>
          <a:lstStyle/>
          <a:p>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Thinking Points: </a:t>
            </a:r>
            <a:br>
              <a:rPr lang="en-GB" dirty="0" smtClean="0"/>
            </a:br>
            <a:r>
              <a:rPr lang="en-GB" dirty="0"/>
              <a:t/>
            </a:r>
            <a:br>
              <a:rPr lang="en-GB" dirty="0"/>
            </a:br>
            <a:r>
              <a:rPr lang="en-GB" dirty="0" smtClean="0"/>
              <a:t>“</a:t>
            </a:r>
            <a:r>
              <a:rPr lang="en-GB" dirty="0"/>
              <a:t>If our brains use tiny, carefully controlled electrical signals to keep us safe and functioning, what might happen if electricity </a:t>
            </a:r>
            <a:r>
              <a:rPr lang="en-GB" dirty="0" smtClean="0"/>
              <a:t>in our </a:t>
            </a:r>
            <a:r>
              <a:rPr lang="en-GB" dirty="0"/>
              <a:t>homes wasn’t controlled properly — and what does that teach us about responsibility and safety?”</a:t>
            </a:r>
            <a:endParaRPr lang="en-GB" dirty="0"/>
          </a:p>
        </p:txBody>
      </p:sp>
      <p:sp>
        <p:nvSpPr>
          <p:cNvPr id="3" name="Content Placeholder 2"/>
          <p:cNvSpPr>
            <a:spLocks noGrp="1"/>
          </p:cNvSpPr>
          <p:nvPr>
            <p:ph idx="1"/>
          </p:nvPr>
        </p:nvSpPr>
        <p:spPr>
          <a:xfrm>
            <a:off x="726510" y="4747363"/>
            <a:ext cx="10627290" cy="1429599"/>
          </a:xfrm>
        </p:spPr>
        <p:txBody>
          <a:bodyPr>
            <a:noAutofit/>
          </a:bodyPr>
          <a:lstStyle/>
          <a:p>
            <a:r>
              <a:rPr lang="en-GB" sz="4000" dirty="0" smtClean="0">
                <a:latin typeface="+mj-lt"/>
              </a:rPr>
              <a:t>Can you think of a skill which you would like to practise</a:t>
            </a:r>
            <a:r>
              <a:rPr lang="en-GB" sz="4000" dirty="0" smtClean="0">
                <a:latin typeface="+mj-lt"/>
              </a:rPr>
              <a:t>?</a:t>
            </a:r>
            <a:endParaRPr lang="en-GB" sz="4000" dirty="0">
              <a:latin typeface="+mj-lt"/>
            </a:endParaRPr>
          </a:p>
          <a:p>
            <a:r>
              <a:rPr lang="en-GB" sz="4000" dirty="0" smtClean="0">
                <a:latin typeface="+mj-lt"/>
              </a:rPr>
              <a:t>E.g. tie shoelaces, ride a bike, learn to swim</a:t>
            </a:r>
            <a:endParaRPr lang="en-GB" sz="4000" dirty="0">
              <a:latin typeface="+mj-lt"/>
            </a:endParaRPr>
          </a:p>
        </p:txBody>
      </p:sp>
    </p:spTree>
    <p:extLst>
      <p:ext uri="{BB962C8B-B14F-4D97-AF65-F5344CB8AC3E}">
        <p14:creationId xmlns:p14="http://schemas.microsoft.com/office/powerpoint/2010/main" val="2916249802"/>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639260" y="5044826"/>
            <a:ext cx="5069080" cy="646331"/>
          </a:xfrm>
          <a:prstGeom prst="rect">
            <a:avLst/>
          </a:prstGeom>
        </p:spPr>
        <p:txBody>
          <a:bodyPr wrap="none">
            <a:spAutoFit/>
          </a:bodyPr>
          <a:lstStyle/>
          <a:p>
            <a:r>
              <a:rPr lang="en-GB" dirty="0">
                <a:hlinkClick r:id="rId2"/>
              </a:rPr>
              <a:t>https://</a:t>
            </a:r>
            <a:r>
              <a:rPr lang="en-GB" dirty="0" smtClean="0">
                <a:hlinkClick r:id="rId2"/>
              </a:rPr>
              <a:t>www.youtube.com/watch?v=Qr2GBbQgw0g</a:t>
            </a:r>
            <a:endParaRPr lang="en-GB" dirty="0" smtClean="0"/>
          </a:p>
          <a:p>
            <a:endParaRPr lang="en-GB" dirty="0"/>
          </a:p>
        </p:txBody>
      </p:sp>
      <p:sp>
        <p:nvSpPr>
          <p:cNvPr id="6" name="Rectangle 5"/>
          <p:cNvSpPr/>
          <p:nvPr/>
        </p:nvSpPr>
        <p:spPr>
          <a:xfrm>
            <a:off x="537000" y="3655548"/>
            <a:ext cx="11273599" cy="1200329"/>
          </a:xfrm>
          <a:prstGeom prst="rect">
            <a:avLst/>
          </a:prstGeom>
        </p:spPr>
        <p:txBody>
          <a:bodyPr wrap="none">
            <a:spAutoFit/>
          </a:bodyPr>
          <a:lstStyle/>
          <a:p>
            <a:pPr algn="ctr"/>
            <a:r>
              <a:rPr lang="en-US" sz="3600"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So how can we stay safe from electrical hazards at home ?</a:t>
            </a:r>
          </a:p>
          <a:p>
            <a:pPr algn="ctr"/>
            <a:r>
              <a:rPr lang="en-US" sz="3600"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Let’s understand more about domestic electricity</a:t>
            </a:r>
            <a:endParaRPr lang="en-US" sz="36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
        <p:nvSpPr>
          <p:cNvPr id="7" name="Rectangle 6"/>
          <p:cNvSpPr/>
          <p:nvPr/>
        </p:nvSpPr>
        <p:spPr>
          <a:xfrm>
            <a:off x="167781" y="142613"/>
            <a:ext cx="11469828" cy="3416320"/>
          </a:xfrm>
          <a:prstGeom prst="rect">
            <a:avLst/>
          </a:prstGeom>
          <a:noFill/>
        </p:spPr>
        <p:txBody>
          <a:bodyPr wrap="square" lIns="91440" tIns="45720" rIns="91440" bIns="45720">
            <a:spAutoFit/>
          </a:bodyPr>
          <a:lstStyle/>
          <a:p>
            <a:pPr algn="ctr"/>
            <a:r>
              <a:rPr lang="en-US" sz="5400" b="1" cap="none" spc="0" dirty="0" smtClean="0">
                <a:ln w="22225">
                  <a:solidFill>
                    <a:schemeClr val="accent2"/>
                  </a:solidFill>
                  <a:prstDash val="solid"/>
                </a:ln>
                <a:solidFill>
                  <a:schemeClr val="accent2">
                    <a:lumMod val="40000"/>
                    <a:lumOff val="60000"/>
                  </a:schemeClr>
                </a:solidFill>
                <a:effectLst/>
              </a:rPr>
              <a:t>Electricity moves at 186,000 miles per second which is the speed of light.</a:t>
            </a:r>
          </a:p>
          <a:p>
            <a:pPr algn="ctr"/>
            <a:r>
              <a:rPr lang="en-US" sz="5400" b="1" dirty="0" smtClean="0">
                <a:ln w="22225">
                  <a:solidFill>
                    <a:schemeClr val="accent2"/>
                  </a:solidFill>
                  <a:prstDash val="solid"/>
                </a:ln>
                <a:solidFill>
                  <a:schemeClr val="accent2">
                    <a:lumMod val="40000"/>
                    <a:lumOff val="60000"/>
                  </a:schemeClr>
                </a:solidFill>
              </a:rPr>
              <a:t>Strong electrical pulse will burn us and </a:t>
            </a:r>
          </a:p>
          <a:p>
            <a:pPr algn="ctr"/>
            <a:r>
              <a:rPr lang="en-US" sz="5400" b="1" dirty="0">
                <a:ln w="22225">
                  <a:solidFill>
                    <a:schemeClr val="accent2"/>
                  </a:solidFill>
                  <a:prstDash val="solid"/>
                </a:ln>
                <a:solidFill>
                  <a:schemeClr val="accent2">
                    <a:lumMod val="40000"/>
                    <a:lumOff val="60000"/>
                  </a:schemeClr>
                </a:solidFill>
              </a:rPr>
              <a:t>d</a:t>
            </a:r>
            <a:r>
              <a:rPr lang="en-US" sz="5400" b="1" cap="none" spc="0" dirty="0" smtClean="0">
                <a:ln w="22225">
                  <a:solidFill>
                    <a:schemeClr val="accent2"/>
                  </a:solidFill>
                  <a:prstDash val="solid"/>
                </a:ln>
                <a:solidFill>
                  <a:schemeClr val="accent2">
                    <a:lumMod val="40000"/>
                    <a:lumOff val="60000"/>
                  </a:schemeClr>
                </a:solidFill>
                <a:effectLst/>
              </a:rPr>
              <a:t>isrupt our body’s natural signals?</a:t>
            </a:r>
            <a:endParaRPr lang="en-US" sz="5400" b="1" cap="none" spc="0" dirty="0">
              <a:ln w="22225">
                <a:solidFill>
                  <a:schemeClr val="accent2"/>
                </a:solidFill>
                <a:prstDash val="solid"/>
              </a:ln>
              <a:solidFill>
                <a:schemeClr val="accent2">
                  <a:lumMod val="40000"/>
                  <a:lumOff val="60000"/>
                </a:schemeClr>
              </a:solidFill>
              <a:effectLst/>
            </a:endParaRPr>
          </a:p>
        </p:txBody>
      </p:sp>
      <p:sp>
        <p:nvSpPr>
          <p:cNvPr id="8" name="Rectangle 7"/>
          <p:cNvSpPr/>
          <p:nvPr/>
        </p:nvSpPr>
        <p:spPr>
          <a:xfrm>
            <a:off x="3366782" y="5691157"/>
            <a:ext cx="6096000" cy="646331"/>
          </a:xfrm>
          <a:prstGeom prst="rect">
            <a:avLst/>
          </a:prstGeom>
        </p:spPr>
        <p:txBody>
          <a:bodyPr>
            <a:spAutoFit/>
          </a:bodyPr>
          <a:lstStyle/>
          <a:p>
            <a:r>
              <a:rPr lang="en-GB" dirty="0">
                <a:hlinkClick r:id="rId3"/>
              </a:rPr>
              <a:t>Safety Sadie Video: Hidden Electrical Dangers Around the Home</a:t>
            </a:r>
            <a:endParaRPr lang="en-GB" dirty="0"/>
          </a:p>
        </p:txBody>
      </p:sp>
    </p:spTree>
    <p:extLst>
      <p:ext uri="{BB962C8B-B14F-4D97-AF65-F5344CB8AC3E}">
        <p14:creationId xmlns:p14="http://schemas.microsoft.com/office/powerpoint/2010/main" val="1553296741"/>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10794" t="10141" r="10640" b="49603"/>
          <a:stretch/>
        </p:blipFill>
        <p:spPr>
          <a:xfrm>
            <a:off x="759478" y="617805"/>
            <a:ext cx="10203679" cy="5520583"/>
          </a:xfrm>
          <a:prstGeom prst="rect">
            <a:avLst/>
          </a:prstGeom>
        </p:spPr>
      </p:pic>
      <p:sp>
        <p:nvSpPr>
          <p:cNvPr id="5" name="Rectangle 4"/>
          <p:cNvSpPr/>
          <p:nvPr/>
        </p:nvSpPr>
        <p:spPr>
          <a:xfrm>
            <a:off x="2418671" y="-117718"/>
            <a:ext cx="7874784" cy="923330"/>
          </a:xfrm>
          <a:prstGeom prst="rect">
            <a:avLst/>
          </a:prstGeom>
          <a:noFill/>
        </p:spPr>
        <p:txBody>
          <a:bodyPr wrap="none" lIns="91440" tIns="45720" rIns="91440" bIns="45720">
            <a:spAutoFit/>
          </a:bodyPr>
          <a:lstStyle/>
          <a:p>
            <a:pPr algn="ctr"/>
            <a:r>
              <a:rPr lang="en-US" sz="5400" b="0" cap="none" spc="0" dirty="0" smtClean="0">
                <a:ln w="0"/>
                <a:solidFill>
                  <a:schemeClr val="tx1"/>
                </a:solidFill>
                <a:effectLst>
                  <a:outerShdw blurRad="38100" dist="19050" dir="2700000" algn="tl" rotWithShape="0">
                    <a:schemeClr val="dk1">
                      <a:alpha val="40000"/>
                    </a:schemeClr>
                  </a:outerShdw>
                </a:effectLst>
              </a:rPr>
              <a:t>What dangers can you see?</a:t>
            </a:r>
            <a:endParaRPr lang="en-US" sz="5400" b="0" cap="none" spc="0" dirty="0">
              <a:ln w="0"/>
              <a:solidFill>
                <a:schemeClr val="tx1"/>
              </a:solidFill>
              <a:effectLst>
                <a:outerShdw blurRad="38100" dist="19050" dir="2700000" algn="tl" rotWithShape="0">
                  <a:schemeClr val="dk1">
                    <a:alpha val="40000"/>
                  </a:schemeClr>
                </a:outerShdw>
              </a:effectLst>
            </a:endParaRPr>
          </a:p>
        </p:txBody>
      </p:sp>
      <p:sp>
        <p:nvSpPr>
          <p:cNvPr id="6" name="Rectangle 5"/>
          <p:cNvSpPr/>
          <p:nvPr/>
        </p:nvSpPr>
        <p:spPr>
          <a:xfrm>
            <a:off x="2307136" y="6014905"/>
            <a:ext cx="7986319" cy="923330"/>
          </a:xfrm>
          <a:prstGeom prst="rect">
            <a:avLst/>
          </a:prstGeom>
          <a:noFill/>
        </p:spPr>
        <p:txBody>
          <a:bodyPr wrap="square" lIns="91440" tIns="45720" rIns="91440" bIns="45720">
            <a:spAutoFit/>
          </a:bodyPr>
          <a:lstStyle/>
          <a:p>
            <a:pPr algn="ctr"/>
            <a:r>
              <a:rPr lang="en-US" sz="5400" b="1" cap="none" spc="0"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Quick Clue: There are 10</a:t>
            </a:r>
            <a:endPar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Tree>
    <p:extLst>
      <p:ext uri="{BB962C8B-B14F-4D97-AF65-F5344CB8AC3E}">
        <p14:creationId xmlns:p14="http://schemas.microsoft.com/office/powerpoint/2010/main" val="1570784975"/>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31498" y="6434431"/>
            <a:ext cx="9540658" cy="646331"/>
          </a:xfrm>
          <a:prstGeom prst="rect">
            <a:avLst/>
          </a:prstGeom>
        </p:spPr>
        <p:txBody>
          <a:bodyPr wrap="square">
            <a:spAutoFit/>
          </a:bodyPr>
          <a:lstStyle/>
          <a:p>
            <a:r>
              <a:rPr lang="en-GB" dirty="0">
                <a:hlinkClick r:id="rId2"/>
              </a:rPr>
              <a:t>https://</a:t>
            </a:r>
            <a:r>
              <a:rPr lang="en-GB" dirty="0" smtClean="0">
                <a:hlinkClick r:id="rId2"/>
              </a:rPr>
              <a:t>www.youtube.com/watch?v=wnlMh1XLQkc&amp;list=RDwnlMh1XLQkc&amp;start_radio=1</a:t>
            </a:r>
            <a:endParaRPr lang="en-GB" dirty="0" smtClean="0"/>
          </a:p>
          <a:p>
            <a:endParaRPr lang="en-GB" dirty="0"/>
          </a:p>
        </p:txBody>
      </p:sp>
      <p:sp>
        <p:nvSpPr>
          <p:cNvPr id="5" name="Rectangle 4"/>
          <p:cNvSpPr/>
          <p:nvPr/>
        </p:nvSpPr>
        <p:spPr>
          <a:xfrm>
            <a:off x="355133" y="156375"/>
            <a:ext cx="7127847" cy="6740307"/>
          </a:xfrm>
          <a:prstGeom prst="rect">
            <a:avLst/>
          </a:prstGeom>
        </p:spPr>
        <p:txBody>
          <a:bodyPr wrap="square">
            <a:spAutoFit/>
          </a:bodyPr>
          <a:lstStyle/>
          <a:p>
            <a:r>
              <a:rPr lang="en-GB" sz="2400" dirty="0"/>
              <a:t>A plug works by safely connecting an electrical device to the mains electricity supply. </a:t>
            </a:r>
            <a:endParaRPr lang="en-GB" sz="2400" dirty="0" smtClean="0"/>
          </a:p>
          <a:p>
            <a:endParaRPr lang="en-GB" sz="2400" dirty="0"/>
          </a:p>
          <a:p>
            <a:r>
              <a:rPr lang="en-GB" sz="2400" dirty="0" smtClean="0"/>
              <a:t>Inside </a:t>
            </a:r>
            <a:r>
              <a:rPr lang="en-GB" sz="2400" dirty="0"/>
              <a:t>the plug are three wires: the live wire (brown) carries electricity into the appliance, the neutral wire (blue) carries electricity back out, and the earth wire (green and yellow striped) provides a safety path if there is a fault</a:t>
            </a:r>
            <a:r>
              <a:rPr lang="en-GB" sz="2400" dirty="0" smtClean="0"/>
              <a:t>.</a:t>
            </a:r>
          </a:p>
          <a:p>
            <a:endParaRPr lang="en-GB" sz="2400" dirty="0"/>
          </a:p>
          <a:p>
            <a:r>
              <a:rPr lang="en-GB" sz="2400" dirty="0" smtClean="0"/>
              <a:t> </a:t>
            </a:r>
            <a:r>
              <a:rPr lang="en-GB" sz="2400" dirty="0"/>
              <a:t>The fuse inside the plug is a safety device that melts if too much electricity flows, cutting off the power to prevent overheating or fire. </a:t>
            </a:r>
            <a:endParaRPr lang="en-GB" sz="2400" dirty="0" smtClean="0"/>
          </a:p>
          <a:p>
            <a:endParaRPr lang="en-GB" sz="2400" dirty="0"/>
          </a:p>
          <a:p>
            <a:r>
              <a:rPr lang="en-GB" sz="2400" dirty="0" smtClean="0"/>
              <a:t>The </a:t>
            </a:r>
            <a:r>
              <a:rPr lang="en-GB" sz="2400" dirty="0"/>
              <a:t>plastic casing keeps the wires and metal parts covered so we cannot touch live electricity. Together, the coloured wires, fuse, and casing help electricity flow safely while protecting us from electric shock and </a:t>
            </a:r>
            <a:r>
              <a:rPr lang="en-GB" sz="2400" dirty="0" smtClean="0"/>
              <a:t>damage.</a:t>
            </a:r>
            <a:endParaRPr lang="en-GB" sz="2400" dirty="0"/>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82980" y="1130044"/>
            <a:ext cx="4318762" cy="4253806"/>
          </a:xfrm>
          <a:prstGeom prst="rect">
            <a:avLst/>
          </a:prstGeom>
        </p:spPr>
      </p:pic>
    </p:spTree>
    <p:extLst>
      <p:ext uri="{BB962C8B-B14F-4D97-AF65-F5344CB8AC3E}">
        <p14:creationId xmlns:p14="http://schemas.microsoft.com/office/powerpoint/2010/main" val="586122121"/>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3824" t="16822" r="21278"/>
          <a:stretch/>
        </p:blipFill>
        <p:spPr>
          <a:xfrm>
            <a:off x="226503" y="0"/>
            <a:ext cx="11333527" cy="7543867"/>
          </a:xfrm>
          <a:prstGeom prst="rect">
            <a:avLst/>
          </a:prstGeom>
        </p:spPr>
      </p:pic>
    </p:spTree>
    <p:extLst>
      <p:ext uri="{BB962C8B-B14F-4D97-AF65-F5344CB8AC3E}">
        <p14:creationId xmlns:p14="http://schemas.microsoft.com/office/powerpoint/2010/main" val="1280211664"/>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7099" t="53089" r="2886" b="14740"/>
          <a:stretch/>
        </p:blipFill>
        <p:spPr>
          <a:xfrm>
            <a:off x="411061" y="771788"/>
            <a:ext cx="11290686" cy="5209563"/>
          </a:xfrm>
          <a:prstGeom prst="rect">
            <a:avLst/>
          </a:prstGeom>
        </p:spPr>
      </p:pic>
    </p:spTree>
    <p:extLst>
      <p:ext uri="{BB962C8B-B14F-4D97-AF65-F5344CB8AC3E}">
        <p14:creationId xmlns:p14="http://schemas.microsoft.com/office/powerpoint/2010/main" val="2551434193"/>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5070" y="182190"/>
            <a:ext cx="11846930" cy="3539430"/>
          </a:xfrm>
          <a:prstGeom prst="rect">
            <a:avLst/>
          </a:prstGeom>
          <a:noFill/>
        </p:spPr>
        <p:txBody>
          <a:bodyPr wrap="square" lIns="91440" tIns="45720" rIns="91440" bIns="45720">
            <a:spAutoFit/>
          </a:bodyPr>
          <a:lstStyle/>
          <a:p>
            <a:pPr algn="ctr"/>
            <a:r>
              <a:rPr lang="en-US" sz="2800" dirty="0" smtClean="0">
                <a:ln w="0"/>
                <a:effectLst>
                  <a:outerShdw blurRad="38100" dist="19050" dir="2700000" algn="tl" rotWithShape="0">
                    <a:schemeClr val="dk1">
                      <a:alpha val="40000"/>
                    </a:schemeClr>
                  </a:outerShdw>
                </a:effectLst>
              </a:rPr>
              <a:t>Quick Quiz </a:t>
            </a:r>
          </a:p>
          <a:p>
            <a:pPr algn="ctr"/>
            <a:r>
              <a:rPr lang="en-US" sz="2800" b="0" cap="none" spc="0" dirty="0" smtClean="0">
                <a:ln w="0"/>
                <a:solidFill>
                  <a:schemeClr val="tx1"/>
                </a:solidFill>
                <a:effectLst>
                  <a:outerShdw blurRad="38100" dist="19050" dir="2700000" algn="tl" rotWithShape="0">
                    <a:schemeClr val="dk1">
                      <a:alpha val="40000"/>
                    </a:schemeClr>
                  </a:outerShdw>
                </a:effectLst>
              </a:rPr>
              <a:t>1.How many electrical items are there on average in U.K kids bedrooms?</a:t>
            </a:r>
          </a:p>
          <a:p>
            <a:pPr algn="ctr"/>
            <a:r>
              <a:rPr lang="en-US" sz="2800" dirty="0" smtClean="0">
                <a:ln w="0"/>
                <a:effectLst>
                  <a:outerShdw blurRad="38100" dist="19050" dir="2700000" algn="tl" rotWithShape="0">
                    <a:schemeClr val="dk1">
                      <a:alpha val="40000"/>
                    </a:schemeClr>
                  </a:outerShdw>
                </a:effectLst>
              </a:rPr>
              <a:t>2.What percentage of U.K students have taken risks with electricity?</a:t>
            </a:r>
          </a:p>
          <a:p>
            <a:pPr algn="ctr"/>
            <a:r>
              <a:rPr lang="en-US" sz="2800" b="0" cap="none" spc="0" dirty="0" smtClean="0">
                <a:ln w="0"/>
                <a:solidFill>
                  <a:schemeClr val="tx1"/>
                </a:solidFill>
                <a:effectLst>
                  <a:outerShdw blurRad="38100" dist="19050" dir="2700000" algn="tl" rotWithShape="0">
                    <a:schemeClr val="dk1">
                      <a:alpha val="40000"/>
                    </a:schemeClr>
                  </a:outerShdw>
                </a:effectLst>
              </a:rPr>
              <a:t>3.How many people are injured daily by electricity?</a:t>
            </a:r>
          </a:p>
          <a:p>
            <a:pPr algn="ctr"/>
            <a:r>
              <a:rPr lang="en-US" sz="2800" dirty="0" smtClean="0">
                <a:ln w="0"/>
                <a:effectLst>
                  <a:outerShdw blurRad="38100" dist="19050" dir="2700000" algn="tl" rotWithShape="0">
                    <a:schemeClr val="dk1">
                      <a:alpha val="40000"/>
                    </a:schemeClr>
                  </a:outerShdw>
                </a:effectLst>
              </a:rPr>
              <a:t>4.How many accidents are there per year(356 days) in the U.K?</a:t>
            </a:r>
          </a:p>
          <a:p>
            <a:pPr algn="ctr"/>
            <a:r>
              <a:rPr lang="en-US" sz="2800" b="0" cap="none" spc="0" dirty="0" smtClean="0">
                <a:ln w="0"/>
                <a:solidFill>
                  <a:schemeClr val="tx1"/>
                </a:solidFill>
                <a:effectLst>
                  <a:outerShdw blurRad="38100" dist="19050" dir="2700000" algn="tl" rotWithShape="0">
                    <a:schemeClr val="dk1">
                      <a:alpha val="40000"/>
                    </a:schemeClr>
                  </a:outerShdw>
                </a:effectLst>
              </a:rPr>
              <a:t>5.What percentage of people your age charge their phones under their pillows?</a:t>
            </a:r>
          </a:p>
          <a:p>
            <a:pPr algn="ctr"/>
            <a:r>
              <a:rPr lang="en-US" sz="2800" dirty="0" smtClean="0">
                <a:ln w="0"/>
                <a:effectLst>
                  <a:outerShdw blurRad="38100" dist="19050" dir="2700000" algn="tl" rotWithShape="0">
                    <a:schemeClr val="dk1">
                      <a:alpha val="40000"/>
                    </a:schemeClr>
                  </a:outerShdw>
                </a:effectLst>
              </a:rPr>
              <a:t>6.How many of them are using ”fake” unofficial chargers?</a:t>
            </a:r>
            <a:endParaRPr lang="en-US" sz="2800" b="0" cap="none" spc="0" dirty="0" smtClean="0">
              <a:ln w="0"/>
              <a:solidFill>
                <a:schemeClr val="tx1"/>
              </a:solidFill>
              <a:effectLst>
                <a:outerShdw blurRad="38100" dist="19050" dir="2700000" algn="tl" rotWithShape="0">
                  <a:schemeClr val="dk1">
                    <a:alpha val="40000"/>
                  </a:schemeClr>
                </a:outerShdw>
              </a:effectLst>
            </a:endParaRPr>
          </a:p>
          <a:p>
            <a:pPr algn="ctr"/>
            <a:endParaRPr lang="en-US" sz="2800" b="0" cap="none" spc="0" dirty="0">
              <a:ln w="0"/>
              <a:solidFill>
                <a:schemeClr val="tx1"/>
              </a:solidFill>
              <a:effectLst>
                <a:outerShdw blurRad="38100" dist="19050" dir="2700000" algn="tl" rotWithShape="0">
                  <a:schemeClr val="dk1">
                    <a:alpha val="40000"/>
                  </a:schemeClr>
                </a:outerShdw>
              </a:effectLst>
            </a:endParaRPr>
          </a:p>
        </p:txBody>
      </p:sp>
      <p:sp>
        <p:nvSpPr>
          <p:cNvPr id="3" name="Rectangle 2"/>
          <p:cNvSpPr/>
          <p:nvPr/>
        </p:nvSpPr>
        <p:spPr>
          <a:xfrm>
            <a:off x="580156" y="3309463"/>
            <a:ext cx="9703554" cy="3108543"/>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r>
              <a:rPr lang="en-US" sz="2800" b="1" dirty="0" smtClean="0">
                <a:ln/>
                <a:solidFill>
                  <a:schemeClr val="accent4"/>
                </a:solidFill>
              </a:rPr>
              <a:t>Answers</a:t>
            </a:r>
          </a:p>
          <a:p>
            <a:r>
              <a:rPr lang="en-US" sz="2800" b="1" cap="none" spc="0" dirty="0" smtClean="0">
                <a:ln/>
                <a:solidFill>
                  <a:schemeClr val="accent4"/>
                </a:solidFill>
                <a:effectLst/>
              </a:rPr>
              <a:t>1. There are on average</a:t>
            </a:r>
            <a:r>
              <a:rPr lang="en-US" sz="2800" b="1" cap="none" spc="0" dirty="0" smtClean="0">
                <a:ln/>
                <a:solidFill>
                  <a:srgbClr val="FF0000"/>
                </a:solidFill>
                <a:effectLst/>
              </a:rPr>
              <a:t> 10 items </a:t>
            </a:r>
            <a:r>
              <a:rPr lang="en-US" sz="2800" b="1" cap="none" spc="0" dirty="0" smtClean="0">
                <a:ln/>
                <a:solidFill>
                  <a:schemeClr val="accent4"/>
                </a:solidFill>
                <a:effectLst/>
              </a:rPr>
              <a:t>per bedroom in the U.K</a:t>
            </a:r>
          </a:p>
          <a:p>
            <a:r>
              <a:rPr lang="en-US" sz="2800" b="1" dirty="0" smtClean="0">
                <a:ln/>
                <a:solidFill>
                  <a:schemeClr val="accent4"/>
                </a:solidFill>
              </a:rPr>
              <a:t>2. </a:t>
            </a:r>
            <a:r>
              <a:rPr lang="en-US" sz="2800" b="1" dirty="0" smtClean="0">
                <a:ln/>
                <a:solidFill>
                  <a:srgbClr val="FF0000"/>
                </a:solidFill>
              </a:rPr>
              <a:t>79% </a:t>
            </a:r>
            <a:r>
              <a:rPr lang="en-US" sz="2800" b="1" dirty="0" smtClean="0">
                <a:ln/>
                <a:solidFill>
                  <a:schemeClr val="accent4"/>
                </a:solidFill>
              </a:rPr>
              <a:t>of school aged people have taken risks </a:t>
            </a:r>
          </a:p>
          <a:p>
            <a:r>
              <a:rPr lang="en-US" sz="2800" b="1" dirty="0" smtClean="0">
                <a:ln/>
                <a:solidFill>
                  <a:schemeClr val="accent4"/>
                </a:solidFill>
              </a:rPr>
              <a:t>that’s </a:t>
            </a:r>
            <a:r>
              <a:rPr lang="en-GB" sz="2800" b="1" dirty="0" smtClean="0">
                <a:ln/>
                <a:solidFill>
                  <a:schemeClr val="accent4"/>
                </a:solidFill>
              </a:rPr>
              <a:t>approximately </a:t>
            </a:r>
            <a:r>
              <a:rPr lang="en-GB" sz="2800" b="1" dirty="0" smtClean="0">
                <a:ln/>
                <a:solidFill>
                  <a:srgbClr val="FF0000"/>
                </a:solidFill>
              </a:rPr>
              <a:t>(</a:t>
            </a:r>
            <a:r>
              <a:rPr lang="en-GB" sz="2800" b="1" dirty="0">
                <a:ln/>
                <a:solidFill>
                  <a:srgbClr val="FF0000"/>
                </a:solidFill>
              </a:rPr>
              <a:t>4 out of 5</a:t>
            </a:r>
            <a:r>
              <a:rPr lang="en-GB" sz="2800" b="1" dirty="0" smtClean="0">
                <a:ln/>
                <a:solidFill>
                  <a:srgbClr val="FF0000"/>
                </a:solidFill>
              </a:rPr>
              <a:t>).</a:t>
            </a:r>
          </a:p>
          <a:p>
            <a:r>
              <a:rPr lang="en-GB" sz="2800" b="1" cap="none" spc="0" dirty="0" smtClean="0">
                <a:ln/>
                <a:solidFill>
                  <a:schemeClr val="accent4"/>
                </a:solidFill>
                <a:effectLst/>
              </a:rPr>
              <a:t>3. </a:t>
            </a:r>
            <a:r>
              <a:rPr lang="en-GB" sz="2800" b="1" cap="none" spc="0" dirty="0" smtClean="0">
                <a:ln/>
                <a:solidFill>
                  <a:srgbClr val="FF0000"/>
                </a:solidFill>
                <a:effectLst/>
              </a:rPr>
              <a:t>1000 </a:t>
            </a:r>
            <a:r>
              <a:rPr lang="en-GB" sz="2800" b="1" cap="none" spc="0" dirty="0" smtClean="0">
                <a:ln/>
                <a:solidFill>
                  <a:schemeClr val="accent4"/>
                </a:solidFill>
                <a:effectLst/>
              </a:rPr>
              <a:t>injuries daily</a:t>
            </a:r>
          </a:p>
          <a:p>
            <a:r>
              <a:rPr lang="en-GB" sz="2800" b="1" dirty="0" smtClean="0">
                <a:ln/>
                <a:solidFill>
                  <a:schemeClr val="accent4"/>
                </a:solidFill>
              </a:rPr>
              <a:t>4. </a:t>
            </a:r>
            <a:r>
              <a:rPr lang="en-GB" sz="2800" b="1" dirty="0" smtClean="0">
                <a:ln/>
                <a:solidFill>
                  <a:srgbClr val="FF0000"/>
                </a:solidFill>
              </a:rPr>
              <a:t>2 out of 5 </a:t>
            </a:r>
            <a:r>
              <a:rPr lang="en-GB" sz="2800" b="1" dirty="0" smtClean="0">
                <a:ln/>
                <a:solidFill>
                  <a:schemeClr val="accent4"/>
                </a:solidFill>
              </a:rPr>
              <a:t>children charge phones under pillows</a:t>
            </a:r>
          </a:p>
          <a:p>
            <a:r>
              <a:rPr lang="en-GB" sz="2800" b="1" cap="none" spc="0" dirty="0" smtClean="0">
                <a:ln/>
                <a:solidFill>
                  <a:schemeClr val="accent4"/>
                </a:solidFill>
                <a:effectLst/>
              </a:rPr>
              <a:t>5. </a:t>
            </a:r>
            <a:r>
              <a:rPr lang="en-GB" sz="2800" b="1" cap="none" spc="0" dirty="0" smtClean="0">
                <a:ln/>
                <a:solidFill>
                  <a:srgbClr val="FF0000"/>
                </a:solidFill>
                <a:effectLst/>
              </a:rPr>
              <a:t>27% </a:t>
            </a:r>
            <a:r>
              <a:rPr lang="en-GB" sz="2800" b="1" cap="none" spc="0" dirty="0" smtClean="0">
                <a:ln/>
                <a:solidFill>
                  <a:schemeClr val="accent4"/>
                </a:solidFill>
                <a:effectLst/>
              </a:rPr>
              <a:t>approximately </a:t>
            </a:r>
            <a:r>
              <a:rPr lang="en-GB" sz="2800" b="1" cap="none" spc="0" dirty="0" smtClean="0">
                <a:ln/>
                <a:solidFill>
                  <a:srgbClr val="FF0000"/>
                </a:solidFill>
                <a:effectLst/>
              </a:rPr>
              <a:t>1/3 </a:t>
            </a:r>
            <a:r>
              <a:rPr lang="en-GB" sz="2800" b="1" cap="none" spc="0" dirty="0" smtClean="0">
                <a:ln/>
                <a:solidFill>
                  <a:schemeClr val="accent4"/>
                </a:solidFill>
                <a:effectLst/>
              </a:rPr>
              <a:t>of all chargers used are fake in the U.K</a:t>
            </a:r>
            <a:endParaRPr lang="en-US" sz="2800" b="1" cap="none" spc="0" dirty="0">
              <a:ln/>
              <a:solidFill>
                <a:schemeClr val="accent4"/>
              </a:solidFill>
              <a:effectLst/>
            </a:endParaRPr>
          </a:p>
        </p:txBody>
      </p:sp>
      <p:sp>
        <p:nvSpPr>
          <p:cNvPr id="4" name="Rectangle 3"/>
          <p:cNvSpPr/>
          <p:nvPr/>
        </p:nvSpPr>
        <p:spPr>
          <a:xfrm>
            <a:off x="345070" y="3309463"/>
            <a:ext cx="11653225" cy="354853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572404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7374" y="671691"/>
            <a:ext cx="11803651" cy="6186309"/>
          </a:xfrm>
          <a:prstGeom prst="rect">
            <a:avLst/>
          </a:prstGeom>
        </p:spPr>
        <p:txBody>
          <a:bodyPr wrap="square">
            <a:spAutoFit/>
          </a:bodyPr>
          <a:lstStyle/>
          <a:p>
            <a:endParaRPr lang="en-GB" dirty="0" smtClean="0"/>
          </a:p>
          <a:p>
            <a:r>
              <a:rPr lang="en-GB" b="1" dirty="0"/>
              <a:t>We can liken other elements of household electrical system to our brain </a:t>
            </a:r>
            <a:r>
              <a:rPr lang="en-GB" b="1" dirty="0" smtClean="0"/>
              <a:t>function:</a:t>
            </a:r>
            <a:endParaRPr lang="en-GB" b="1" dirty="0"/>
          </a:p>
          <a:p>
            <a:r>
              <a:rPr lang="en-GB" b="1" dirty="0"/>
              <a:t>Fuses</a:t>
            </a:r>
            <a:r>
              <a:rPr lang="en-GB" dirty="0"/>
              <a:t> = These operate like our safety reflexes (like pulling your hand away quickly)</a:t>
            </a:r>
          </a:p>
          <a:p>
            <a:r>
              <a:rPr lang="en-GB" b="1" dirty="0"/>
              <a:t>Wires </a:t>
            </a:r>
            <a:r>
              <a:rPr lang="en-GB" dirty="0"/>
              <a:t>= These transmit electrical impulses like our nerves</a:t>
            </a:r>
          </a:p>
          <a:p>
            <a:r>
              <a:rPr lang="en-GB" b="1" dirty="0"/>
              <a:t>Electricity</a:t>
            </a:r>
            <a:r>
              <a:rPr lang="en-GB" dirty="0"/>
              <a:t> = Our brain signals are electrical but a far lower voltage 0.07 v </a:t>
            </a:r>
          </a:p>
          <a:p>
            <a:r>
              <a:rPr lang="en-GB" b="1" dirty="0"/>
              <a:t>Switch</a:t>
            </a:r>
            <a:r>
              <a:rPr lang="en-GB" dirty="0"/>
              <a:t> = decision-making and </a:t>
            </a:r>
            <a:r>
              <a:rPr lang="en-GB" dirty="0" smtClean="0"/>
              <a:t>self-control</a:t>
            </a:r>
          </a:p>
          <a:p>
            <a:r>
              <a:rPr lang="en-GB" b="1" dirty="0" smtClean="0"/>
              <a:t>How can we do that WITH Mind Up?</a:t>
            </a:r>
            <a:endParaRPr lang="en-GB" b="1" dirty="0"/>
          </a:p>
          <a:p>
            <a:r>
              <a:rPr lang="en-GB" b="1" dirty="0" smtClean="0"/>
              <a:t>A switch </a:t>
            </a:r>
            <a:r>
              <a:rPr lang="en-GB" b="1" dirty="0"/>
              <a:t>is like </a:t>
            </a:r>
            <a:r>
              <a:rPr lang="en-GB" b="1" dirty="0" smtClean="0"/>
              <a:t>this </a:t>
            </a:r>
            <a:r>
              <a:rPr lang="en-GB" b="1" dirty="0"/>
              <a:t>thinking part of your brain</a:t>
            </a:r>
            <a:r>
              <a:rPr lang="en-GB" b="1" dirty="0" smtClean="0"/>
              <a:t>. It </a:t>
            </a:r>
            <a:r>
              <a:rPr lang="en-GB" b="1" dirty="0"/>
              <a:t>helps you decide when to turn energy on, and when to </a:t>
            </a:r>
            <a:r>
              <a:rPr lang="en-GB" b="1" dirty="0" smtClean="0"/>
              <a:t>pause.</a:t>
            </a:r>
            <a:r>
              <a:rPr lang="en-GB" dirty="0"/>
              <a:t> An  electric switch in a plug works similarly to our brain’s control function, particularly the role of the prefrontal cortex.</a:t>
            </a:r>
          </a:p>
          <a:p>
            <a:r>
              <a:rPr lang="en-GB" dirty="0"/>
              <a:t>Just like a switches turn electricity on or off, the PFC in your brain acts as a control centre that decides when signals should be sent, slowed down, or stopped.</a:t>
            </a:r>
          </a:p>
          <a:p>
            <a:r>
              <a:rPr lang="en-GB" b="1" dirty="0"/>
              <a:t>The prefrontal cortex helps us:</a:t>
            </a:r>
          </a:p>
          <a:p>
            <a:r>
              <a:rPr lang="en-GB" dirty="0"/>
              <a:t>Pause before reacting </a:t>
            </a:r>
          </a:p>
          <a:p>
            <a:r>
              <a:rPr lang="en-GB" dirty="0"/>
              <a:t>Control impulses</a:t>
            </a:r>
          </a:p>
          <a:p>
            <a:r>
              <a:rPr lang="en-GB" dirty="0"/>
              <a:t>Make safe decisions</a:t>
            </a:r>
          </a:p>
          <a:p>
            <a:r>
              <a:rPr lang="en-GB" dirty="0"/>
              <a:t>Regulate </a:t>
            </a:r>
            <a:r>
              <a:rPr lang="en-GB" dirty="0" smtClean="0"/>
              <a:t>emotions</a:t>
            </a:r>
          </a:p>
          <a:p>
            <a:r>
              <a:rPr lang="en-GB" b="1" dirty="0" smtClean="0"/>
              <a:t>How about the plug you might ask …</a:t>
            </a:r>
          </a:p>
          <a:p>
            <a:r>
              <a:rPr lang="en-GB" dirty="0"/>
              <a:t>The plug is the connection point between the appliance and the power source</a:t>
            </a:r>
            <a:r>
              <a:rPr lang="en-GB" dirty="0" smtClean="0"/>
              <a:t>.</a:t>
            </a:r>
          </a:p>
          <a:p>
            <a:r>
              <a:rPr lang="en-GB" dirty="0" smtClean="0"/>
              <a:t> </a:t>
            </a:r>
            <a:r>
              <a:rPr lang="en-GB" dirty="0"/>
              <a:t>In the body, this is like how our sense organs (</a:t>
            </a:r>
            <a:r>
              <a:rPr lang="en-GB" b="1" dirty="0"/>
              <a:t>eyes, ears, skin</a:t>
            </a:r>
            <a:r>
              <a:rPr lang="en-GB" dirty="0"/>
              <a:t>) </a:t>
            </a:r>
            <a:r>
              <a:rPr lang="en-GB" b="1" dirty="0"/>
              <a:t>connect us </a:t>
            </a:r>
            <a:r>
              <a:rPr lang="en-GB" dirty="0"/>
              <a:t>to the outside </a:t>
            </a:r>
            <a:r>
              <a:rPr lang="en-GB" b="1" dirty="0"/>
              <a:t>world </a:t>
            </a:r>
            <a:r>
              <a:rPr lang="en-GB" dirty="0"/>
              <a:t>and send information to the brain</a:t>
            </a:r>
            <a:r>
              <a:rPr lang="en-GB" dirty="0" smtClean="0"/>
              <a:t>.</a:t>
            </a:r>
          </a:p>
          <a:p>
            <a:r>
              <a:rPr lang="en-GB" dirty="0" smtClean="0"/>
              <a:t> </a:t>
            </a:r>
            <a:r>
              <a:rPr lang="en-GB" dirty="0"/>
              <a:t>Without the plug, electricity cannot flow — just like without our senses and nerves, </a:t>
            </a:r>
            <a:r>
              <a:rPr lang="en-GB" dirty="0" smtClean="0"/>
              <a:t>information </a:t>
            </a:r>
            <a:r>
              <a:rPr lang="en-GB" dirty="0"/>
              <a:t>cannot reach the brain</a:t>
            </a:r>
            <a:r>
              <a:rPr lang="en-GB" dirty="0" smtClean="0"/>
              <a:t>.</a:t>
            </a:r>
          </a:p>
          <a:p>
            <a:r>
              <a:rPr lang="en-GB" dirty="0" smtClean="0"/>
              <a:t> The </a:t>
            </a:r>
            <a:r>
              <a:rPr lang="en-GB" dirty="0"/>
              <a:t>plug is like your body’s </a:t>
            </a:r>
            <a:r>
              <a:rPr lang="en-GB" b="1" dirty="0"/>
              <a:t>connection system</a:t>
            </a:r>
            <a:r>
              <a:rPr lang="en-GB" dirty="0" smtClean="0"/>
              <a:t>. It </a:t>
            </a:r>
            <a:r>
              <a:rPr lang="en-GB" dirty="0"/>
              <a:t>links you to the world so energy and information can </a:t>
            </a:r>
            <a:r>
              <a:rPr lang="en-GB" dirty="0" smtClean="0"/>
              <a:t>flow.</a:t>
            </a:r>
            <a:endParaRPr lang="en-GB" dirty="0"/>
          </a:p>
        </p:txBody>
      </p:sp>
      <p:sp>
        <p:nvSpPr>
          <p:cNvPr id="3" name="Rectangle 2"/>
          <p:cNvSpPr/>
          <p:nvPr/>
        </p:nvSpPr>
        <p:spPr>
          <a:xfrm>
            <a:off x="916777" y="0"/>
            <a:ext cx="10306228" cy="1077218"/>
          </a:xfrm>
          <a:prstGeom prst="rect">
            <a:avLst/>
          </a:prstGeom>
          <a:noFill/>
        </p:spPr>
        <p:txBody>
          <a:bodyPr wrap="square" lIns="91440" tIns="45720" rIns="91440" bIns="45720">
            <a:spAutoFit/>
          </a:bodyPr>
          <a:lstStyle/>
          <a:p>
            <a:pPr algn="ctr"/>
            <a:r>
              <a:rPr lang="en-US" sz="32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Why would we learn this for Wellbeing Week and STEM Week?</a:t>
            </a:r>
            <a:endParaRPr lang="en-US" sz="32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3330075802"/>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41348" y="2582775"/>
            <a:ext cx="6835846" cy="923330"/>
          </a:xfrm>
          <a:prstGeom prst="rect">
            <a:avLst/>
          </a:prstGeom>
          <a:noFill/>
        </p:spPr>
        <p:txBody>
          <a:bodyPr wrap="none" lIns="91440" tIns="45720" rIns="91440" bIns="45720">
            <a:spAutoFit/>
          </a:bodyPr>
          <a:lstStyle/>
          <a:p>
            <a:pPr algn="ctr"/>
            <a:r>
              <a:rPr lang="en-US" sz="5400" b="1"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So , What Can You Do ?</a:t>
            </a:r>
            <a:endParaRPr lang="en-US"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pic>
        <p:nvPicPr>
          <p:cNvPr id="3" name="Picture 2"/>
          <p:cNvPicPr>
            <a:picLocks noChangeAspect="1"/>
          </p:cNvPicPr>
          <p:nvPr/>
        </p:nvPicPr>
        <p:blipFill rotWithShape="1">
          <a:blip r:embed="rId2"/>
          <a:srcRect t="13652" r="1311"/>
          <a:stretch/>
        </p:blipFill>
        <p:spPr>
          <a:xfrm>
            <a:off x="290557" y="149441"/>
            <a:ext cx="3435409" cy="2627941"/>
          </a:xfrm>
          <a:prstGeom prst="rect">
            <a:avLst/>
          </a:prstGeom>
        </p:spPr>
      </p:pic>
      <p:pic>
        <p:nvPicPr>
          <p:cNvPr id="4" name="Picture 3"/>
          <p:cNvPicPr>
            <a:picLocks noChangeAspect="1"/>
          </p:cNvPicPr>
          <p:nvPr/>
        </p:nvPicPr>
        <p:blipFill rotWithShape="1">
          <a:blip r:embed="rId3"/>
          <a:srcRect t="13190" r="4199"/>
          <a:stretch/>
        </p:blipFill>
        <p:spPr>
          <a:xfrm>
            <a:off x="6828090" y="3307910"/>
            <a:ext cx="4247259" cy="2972031"/>
          </a:xfrm>
          <a:prstGeom prst="rect">
            <a:avLst/>
          </a:prstGeom>
        </p:spPr>
      </p:pic>
      <p:pic>
        <p:nvPicPr>
          <p:cNvPr id="5" name="Picture 4"/>
          <p:cNvPicPr>
            <a:picLocks noChangeAspect="1"/>
          </p:cNvPicPr>
          <p:nvPr/>
        </p:nvPicPr>
        <p:blipFill rotWithShape="1">
          <a:blip r:embed="rId4"/>
          <a:srcRect t="13975" r="4185"/>
          <a:stretch/>
        </p:blipFill>
        <p:spPr>
          <a:xfrm>
            <a:off x="6828090" y="141777"/>
            <a:ext cx="3948157" cy="2635606"/>
          </a:xfrm>
          <a:prstGeom prst="rect">
            <a:avLst/>
          </a:prstGeom>
        </p:spPr>
      </p:pic>
      <p:pic>
        <p:nvPicPr>
          <p:cNvPr id="1026" name="Picture 2" descr="https://elementarysafety.com/sites/all/themes/es_2016/images/coloring-pages/Colouring-page-100.png"/>
          <p:cNvPicPr>
            <a:picLocks noChangeAspect="1" noChangeArrowheads="1"/>
          </p:cNvPicPr>
          <p:nvPr/>
        </p:nvPicPr>
        <p:blipFill rotWithShape="1">
          <a:blip r:embed="rId5">
            <a:extLst>
              <a:ext uri="{28A0092B-C50C-407E-A947-70E740481C1C}">
                <a14:useLocalDpi xmlns:a14="http://schemas.microsoft.com/office/drawing/2010/main" val="0"/>
              </a:ext>
            </a:extLst>
          </a:blip>
          <a:srcRect t="12886" r="1583"/>
          <a:stretch/>
        </p:blipFill>
        <p:spPr bwMode="auto">
          <a:xfrm>
            <a:off x="440073" y="3478964"/>
            <a:ext cx="4097744" cy="2800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1068556"/>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1115" y="504202"/>
            <a:ext cx="4640366" cy="5909310"/>
          </a:xfrm>
          <a:prstGeom prst="rect">
            <a:avLst/>
          </a:prstGeom>
          <a:noFill/>
        </p:spPr>
        <p:txBody>
          <a:bodyPr wrap="square" lIns="91440" tIns="45720" rIns="91440" bIns="45720">
            <a:spAutoFit/>
          </a:bodyPr>
          <a:lstStyle/>
          <a:p>
            <a:pPr algn="ctr"/>
            <a:r>
              <a:rPr lang="en-US" sz="54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You can work with your parents</a:t>
            </a:r>
          </a:p>
          <a:p>
            <a:pPr algn="ctr"/>
            <a:r>
              <a:rPr lang="en-US" sz="54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 to do your own</a:t>
            </a:r>
          </a:p>
          <a:p>
            <a:pPr algn="ctr"/>
            <a:r>
              <a:rPr lang="en-US" sz="5400" b="1" dirty="0" smtClean="0">
                <a:ln w="9525">
                  <a:solidFill>
                    <a:schemeClr val="bg1"/>
                  </a:solidFill>
                  <a:prstDash val="solid"/>
                </a:ln>
                <a:effectLst>
                  <a:outerShdw blurRad="12700" dist="38100" dir="2700000" algn="tl" rotWithShape="0">
                    <a:schemeClr val="bg1">
                      <a:lumMod val="50000"/>
                    </a:schemeClr>
                  </a:outerShdw>
                </a:effectLst>
              </a:rPr>
              <a:t>Safety Audit at home </a:t>
            </a:r>
            <a:endParaRPr lang="en-US"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4369" y="195839"/>
            <a:ext cx="4854625" cy="6324601"/>
          </a:xfrm>
          <a:prstGeom prst="rect">
            <a:avLst/>
          </a:prstGeom>
        </p:spPr>
      </p:pic>
    </p:spTree>
    <p:extLst>
      <p:ext uri="{BB962C8B-B14F-4D97-AF65-F5344CB8AC3E}">
        <p14:creationId xmlns:p14="http://schemas.microsoft.com/office/powerpoint/2010/main" val="3093601496"/>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2011" y="658026"/>
            <a:ext cx="5973510" cy="6124754"/>
          </a:xfrm>
          <a:prstGeom prst="rect">
            <a:avLst/>
          </a:prstGeom>
          <a:noFill/>
        </p:spPr>
        <p:txBody>
          <a:bodyPr wrap="square" lIns="91440" tIns="45720" rIns="91440" bIns="45720">
            <a:spAutoFit/>
          </a:bodyPr>
          <a:lstStyle/>
          <a:p>
            <a:pPr algn="ctr"/>
            <a:r>
              <a:rPr lang="en-US" sz="2800" b="0" cap="none" spc="0" dirty="0" smtClean="0">
                <a:ln w="0"/>
                <a:solidFill>
                  <a:schemeClr val="tx1"/>
                </a:solidFill>
                <a:effectLst>
                  <a:outerShdw blurRad="38100" dist="19050" dir="2700000" algn="tl" rotWithShape="0">
                    <a:schemeClr val="dk1">
                      <a:alpha val="40000"/>
                    </a:schemeClr>
                  </a:outerShdw>
                </a:effectLst>
              </a:rPr>
              <a:t>Take part in our poster competition</a:t>
            </a:r>
          </a:p>
          <a:p>
            <a:pPr algn="ctr"/>
            <a:r>
              <a:rPr lang="en-US" sz="2800" dirty="0" smtClean="0">
                <a:ln w="0"/>
                <a:effectLst>
                  <a:outerShdw blurRad="38100" dist="19050" dir="2700000" algn="tl" rotWithShape="0">
                    <a:schemeClr val="dk1">
                      <a:alpha val="40000"/>
                    </a:schemeClr>
                  </a:outerShdw>
                </a:effectLst>
              </a:rPr>
              <a:t>Create a portrait or landscape A4 poster </a:t>
            </a:r>
          </a:p>
          <a:p>
            <a:pPr algn="ctr"/>
            <a:r>
              <a:rPr lang="en-US" sz="2800" dirty="0" smtClean="0">
                <a:ln w="0"/>
                <a:effectLst>
                  <a:outerShdw blurRad="38100" dist="19050" dir="2700000" algn="tl" rotWithShape="0">
                    <a:schemeClr val="dk1">
                      <a:alpha val="40000"/>
                    </a:schemeClr>
                  </a:outerShdw>
                </a:effectLst>
              </a:rPr>
              <a:t>About what you have learned about electricity</a:t>
            </a:r>
          </a:p>
          <a:p>
            <a:pPr algn="ctr"/>
            <a:r>
              <a:rPr lang="en-US" sz="2800" dirty="0">
                <a:ln w="0"/>
                <a:effectLst>
                  <a:outerShdw blurRad="38100" dist="19050" dir="2700000" algn="tl" rotWithShape="0">
                    <a:schemeClr val="dk1">
                      <a:alpha val="40000"/>
                    </a:schemeClr>
                  </a:outerShdw>
                </a:effectLst>
              </a:rPr>
              <a:t>a</a:t>
            </a:r>
            <a:r>
              <a:rPr lang="en-US" sz="2800" dirty="0" smtClean="0">
                <a:ln w="0"/>
                <a:effectLst>
                  <a:outerShdw blurRad="38100" dist="19050" dir="2700000" algn="tl" rotWithShape="0">
                    <a:schemeClr val="dk1">
                      <a:alpha val="40000"/>
                    </a:schemeClr>
                  </a:outerShdw>
                </a:effectLst>
              </a:rPr>
              <a:t>nd safety today .</a:t>
            </a:r>
          </a:p>
          <a:p>
            <a:pPr algn="ctr"/>
            <a:r>
              <a:rPr lang="en-US" sz="2800" b="0" cap="none" spc="0" dirty="0" smtClean="0">
                <a:ln w="0"/>
                <a:solidFill>
                  <a:schemeClr val="tx1"/>
                </a:solidFill>
                <a:effectLst>
                  <a:outerShdw blurRad="38100" dist="19050" dir="2700000" algn="tl" rotWithShape="0">
                    <a:schemeClr val="dk1">
                      <a:alpha val="40000"/>
                    </a:schemeClr>
                  </a:outerShdw>
                </a:effectLst>
              </a:rPr>
              <a:t>Children from multiple schools will take part .</a:t>
            </a:r>
          </a:p>
          <a:p>
            <a:pPr algn="ctr"/>
            <a:r>
              <a:rPr lang="en-US" sz="2800" dirty="0" smtClean="0">
                <a:ln w="0"/>
                <a:effectLst>
                  <a:outerShdw blurRad="38100" dist="19050" dir="2700000" algn="tl" rotWithShape="0">
                    <a:schemeClr val="dk1">
                      <a:alpha val="40000"/>
                    </a:schemeClr>
                  </a:outerShdw>
                </a:effectLst>
              </a:rPr>
              <a:t>We will publish all entries on our website</a:t>
            </a:r>
          </a:p>
          <a:p>
            <a:pPr algn="ctr"/>
            <a:r>
              <a:rPr lang="en-US" sz="2800" dirty="0" smtClean="0">
                <a:ln w="0"/>
                <a:effectLst>
                  <a:outerShdw blurRad="38100" dist="19050" dir="2700000" algn="tl" rotWithShape="0">
                    <a:schemeClr val="dk1">
                      <a:alpha val="40000"/>
                    </a:schemeClr>
                  </a:outerShdw>
                </a:effectLst>
              </a:rPr>
              <a:t> in our Electrical Safety page.</a:t>
            </a:r>
          </a:p>
          <a:p>
            <a:pPr algn="ctr"/>
            <a:r>
              <a:rPr lang="en-US" sz="2800" dirty="0" smtClean="0">
                <a:ln w="0"/>
                <a:effectLst>
                  <a:outerShdw blurRad="38100" dist="19050" dir="2700000" algn="tl" rotWithShape="0">
                    <a:schemeClr val="dk1">
                      <a:alpha val="40000"/>
                    </a:schemeClr>
                  </a:outerShdw>
                </a:effectLst>
              </a:rPr>
              <a:t>One lucky class will win a TWIN science Art Machine and 3</a:t>
            </a:r>
          </a:p>
          <a:p>
            <a:pPr algn="ctr"/>
            <a:r>
              <a:rPr lang="en-US" sz="2800" b="0" cap="none" spc="0" dirty="0" smtClean="0">
                <a:ln w="0"/>
                <a:solidFill>
                  <a:schemeClr val="tx1"/>
                </a:solidFill>
                <a:effectLst>
                  <a:outerShdw blurRad="38100" dist="19050" dir="2700000" algn="tl" rotWithShape="0">
                    <a:schemeClr val="dk1">
                      <a:alpha val="40000"/>
                    </a:schemeClr>
                  </a:outerShdw>
                </a:effectLst>
              </a:rPr>
              <a:t>Winner will receive a Micro-Bit set of their own.</a:t>
            </a:r>
            <a:endParaRPr lang="en-US" sz="2800" b="0" cap="none" spc="0" dirty="0">
              <a:ln w="0"/>
              <a:solidFill>
                <a:schemeClr val="tx1"/>
              </a:solidFill>
              <a:effectLst>
                <a:outerShdw blurRad="38100" dist="19050" dir="2700000" algn="tl" rotWithShape="0">
                  <a:schemeClr val="dk1">
                    <a:alpha val="40000"/>
                  </a:schemeClr>
                </a:outerShdw>
              </a:effectLst>
            </a:endParaRPr>
          </a:p>
        </p:txBody>
      </p:sp>
      <p:pic>
        <p:nvPicPr>
          <p:cNvPr id="3" name="Picture 2"/>
          <p:cNvPicPr>
            <a:picLocks noChangeAspect="1"/>
          </p:cNvPicPr>
          <p:nvPr/>
        </p:nvPicPr>
        <p:blipFill>
          <a:blip r:embed="rId2"/>
          <a:stretch>
            <a:fillRect/>
          </a:stretch>
        </p:blipFill>
        <p:spPr>
          <a:xfrm>
            <a:off x="6036712" y="0"/>
            <a:ext cx="3919138" cy="3919138"/>
          </a:xfrm>
          <a:prstGeom prst="rect">
            <a:avLst/>
          </a:prstGeom>
        </p:spPr>
      </p:pic>
      <p:pic>
        <p:nvPicPr>
          <p:cNvPr id="4" name="Picture 3"/>
          <p:cNvPicPr>
            <a:picLocks noChangeAspect="1"/>
          </p:cNvPicPr>
          <p:nvPr/>
        </p:nvPicPr>
        <p:blipFill>
          <a:blip r:embed="rId3"/>
          <a:stretch>
            <a:fillRect/>
          </a:stretch>
        </p:blipFill>
        <p:spPr>
          <a:xfrm>
            <a:off x="7255379" y="3670597"/>
            <a:ext cx="3054230" cy="3054230"/>
          </a:xfrm>
          <a:prstGeom prst="rect">
            <a:avLst/>
          </a:prstGeom>
        </p:spPr>
      </p:pic>
    </p:spTree>
    <p:extLst>
      <p:ext uri="{BB962C8B-B14F-4D97-AF65-F5344CB8AC3E}">
        <p14:creationId xmlns:p14="http://schemas.microsoft.com/office/powerpoint/2010/main" val="20439757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1466</TotalTime>
  <Words>1142</Words>
  <Application>Microsoft Office PowerPoint</Application>
  <PresentationFormat>Widescreen</PresentationFormat>
  <Paragraphs>99</Paragraphs>
  <Slides>22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Calibri Light</vt:lpstr>
      <vt:lpstr>Office Theme</vt:lpstr>
      <vt:lpstr>PowerPoint Presentation</vt:lpstr>
      <vt:lpstr>PowerPoint Presentation</vt:lpstr>
      <vt:lpstr>Did you know you have electricity in your brain?</vt:lpstr>
      <vt:lpstr>PowerPoint Presentation</vt:lpstr>
      <vt:lpstr>Neurons</vt:lpstr>
      <vt:lpstr>https://www.youtube.com/watch?v=Ta_vWUsrjho</vt:lpstr>
      <vt:lpstr>PowerPoint Presentation</vt:lpstr>
      <vt:lpstr>I need some volunteers, lets play!</vt:lpstr>
      <vt:lpstr>Now we can see how chemical and electrical messages are sent in our bodies…</vt:lpstr>
      <vt:lpstr>PowerPoint Presentation</vt:lpstr>
      <vt:lpstr>The more you practise something, the stronger your neurons and your brain become. </vt:lpstr>
      <vt:lpstr>      Thinking Points:   “If our brains use tiny, carefully controlled electrical signals to keep us safe and functioning, what might happen if electricity in our homes wasn’t controlled properly — and what does that teach us about responsibility and safety?”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lhayes28.213</dc:creator>
  <cp:lastModifiedBy>Stella Wilson</cp:lastModifiedBy>
  <cp:revision>20</cp:revision>
  <dcterms:created xsi:type="dcterms:W3CDTF">2018-06-05T06:34:28Z</dcterms:created>
  <dcterms:modified xsi:type="dcterms:W3CDTF">2026-02-13T09:14:34Z</dcterms:modified>
</cp:coreProperties>
</file>