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1" r:id="rId6"/>
    <p:sldId id="262" r:id="rId7"/>
    <p:sldId id="263" r:id="rId8"/>
    <p:sldId id="273" r:id="rId9"/>
    <p:sldId id="271" r:id="rId10"/>
    <p:sldId id="272" r:id="rId11"/>
    <p:sldId id="275" r:id="rId12"/>
    <p:sldId id="274" r:id="rId13"/>
    <p:sldId id="265" r:id="rId14"/>
    <p:sldId id="266" r:id="rId15"/>
    <p:sldId id="267" r:id="rId16"/>
    <p:sldId id="268" r:id="rId17"/>
    <p:sldId id="270" r:id="rId18"/>
    <p:sldId id="269" r:id="rId19"/>
    <p:sldId id="264" r:id="rId20"/>
    <p:sldId id="260" r:id="rId2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64" d="100"/>
          <a:sy n="64" d="100"/>
        </p:scale>
        <p:origin x="78" y="27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accent1"/>
          </a:solidFill>
          <a:ln w="12700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09980" y="882376"/>
            <a:ext cx="9966960" cy="2926080"/>
          </a:xfrm>
        </p:spPr>
        <p:txBody>
          <a:bodyPr anchor="b">
            <a:normAutofit/>
          </a:bodyPr>
          <a:lstStyle>
            <a:lvl1pPr algn="ctr">
              <a:lnSpc>
                <a:spcPct val="85000"/>
              </a:lnSpc>
              <a:defRPr sz="7200" b="1" cap="all" baseline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09530" y="3869634"/>
            <a:ext cx="8767860" cy="1388165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rgbClr val="FFFFFF"/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9C411417-CED8-42A7-BCBB-50E5924330C1}" type="datetimeFigureOut">
              <a:rPr lang="en-US" smtClean="0"/>
              <a:t>6/12/2020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95333C92-C59D-4A43-8116-D6C4FC177434}" type="slidenum">
              <a:rPr lang="en-US" smtClean="0"/>
              <a:t>‹#›</a:t>
            </a:fld>
            <a:endParaRPr lang="en-US"/>
          </a:p>
        </p:txBody>
      </p:sp>
      <p:cxnSp>
        <p:nvCxnSpPr>
          <p:cNvPr id="8" name="Straight Connector 7"/>
          <p:cNvCxnSpPr/>
          <p:nvPr/>
        </p:nvCxnSpPr>
        <p:spPr>
          <a:xfrm>
            <a:off x="1978660" y="3733800"/>
            <a:ext cx="8229601" cy="0"/>
          </a:xfrm>
          <a:prstGeom prst="line">
            <a:avLst/>
          </a:prstGeom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86020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411417-CED8-42A7-BCBB-50E5924330C1}" type="datetimeFigureOut">
              <a:rPr lang="en-US" smtClean="0"/>
              <a:t>6/12/2020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333C92-C59D-4A43-8116-D6C4FC1774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15733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06424" y="1173575"/>
            <a:ext cx="9966960" cy="2926080"/>
          </a:xfrm>
        </p:spPr>
        <p:txBody>
          <a:bodyPr anchor="b">
            <a:noAutofit/>
          </a:bodyPr>
          <a:lstStyle>
            <a:lvl1pPr algn="ctr">
              <a:lnSpc>
                <a:spcPct val="85000"/>
              </a:lnSpc>
              <a:defRPr sz="7200" b="0" cap="all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09928" y="4154520"/>
            <a:ext cx="8769096" cy="1363806"/>
          </a:xfrm>
        </p:spPr>
        <p:txBody>
          <a:bodyPr anchor="t">
            <a:normAutofit/>
          </a:bodyPr>
          <a:lstStyle>
            <a:lvl1pPr marL="0" indent="0" algn="ctr">
              <a:buNone/>
              <a:defRPr sz="2200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411417-CED8-42A7-BCBB-50E5924330C1}" type="datetimeFigureOut">
              <a:rPr lang="en-US" smtClean="0"/>
              <a:t>6/12/2020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333C92-C59D-4A43-8116-D6C4FC177434}" type="slidenum">
              <a:rPr lang="en-US" smtClean="0"/>
              <a:t>‹#›</a:t>
            </a:fld>
            <a:endParaRPr lang="en-US"/>
          </a:p>
        </p:txBody>
      </p:sp>
      <p:cxnSp>
        <p:nvCxnSpPr>
          <p:cNvPr id="7" name="Straight Connector 6"/>
          <p:cNvCxnSpPr/>
          <p:nvPr/>
        </p:nvCxnSpPr>
        <p:spPr>
          <a:xfrm>
            <a:off x="1981200" y="4020408"/>
            <a:ext cx="8229601" cy="0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677283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3000" y="2057399"/>
            <a:ext cx="4754880" cy="40233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67612" y="2057400"/>
            <a:ext cx="4754880" cy="40233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411417-CED8-42A7-BCBB-50E5924330C1}" type="datetimeFigureOut">
              <a:rPr lang="en-US" smtClean="0"/>
              <a:t>6/12/2020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333C92-C59D-4A43-8116-D6C4FC1774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1197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2001511"/>
            <a:ext cx="475488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3000" y="2721483"/>
            <a:ext cx="4754880" cy="338328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69173" y="1999032"/>
            <a:ext cx="475488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69173" y="2719322"/>
            <a:ext cx="4754880" cy="338328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411417-CED8-42A7-BCBB-50E5924330C1}" type="datetimeFigureOut">
              <a:rPr lang="en-US" smtClean="0"/>
              <a:t>6/12/2020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333C92-C59D-4A43-8116-D6C4FC1774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051841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411417-CED8-42A7-BCBB-50E5924330C1}" type="datetimeFigureOut">
              <a:rPr lang="en-US" smtClean="0"/>
              <a:t>6/12/2020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333C92-C59D-4A43-8116-D6C4FC1774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10167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411417-CED8-42A7-BCBB-50E5924330C1}" type="datetimeFigureOut">
              <a:rPr lang="en-US" smtClean="0"/>
              <a:t>6/12/2020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333C92-C59D-4A43-8116-D6C4FC1774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82017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097280"/>
            <a:ext cx="393192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40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52159" y="1097280"/>
            <a:ext cx="5212080" cy="46634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2834640"/>
            <a:ext cx="3931920" cy="301752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7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411417-CED8-42A7-BCBB-50E5924330C1}" type="datetimeFigureOut">
              <a:rPr lang="en-US" smtClean="0"/>
              <a:t>6/12/2020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333C92-C59D-4A43-8116-D6C4FC1774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87943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097280"/>
            <a:ext cx="393192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40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413248" y="1069847"/>
            <a:ext cx="6099048" cy="4800600"/>
          </a:xfrm>
        </p:spPr>
        <p:txBody>
          <a:bodyPr lIns="274320" tIns="182880" anchor="t">
            <a:normAutofit/>
          </a:bodyPr>
          <a:lstStyle>
            <a:lvl1pPr marL="0" indent="0">
              <a:buNone/>
              <a:defRPr sz="28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2834640"/>
            <a:ext cx="3931920" cy="288036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7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411417-CED8-42A7-BCBB-50E5924330C1}" type="datetimeFigureOut">
              <a:rPr lang="en-US" smtClean="0"/>
              <a:t>6/12/2020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333C92-C59D-4A43-8116-D6C4FC1774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43259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411417-CED8-42A7-BCBB-50E5924330C1}" type="datetimeFigureOut">
              <a:rPr lang="en-US" smtClean="0"/>
              <a:t>6/12/2020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333C92-C59D-4A43-8116-D6C4FC1774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33928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762000"/>
            <a:ext cx="2324100" cy="54102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762000"/>
            <a:ext cx="7429500" cy="5410200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411417-CED8-42A7-BCBB-50E5924330C1}" type="datetimeFigureOut">
              <a:rPr lang="en-US" smtClean="0"/>
              <a:t>6/12/2020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333C92-C59D-4A43-8116-D6C4FC1774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54463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3000" y="609600"/>
            <a:ext cx="9875520" cy="13563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2057400"/>
            <a:ext cx="9872871" cy="4038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142996" y="6223828"/>
            <a:ext cx="23290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accent1"/>
                </a:solidFill>
              </a:defRPr>
            </a:lvl1pPr>
          </a:lstStyle>
          <a:p>
            <a:fld id="{9C411417-CED8-42A7-BCBB-50E5924330C1}" type="datetimeFigureOut">
              <a:rPr lang="en-US" smtClean="0"/>
              <a:t>6/12/2020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949148" y="6223828"/>
            <a:ext cx="47177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accent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329530" y="6223828"/>
            <a:ext cx="170621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fld id="{95333C92-C59D-4A43-8116-D6C4FC1774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77225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228600" indent="-182880" algn="l" defTabSz="914400" rtl="0" eaLnBrk="1" latinLnBrk="0" hangingPunct="1">
        <a:lnSpc>
          <a:spcPct val="90000"/>
        </a:lnSpc>
        <a:spcBef>
          <a:spcPts val="1400"/>
        </a:spcBef>
        <a:buClr>
          <a:schemeClr val="accent1"/>
        </a:buClr>
        <a:buSzPct val="80000"/>
        <a:buFont typeface="Corbel" pitchFamily="34" charset="0"/>
        <a:buChar char="•"/>
        <a:defRPr sz="2200" kern="1200">
          <a:solidFill>
            <a:schemeClr val="accent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2000" kern="1200">
          <a:solidFill>
            <a:schemeClr val="accent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8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hyperlink" Target="https://www.mombooks.com/" TargetMode="Externa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jpeg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jpeg"/><Relationship Id="rId5" Type="http://schemas.openxmlformats.org/officeDocument/2006/relationships/image" Target="../media/image21.png"/><Relationship Id="rId4" Type="http://schemas.openxmlformats.org/officeDocument/2006/relationships/image" Target="../media/image20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7" Type="http://schemas.openxmlformats.org/officeDocument/2006/relationships/image" Target="../media/image28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jpeg"/><Relationship Id="rId5" Type="http://schemas.openxmlformats.org/officeDocument/2006/relationships/image" Target="../media/image26.jpeg"/><Relationship Id="rId4" Type="http://schemas.openxmlformats.org/officeDocument/2006/relationships/image" Target="../media/image25.jp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g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3.jpg"/><Relationship Id="rId5" Type="http://schemas.openxmlformats.org/officeDocument/2006/relationships/image" Target="../media/image32.jpg"/><Relationship Id="rId4" Type="http://schemas.openxmlformats.org/officeDocument/2006/relationships/image" Target="../media/image31.jp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7" Type="http://schemas.openxmlformats.org/officeDocument/2006/relationships/image" Target="../media/image39.jp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8.jpg"/><Relationship Id="rId5" Type="http://schemas.openxmlformats.org/officeDocument/2006/relationships/image" Target="../media/image37.jpeg"/><Relationship Id="rId4" Type="http://schemas.openxmlformats.org/officeDocument/2006/relationships/image" Target="../media/image36.jpe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mailto:jo.elphick@davidshepherd.org" TargetMode="External"/><Relationship Id="rId2" Type="http://schemas.openxmlformats.org/officeDocument/2006/relationships/hyperlink" Target="https://davidshepherd.org/art/global-canvas-childrens-art-competition/global-canvas-2020-entry-form" TargetMode="External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www.mombooks.com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51106" y="300036"/>
            <a:ext cx="878717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b="1" dirty="0">
                <a:solidFill>
                  <a:srgbClr val="D55227"/>
                </a:solidFill>
                <a:latin typeface="Montserrat"/>
              </a:rPr>
              <a:t>2020 Entries are now open! Entries close 29th January 2020</a:t>
            </a:r>
            <a:endParaRPr lang="en-GB" dirty="0">
              <a:solidFill>
                <a:srgbClr val="343434"/>
              </a:solidFill>
              <a:latin typeface="Montserrat"/>
            </a:endParaRPr>
          </a:p>
        </p:txBody>
      </p:sp>
      <p:pic>
        <p:nvPicPr>
          <p:cNvPr id="6146" name="Picture 2" descr="Image result for endangered word clou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8764" y="669368"/>
            <a:ext cx="11371811" cy="56636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8889743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181004" y="445762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b="1" dirty="0">
                <a:solidFill>
                  <a:srgbClr val="343434"/>
                </a:solidFill>
                <a:latin typeface="Montserrat"/>
              </a:rPr>
              <a:t>To be in with a chance of displaying a colourful creation at London’s Natural History Museum, </a:t>
            </a:r>
            <a:endParaRPr lang="en-US" dirty="0"/>
          </a:p>
        </p:txBody>
      </p:sp>
      <p:pic>
        <p:nvPicPr>
          <p:cNvPr id="7170" name="Picture 2" descr="https://1wb2ok4yur8wup6e18zwc47r-wpengine.netdna-ssl.com/wp-content/uploads/2019/06/DSWF_GlobalCanvas_Logo_V2-small-canvas-300x300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2157" y="980902"/>
            <a:ext cx="2857500" cy="46883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David Shepherd Wildlife Foundation - Global Canvas 2019 - George Betts Primary School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868" y="1498759"/>
            <a:ext cx="7124008" cy="47939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5504532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468582" y="229770"/>
            <a:ext cx="870619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solidFill>
                  <a:srgbClr val="343434"/>
                </a:solidFill>
                <a:latin typeface="Montserrat"/>
              </a:rPr>
              <a:t>Be as creative as you can, using anything from paint, sculpture or sewing to recycled art to create your own mini-exhibition! Make sure that you use some form of </a:t>
            </a:r>
            <a:r>
              <a:rPr lang="en-GB" b="1" dirty="0">
                <a:solidFill>
                  <a:srgbClr val="343434"/>
                </a:solidFill>
                <a:latin typeface="Montserrat"/>
              </a:rPr>
              <a:t>recycled materials </a:t>
            </a:r>
            <a:r>
              <a:rPr lang="en-GB" dirty="0">
                <a:solidFill>
                  <a:srgbClr val="343434"/>
                </a:solidFill>
                <a:latin typeface="Montserrat"/>
              </a:rPr>
              <a:t>in the final piece.</a:t>
            </a:r>
          </a:p>
          <a:p>
            <a:endParaRPr lang="en-US" dirty="0"/>
          </a:p>
        </p:txBody>
      </p:sp>
      <p:pic>
        <p:nvPicPr>
          <p:cNvPr id="8194" name="Picture 2" descr="Art Studio at the Museum of Arts, Kazakhstan - Global Canvas 2019 2nd Plac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7156" y="1166770"/>
            <a:ext cx="9559636" cy="53005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1532132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48888" y="335018"/>
            <a:ext cx="1149650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solidFill>
                  <a:srgbClr val="343434"/>
                </a:solidFill>
                <a:latin typeface="Montserrat"/>
              </a:rPr>
              <a:t>Alongside your entry form you will need to </a:t>
            </a:r>
            <a:r>
              <a:rPr lang="en-GB" b="1" dirty="0">
                <a:solidFill>
                  <a:srgbClr val="343434"/>
                </a:solidFill>
                <a:latin typeface="Montserrat"/>
              </a:rPr>
              <a:t>submit a photograph</a:t>
            </a:r>
            <a:r>
              <a:rPr lang="en-GB" dirty="0">
                <a:solidFill>
                  <a:srgbClr val="343434"/>
                </a:solidFill>
                <a:latin typeface="Montserrat"/>
              </a:rPr>
              <a:t> of your Group’s entry </a:t>
            </a:r>
            <a:r>
              <a:rPr lang="en-GB" b="1" dirty="0">
                <a:solidFill>
                  <a:srgbClr val="343434"/>
                </a:solidFill>
                <a:latin typeface="Montserrat"/>
              </a:rPr>
              <a:t>and a video/PowerPoint presentation</a:t>
            </a:r>
            <a:r>
              <a:rPr lang="en-GB" dirty="0">
                <a:solidFill>
                  <a:srgbClr val="343434"/>
                </a:solidFill>
                <a:latin typeface="Montserrat"/>
              </a:rPr>
              <a:t> telling us all about your entry and how you have interpreted the theme. </a:t>
            </a:r>
            <a:endParaRPr lang="en-US" dirty="0"/>
          </a:p>
        </p:txBody>
      </p:sp>
      <p:pic>
        <p:nvPicPr>
          <p:cNvPr id="9218" name="Picture 2" descr="Heber Primary School - 3rd Place, Global Canvas 201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9460" y="1232750"/>
            <a:ext cx="9908773" cy="53010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9786870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1644" y="1838339"/>
            <a:ext cx="10810933" cy="1711195"/>
          </a:xfrm>
        </p:spPr>
        <p:txBody>
          <a:bodyPr>
            <a:noAutofit/>
          </a:bodyPr>
          <a:lstStyle/>
          <a:p>
            <a:r>
              <a:rPr lang="en-GB" sz="3600" dirty="0">
                <a:solidFill>
                  <a:srgbClr val="343434"/>
                </a:solidFill>
                <a:latin typeface="Montserrat"/>
              </a:rPr>
              <a:t>The video/presentation will be shown at the Natural History Museum if you are selected as an overall or category winner.</a:t>
            </a:r>
            <a:br>
              <a:rPr lang="en-GB" sz="3600" dirty="0">
                <a:solidFill>
                  <a:srgbClr val="343434"/>
                </a:solidFill>
                <a:latin typeface="Montserrat"/>
              </a:rPr>
            </a:br>
            <a:r>
              <a:rPr lang="en-GB" sz="3600" dirty="0">
                <a:solidFill>
                  <a:srgbClr val="343434"/>
                </a:solidFill>
                <a:latin typeface="Montserrat"/>
              </a:rPr>
              <a:t>*Shortlisted finalists will be chosen</a:t>
            </a:r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406969722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 rot="21021048">
            <a:off x="1269077" y="908594"/>
            <a:ext cx="6096000" cy="4031873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sz="3200" dirty="0">
                <a:solidFill>
                  <a:srgbClr val="343434"/>
                </a:solidFill>
                <a:latin typeface="Montserrat"/>
              </a:rPr>
              <a:t>Shortlisted finalists will be chosen from the photographic submission and video/presentation. The successful groups will display their entry at the Natural History Museum on </a:t>
            </a:r>
            <a:r>
              <a:rPr lang="en-GB" sz="3200" b="1" dirty="0">
                <a:solidFill>
                  <a:srgbClr val="343434"/>
                </a:solidFill>
                <a:latin typeface="Montserrat"/>
              </a:rPr>
              <a:t>Thursday 12th March 2020</a:t>
            </a:r>
            <a:r>
              <a:rPr lang="en-GB" sz="3200" dirty="0">
                <a:solidFill>
                  <a:srgbClr val="343434"/>
                </a:solidFill>
                <a:latin typeface="Montserrat"/>
              </a:rPr>
              <a:t>.</a:t>
            </a:r>
          </a:p>
        </p:txBody>
      </p:sp>
      <p:pic>
        <p:nvPicPr>
          <p:cNvPr id="10242" name="Picture 2" descr="The Lost Words by Reay Primary Schoo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14705" y="565266"/>
            <a:ext cx="3984859" cy="54825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2772564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 rot="20762554">
            <a:off x="903317" y="1088797"/>
            <a:ext cx="6096000" cy="397031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sz="2800" dirty="0">
                <a:solidFill>
                  <a:srgbClr val="343434"/>
                </a:solidFill>
                <a:latin typeface="Montserrat"/>
              </a:rPr>
              <a:t>There will be prizes for 1st, 2nd and 3rd place, an award for the best International Entry, Personal Choice Awards from the guest speaker and our sponsors, </a:t>
            </a:r>
            <a:r>
              <a:rPr lang="en-GB" sz="2800" dirty="0">
                <a:solidFill>
                  <a:srgbClr val="D84F00"/>
                </a:solidFill>
                <a:latin typeface="Montserrat"/>
                <a:hlinkClick r:id="rId2"/>
              </a:rPr>
              <a:t>Michael O’Mara Books</a:t>
            </a:r>
            <a:r>
              <a:rPr lang="en-GB" sz="2800" dirty="0">
                <a:solidFill>
                  <a:srgbClr val="343434"/>
                </a:solidFill>
                <a:latin typeface="Montserrat"/>
              </a:rPr>
              <a:t>, as well as the David Shepherd Award. Every shortlisted finalist will receive a special certificate and a goody bag.</a:t>
            </a:r>
          </a:p>
        </p:txBody>
      </p:sp>
      <p:pic>
        <p:nvPicPr>
          <p:cNvPr id="11266" name="Picture 2" descr="https://1wb2ok4yur8wup6e18zwc47r-wpengine.netdna-ssl.com/wp-content/uploads/2019/03/IMG_1641-1024x768.jpe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96708" y="412227"/>
            <a:ext cx="4209697" cy="58306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426235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 rot="20574599">
            <a:off x="654168" y="958232"/>
            <a:ext cx="6096000" cy="3970318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srgbClr val="222222"/>
                </a:solidFill>
                <a:latin typeface="arial" panose="020B0604020202020204" pitchFamily="34" charset="0"/>
              </a:rPr>
              <a:t>Ozone Depletion, Greenhouse Effect and Global Warming: All the three physical phenomena are related to one another to a great extent. ...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srgbClr val="222222"/>
                </a:solidFill>
                <a:latin typeface="arial" panose="020B0604020202020204" pitchFamily="34" charset="0"/>
              </a:rPr>
              <a:t>Desertification: ...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srgbClr val="222222"/>
                </a:solidFill>
                <a:latin typeface="arial" panose="020B0604020202020204" pitchFamily="34" charset="0"/>
              </a:rPr>
              <a:t>Deforestation: ...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srgbClr val="222222"/>
                </a:solidFill>
                <a:latin typeface="arial" panose="020B0604020202020204" pitchFamily="34" charset="0"/>
              </a:rPr>
              <a:t>Loss of Biodiversity: ...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srgbClr val="222222"/>
                </a:solidFill>
                <a:latin typeface="arial" panose="020B0604020202020204" pitchFamily="34" charset="0"/>
              </a:rPr>
              <a:t>Disposal of Wastes:</a:t>
            </a:r>
            <a:endParaRPr lang="en-GB" sz="2800" b="0" i="0" dirty="0">
              <a:solidFill>
                <a:srgbClr val="222222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3" name="AutoShape 4" descr="Image result for Deforestation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5" name="AutoShape 10" descr="Image result for desertification"/>
          <p:cNvSpPr>
            <a:spLocks noChangeAspect="1" noChangeArrowheads="1"/>
          </p:cNvSpPr>
          <p:nvPr/>
        </p:nvSpPr>
        <p:spPr bwMode="auto">
          <a:xfrm>
            <a:off x="5265131" y="2790992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" name="AutoShape 8" descr="Image result for global warming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4536" y="568723"/>
            <a:ext cx="5330279" cy="5462521"/>
          </a:xfrm>
          <a:prstGeom prst="rect">
            <a:avLst/>
          </a:prstGeom>
        </p:spPr>
      </p:pic>
      <p:sp>
        <p:nvSpPr>
          <p:cNvPr id="7" name="AutoShape 14" descr="Image result for desertification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453555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6" descr="https://global.unitednations.entermediadb.net/assets/mediadb/services/module/asset/downloads/preset/assets/2016/06/24697/image1170x530cropped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67888" y="717772"/>
            <a:ext cx="6583682" cy="50167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5859724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Image result for endangered environment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35383" y="420859"/>
            <a:ext cx="7921074" cy="59497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1276495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2" descr="Image result for waste islan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1741" y="540327"/>
            <a:ext cx="8664229" cy="55529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4806951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Image result for endangered animals uk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8455" y="307571"/>
            <a:ext cx="10592781" cy="62012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4414821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Pangoli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21876" y="492761"/>
            <a:ext cx="3672898" cy="21108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Rhino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8733" y="492761"/>
            <a:ext cx="3231977" cy="21146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Tiger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3949" y="492761"/>
            <a:ext cx="3840480" cy="22242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Rhino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5884" y="3538970"/>
            <a:ext cx="3789544" cy="24794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Vaquita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06555" y="3538970"/>
            <a:ext cx="3719723" cy="26613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Saola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94774" y="3077305"/>
            <a:ext cx="3534632" cy="26613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/>
          <p:cNvSpPr/>
          <p:nvPr/>
        </p:nvSpPr>
        <p:spPr>
          <a:xfrm>
            <a:off x="5003564" y="2615640"/>
            <a:ext cx="283603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Pangolin</a:t>
            </a:r>
            <a:endParaRPr lang="en-US" sz="54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9135394" y="5746904"/>
            <a:ext cx="185339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 err="1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Saola</a:t>
            </a:r>
            <a:endParaRPr lang="en-US" sz="54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4836046" y="5746904"/>
            <a:ext cx="252986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 err="1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Vaquita</a:t>
            </a:r>
            <a:endParaRPr lang="en-US" sz="54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51831394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Sumatra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74825" y="482138"/>
            <a:ext cx="3746214" cy="29427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Oranguta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68299" y="540327"/>
            <a:ext cx="4953000" cy="23583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Sea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9171" y="3691225"/>
            <a:ext cx="4953000" cy="28860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Gorillas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68299" y="3098770"/>
            <a:ext cx="4953000" cy="32956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Amur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9171" y="540327"/>
            <a:ext cx="2038394" cy="28845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8636975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 descr="Image result for papermache animal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" name="AutoShape 4" descr="Image result for papermache animals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3078" name="Picture 6" descr="Image result for papermache animal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645" y="1074420"/>
            <a:ext cx="2143125" cy="2143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44340" y="673417"/>
            <a:ext cx="2057400" cy="2219325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97565" y="748231"/>
            <a:ext cx="2647950" cy="221283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080" name="Picture 8" descr="Image result for papermache animals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5408" y="3896043"/>
            <a:ext cx="2286000" cy="2000251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2" name="Picture 10" descr="Image result for paper mache animals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36843" y="3304112"/>
            <a:ext cx="2504498" cy="3184112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4" name="Picture 12" descr="Image result for paper mache animals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28469" y="3111038"/>
            <a:ext cx="3186142" cy="31484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2139728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 descr="Image result for felt endangered animal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5317" y="574962"/>
            <a:ext cx="2143125" cy="5576455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3950" y="636703"/>
            <a:ext cx="2143125" cy="551471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58822" y="574962"/>
            <a:ext cx="2670897" cy="5682357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41466" y="651941"/>
            <a:ext cx="3654048" cy="2897593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95981" y="3727046"/>
            <a:ext cx="3480816" cy="26072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984377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Image result for aplique wild animal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32673" y="3956454"/>
            <a:ext cx="1943100" cy="2352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Image result for aplique wild animal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38439" y="643485"/>
            <a:ext cx="3219393" cy="3219393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Image result for aplique wild animals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2459" y="549909"/>
            <a:ext cx="2907780" cy="29077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AutoShape 8" descr="Image result for wild animal quilt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4106" name="Picture 10" descr="Image result for wild animal quilts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98" b="15844"/>
          <a:stretch/>
        </p:blipFill>
        <p:spPr bwMode="auto">
          <a:xfrm>
            <a:off x="8463172" y="3740727"/>
            <a:ext cx="3056592" cy="27047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AutoShape 12" descr="Image result for endangered animal quilts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" name="AutoShape 14" descr="Image result for endangered animal quilts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0320" y="549908"/>
            <a:ext cx="3318310" cy="274217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5419" y="3457690"/>
            <a:ext cx="3343211" cy="29878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414521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0604" y="395113"/>
            <a:ext cx="10624704" cy="60638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824521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 rot="20102851">
            <a:off x="745376" y="1218846"/>
            <a:ext cx="6096000" cy="286232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sz="3600" dirty="0">
                <a:solidFill>
                  <a:srgbClr val="00B050"/>
                </a:solidFill>
                <a:latin typeface="Montserrat"/>
              </a:rPr>
              <a:t>ENTRIES CLOSE THURSDAY 29th JANUARY 2020</a:t>
            </a:r>
          </a:p>
          <a:p>
            <a:r>
              <a:rPr lang="en-GB" sz="3600" dirty="0">
                <a:solidFill>
                  <a:srgbClr val="00B050"/>
                </a:solidFill>
                <a:latin typeface="Montserrat"/>
              </a:rPr>
              <a:t>Good luck – we can’t wait to see what you come up with!</a:t>
            </a:r>
          </a:p>
        </p:txBody>
      </p:sp>
    </p:spTree>
    <p:extLst>
      <p:ext uri="{BB962C8B-B14F-4D97-AF65-F5344CB8AC3E}">
        <p14:creationId xmlns:p14="http://schemas.microsoft.com/office/powerpoint/2010/main" val="293140220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21178" y="262549"/>
            <a:ext cx="6096000" cy="378565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sz="800" b="1" dirty="0">
                <a:solidFill>
                  <a:srgbClr val="D55227"/>
                </a:solidFill>
                <a:latin typeface="Montserrat"/>
              </a:rPr>
              <a:t>2020 Entries are now open! Entries close 29th January 2020</a:t>
            </a:r>
            <a:endParaRPr lang="en-GB" sz="800" dirty="0">
              <a:solidFill>
                <a:srgbClr val="343434"/>
              </a:solidFill>
              <a:latin typeface="Montserrat"/>
            </a:endParaRPr>
          </a:p>
          <a:p>
            <a:r>
              <a:rPr lang="en-GB" sz="800" dirty="0">
                <a:solidFill>
                  <a:srgbClr val="343434"/>
                </a:solidFill>
                <a:latin typeface="Montserrat"/>
              </a:rPr>
              <a:t>READ THE TERMS BELOW AND </a:t>
            </a:r>
            <a:r>
              <a:rPr lang="en-GB" sz="800" dirty="0">
                <a:solidFill>
                  <a:srgbClr val="D84F00"/>
                </a:solidFill>
                <a:latin typeface="Montserrat"/>
                <a:hlinkClick r:id="rId2"/>
              </a:rPr>
              <a:t>FILL OUT OUR ENTRY FORM HERE</a:t>
            </a:r>
            <a:r>
              <a:rPr lang="en-GB" sz="800" dirty="0">
                <a:solidFill>
                  <a:srgbClr val="343434"/>
                </a:solidFill>
                <a:latin typeface="Montserrat"/>
              </a:rPr>
              <a:t>.</a:t>
            </a:r>
          </a:p>
          <a:p>
            <a:r>
              <a:rPr lang="en-GB" sz="800" b="1" dirty="0">
                <a:solidFill>
                  <a:srgbClr val="343434"/>
                </a:solidFill>
                <a:latin typeface="Montserrat"/>
              </a:rPr>
              <a:t>To be in with a chance of displaying a colourful creation at London’s Natural History Museum, please read about the competition and how to enter below:</a:t>
            </a:r>
            <a:endParaRPr lang="en-GB" sz="800" dirty="0">
              <a:solidFill>
                <a:srgbClr val="343434"/>
              </a:solidFill>
              <a:latin typeface="Montserrat"/>
            </a:endParaRPr>
          </a:p>
          <a:p>
            <a:r>
              <a:rPr lang="en-GB" sz="800" dirty="0">
                <a:solidFill>
                  <a:srgbClr val="343434"/>
                </a:solidFill>
                <a:latin typeface="Montserrat"/>
              </a:rPr>
              <a:t>*This competition is </a:t>
            </a:r>
            <a:r>
              <a:rPr lang="en-GB" sz="800" b="1" dirty="0">
                <a:solidFill>
                  <a:srgbClr val="343434"/>
                </a:solidFill>
                <a:latin typeface="Montserrat"/>
              </a:rPr>
              <a:t>group entry</a:t>
            </a:r>
            <a:r>
              <a:rPr lang="en-GB" sz="800" dirty="0">
                <a:solidFill>
                  <a:srgbClr val="343434"/>
                </a:solidFill>
                <a:latin typeface="Montserrat"/>
              </a:rPr>
              <a:t> open to everyone aged 16 and under. Entries are welcomed from any art groups, classes, year groups or a whole school!</a:t>
            </a:r>
          </a:p>
          <a:p>
            <a:r>
              <a:rPr lang="en-GB" sz="800" dirty="0">
                <a:solidFill>
                  <a:srgbClr val="343434"/>
                </a:solidFill>
                <a:latin typeface="Montserrat"/>
              </a:rPr>
              <a:t>*This year’s competition theme is </a:t>
            </a:r>
            <a:r>
              <a:rPr lang="en-GB" sz="800" b="1" dirty="0">
                <a:solidFill>
                  <a:srgbClr val="343434"/>
                </a:solidFill>
                <a:latin typeface="Montserrat"/>
              </a:rPr>
              <a:t>‘Endangered’</a:t>
            </a:r>
            <a:r>
              <a:rPr lang="en-GB" sz="800" dirty="0">
                <a:solidFill>
                  <a:srgbClr val="343434"/>
                </a:solidFill>
                <a:latin typeface="Montserrat"/>
              </a:rPr>
              <a:t> – the challenge is to create an exciting group mini-exhibition/art display interpreting this theme! (See examples from last year’s theme below.)</a:t>
            </a:r>
          </a:p>
          <a:p>
            <a:r>
              <a:rPr lang="en-GB" sz="800" dirty="0">
                <a:solidFill>
                  <a:srgbClr val="343434"/>
                </a:solidFill>
                <a:latin typeface="Montserrat"/>
              </a:rPr>
              <a:t>*Each Group’s entry should fill a wall space 180cm x 180cm with a table 180cm x 60cm in front. Be as creative as you can, using anything from paint, sculpture or sewing to recycled art to create your own mini-exhibition! Make sure that you use some form of </a:t>
            </a:r>
            <a:r>
              <a:rPr lang="en-GB" sz="800" b="1" dirty="0">
                <a:solidFill>
                  <a:srgbClr val="343434"/>
                </a:solidFill>
                <a:latin typeface="Montserrat"/>
              </a:rPr>
              <a:t>recycled materials </a:t>
            </a:r>
            <a:r>
              <a:rPr lang="en-GB" sz="800" dirty="0">
                <a:solidFill>
                  <a:srgbClr val="343434"/>
                </a:solidFill>
                <a:latin typeface="Montserrat"/>
              </a:rPr>
              <a:t>in the final piece.</a:t>
            </a:r>
          </a:p>
          <a:p>
            <a:r>
              <a:rPr lang="en-GB" sz="800" dirty="0">
                <a:solidFill>
                  <a:srgbClr val="343434"/>
                </a:solidFill>
                <a:latin typeface="Montserrat"/>
              </a:rPr>
              <a:t>*</a:t>
            </a:r>
            <a:r>
              <a:rPr lang="en-GB" sz="800" b="1" dirty="0">
                <a:solidFill>
                  <a:srgbClr val="343434"/>
                </a:solidFill>
                <a:latin typeface="Montserrat"/>
              </a:rPr>
              <a:t>Entry is FREE</a:t>
            </a:r>
            <a:r>
              <a:rPr lang="en-GB" sz="800" dirty="0">
                <a:solidFill>
                  <a:srgbClr val="343434"/>
                </a:solidFill>
                <a:latin typeface="Montserrat"/>
              </a:rPr>
              <a:t>. Donations are welcome but will not affect judging (suggested donation £20).</a:t>
            </a:r>
          </a:p>
          <a:p>
            <a:r>
              <a:rPr lang="en-GB" sz="800" dirty="0">
                <a:solidFill>
                  <a:srgbClr val="343434"/>
                </a:solidFill>
                <a:latin typeface="Montserrat"/>
              </a:rPr>
              <a:t>*When you are ready to enter </a:t>
            </a:r>
            <a:r>
              <a:rPr lang="en-GB" sz="800" dirty="0">
                <a:solidFill>
                  <a:srgbClr val="D84F00"/>
                </a:solidFill>
                <a:latin typeface="Montserrat"/>
                <a:hlinkClick r:id="rId2"/>
              </a:rPr>
              <a:t>please complete our entry form</a:t>
            </a:r>
            <a:r>
              <a:rPr lang="en-GB" sz="800" dirty="0">
                <a:solidFill>
                  <a:srgbClr val="343434"/>
                </a:solidFill>
                <a:latin typeface="Montserrat"/>
              </a:rPr>
              <a:t> –  you will need to submit 200 words describing how you have interpreted the theme.</a:t>
            </a:r>
          </a:p>
          <a:p>
            <a:r>
              <a:rPr lang="en-GB" sz="800" dirty="0">
                <a:solidFill>
                  <a:srgbClr val="343434"/>
                </a:solidFill>
                <a:latin typeface="Montserrat"/>
              </a:rPr>
              <a:t>*Alongside your entry form you will need to </a:t>
            </a:r>
            <a:r>
              <a:rPr lang="en-GB" sz="800" b="1" dirty="0">
                <a:solidFill>
                  <a:srgbClr val="343434"/>
                </a:solidFill>
                <a:latin typeface="Montserrat"/>
              </a:rPr>
              <a:t>submit a photograph</a:t>
            </a:r>
            <a:r>
              <a:rPr lang="en-GB" sz="800" dirty="0">
                <a:solidFill>
                  <a:srgbClr val="343434"/>
                </a:solidFill>
                <a:latin typeface="Montserrat"/>
              </a:rPr>
              <a:t> of your Group’s entry </a:t>
            </a:r>
            <a:r>
              <a:rPr lang="en-GB" sz="800" b="1" dirty="0">
                <a:solidFill>
                  <a:srgbClr val="343434"/>
                </a:solidFill>
                <a:latin typeface="Montserrat"/>
              </a:rPr>
              <a:t>and a video/PowerPoint presentation</a:t>
            </a:r>
            <a:r>
              <a:rPr lang="en-GB" sz="800" dirty="0">
                <a:solidFill>
                  <a:srgbClr val="343434"/>
                </a:solidFill>
                <a:latin typeface="Montserrat"/>
              </a:rPr>
              <a:t> telling us all about your entry and how you have interpreted the theme. Please send these via WeTransfer/Dropbox/Google Drive to </a:t>
            </a:r>
            <a:r>
              <a:rPr lang="en-GB" sz="800" dirty="0">
                <a:solidFill>
                  <a:srgbClr val="D84F00"/>
                </a:solidFill>
                <a:latin typeface="Montserrat"/>
                <a:hlinkClick r:id="rId3"/>
              </a:rPr>
              <a:t>jo.elphick@davidshepherd.org</a:t>
            </a:r>
            <a:r>
              <a:rPr lang="en-GB" sz="800" dirty="0">
                <a:solidFill>
                  <a:srgbClr val="343434"/>
                </a:solidFill>
                <a:latin typeface="Montserrat"/>
              </a:rPr>
              <a:t> (videos must be no more than 3 minutes long). The video/presentation will be shown at the Natural History Museum if you are selected as an overall or category winner.</a:t>
            </a:r>
          </a:p>
          <a:p>
            <a:r>
              <a:rPr lang="en-GB" sz="800" dirty="0">
                <a:solidFill>
                  <a:srgbClr val="343434"/>
                </a:solidFill>
                <a:latin typeface="Montserrat"/>
              </a:rPr>
              <a:t>*Shortlisted finalists will be chosen from the photographic submission and video/presentation. The successful groups will display their entry at the Natural History Museum on </a:t>
            </a:r>
            <a:r>
              <a:rPr lang="en-GB" sz="800" b="1" dirty="0">
                <a:solidFill>
                  <a:srgbClr val="343434"/>
                </a:solidFill>
                <a:latin typeface="Montserrat"/>
              </a:rPr>
              <a:t>Thursday 12th March 2020</a:t>
            </a:r>
            <a:r>
              <a:rPr lang="en-GB" sz="800" dirty="0">
                <a:solidFill>
                  <a:srgbClr val="343434"/>
                </a:solidFill>
                <a:latin typeface="Montserrat"/>
              </a:rPr>
              <a:t>.</a:t>
            </a:r>
          </a:p>
          <a:p>
            <a:r>
              <a:rPr lang="en-GB" sz="800" dirty="0">
                <a:solidFill>
                  <a:srgbClr val="343434"/>
                </a:solidFill>
                <a:latin typeface="Montserrat"/>
              </a:rPr>
              <a:t>*If this isn’t possible (e.g. you’re overseas or a long way from London) we will display a photograph of your entry for judging at the museum.</a:t>
            </a:r>
          </a:p>
          <a:p>
            <a:r>
              <a:rPr lang="en-GB" sz="800" dirty="0">
                <a:solidFill>
                  <a:srgbClr val="343434"/>
                </a:solidFill>
                <a:latin typeface="Montserrat"/>
              </a:rPr>
              <a:t>*Judging to select the final overall and category winners will take place between 12-1pm, with the guest speaker’s talk and prize giving taking place between 1.30-3pm.</a:t>
            </a:r>
          </a:p>
          <a:p>
            <a:r>
              <a:rPr lang="en-GB" sz="800" dirty="0">
                <a:solidFill>
                  <a:srgbClr val="343434"/>
                </a:solidFill>
                <a:latin typeface="Montserrat"/>
              </a:rPr>
              <a:t>*There will be prizes for 1st, 2nd and 3rd place, an award for the best International Entry, Personal Choice Awards from the guest speaker and our sponsors, </a:t>
            </a:r>
            <a:r>
              <a:rPr lang="en-GB" sz="800" dirty="0">
                <a:solidFill>
                  <a:srgbClr val="D84F00"/>
                </a:solidFill>
                <a:latin typeface="Montserrat"/>
                <a:hlinkClick r:id="rId4"/>
              </a:rPr>
              <a:t>Michael O’Mara Books</a:t>
            </a:r>
            <a:r>
              <a:rPr lang="en-GB" sz="800" dirty="0">
                <a:solidFill>
                  <a:srgbClr val="343434"/>
                </a:solidFill>
                <a:latin typeface="Montserrat"/>
              </a:rPr>
              <a:t>, as well as the David Shepherd Award. Every shortlisted finalist will receive a special certificate and a goody bag.</a:t>
            </a:r>
          </a:p>
          <a:p>
            <a:r>
              <a:rPr lang="en-GB" sz="800" b="1" dirty="0">
                <a:solidFill>
                  <a:srgbClr val="343434"/>
                </a:solidFill>
                <a:latin typeface="Montserrat"/>
              </a:rPr>
              <a:t>Make sure you have checked our printable competition details and Terms &amp; Conditions before you enter: click here.</a:t>
            </a:r>
            <a:endParaRPr lang="en-GB" sz="800" dirty="0">
              <a:solidFill>
                <a:srgbClr val="343434"/>
              </a:solidFill>
              <a:latin typeface="Montserrat"/>
            </a:endParaRPr>
          </a:p>
          <a:p>
            <a:r>
              <a:rPr lang="en-GB" sz="800" dirty="0">
                <a:solidFill>
                  <a:srgbClr val="343434"/>
                </a:solidFill>
                <a:latin typeface="Montserrat"/>
              </a:rPr>
              <a:t>ENTRIES CLOSE THURSDAY 29th JANUARY 2020</a:t>
            </a:r>
          </a:p>
          <a:p>
            <a:r>
              <a:rPr lang="en-GB" sz="800" dirty="0">
                <a:solidFill>
                  <a:srgbClr val="343434"/>
                </a:solidFill>
                <a:latin typeface="Montserrat"/>
              </a:rPr>
              <a:t>Good luck – we can’t wait to see what you come up with!</a:t>
            </a:r>
            <a:endParaRPr lang="en-GB" sz="800" b="0" i="0" dirty="0">
              <a:solidFill>
                <a:srgbClr val="343434"/>
              </a:solidFill>
              <a:effectLst/>
              <a:latin typeface="Montserrat"/>
            </a:endParaRPr>
          </a:p>
        </p:txBody>
      </p:sp>
    </p:spTree>
    <p:extLst>
      <p:ext uri="{BB962C8B-B14F-4D97-AF65-F5344CB8AC3E}">
        <p14:creationId xmlns:p14="http://schemas.microsoft.com/office/powerpoint/2010/main" val="2632045717"/>
      </p:ext>
    </p:extLst>
  </p:cSld>
  <p:clrMapOvr>
    <a:masterClrMapping/>
  </p:clrMapOvr>
</p:sld>
</file>

<file path=ppt/theme/theme1.xml><?xml version="1.0" encoding="utf-8"?>
<a:theme xmlns:a="http://schemas.openxmlformats.org/drawingml/2006/main" name="Basis">
  <a:themeElements>
    <a:clrScheme name="Basis">
      <a:dk1>
        <a:srgbClr val="000000"/>
      </a:dk1>
      <a:lt1>
        <a:srgbClr val="FFFFFF"/>
      </a:lt1>
      <a:dk2>
        <a:srgbClr val="565349"/>
      </a:dk2>
      <a:lt2>
        <a:srgbClr val="DDDDDD"/>
      </a:lt2>
      <a:accent1>
        <a:srgbClr val="A6B727"/>
      </a:accent1>
      <a:accent2>
        <a:srgbClr val="DF5327"/>
      </a:accent2>
      <a:accent3>
        <a:srgbClr val="FE9E00"/>
      </a:accent3>
      <a:accent4>
        <a:srgbClr val="418AB3"/>
      </a:accent4>
      <a:accent5>
        <a:srgbClr val="D7D447"/>
      </a:accent5>
      <a:accent6>
        <a:srgbClr val="818183"/>
      </a:accent6>
      <a:hlink>
        <a:srgbClr val="F59E00"/>
      </a:hlink>
      <a:folHlink>
        <a:srgbClr val="B2B2B2"/>
      </a:folHlink>
    </a:clrScheme>
    <a:fontScheme name="Basis">
      <a:maj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Basis">
      <a:fillStyleLst>
        <a:solidFill>
          <a:schemeClr val="phClr"/>
        </a:solidFill>
        <a:solidFill>
          <a:schemeClr val="phClr">
            <a:tint val="55000"/>
            <a:satMod val="130000"/>
          </a:schemeClr>
        </a:solidFill>
        <a:gradFill rotWithShape="1">
          <a:gsLst>
            <a:gs pos="0">
              <a:schemeClr val="phClr"/>
            </a:gs>
            <a:gs pos="90000">
              <a:schemeClr val="phClr">
                <a:shade val="100000"/>
                <a:satMod val="105000"/>
              </a:schemeClr>
            </a:gs>
            <a:gs pos="100000">
              <a:schemeClr val="phClr">
                <a:shade val="80000"/>
                <a:satMod val="12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53975" cap="flat" cmpd="dbl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"/>
          </a:scene3d>
          <a:sp3d extrusionH="12700" contourW="25400" prstMaterial="flat">
            <a:bevelT w="63500" h="152400" prst="angle"/>
            <a:contourClr>
              <a:schemeClr val="phClr">
                <a:shade val="27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95000"/>
            <a:satMod val="140000"/>
          </a:schemeClr>
        </a:solidFill>
        <a:solidFill>
          <a:schemeClr val="phClr">
            <a:tint val="90000"/>
            <a:shade val="85000"/>
            <a:satMod val="160000"/>
            <a:lumMod val="110000"/>
          </a:schemeClr>
        </a:soli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sis" id="{5665723A-49BA-4B57-8411-A56F8F207965}" vid="{90E45F77-AEFC-46EF-A7C1-5B338C297B02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TM03457444[[fn=Basis]]</Template>
  <TotalTime>51</TotalTime>
  <Words>790</Words>
  <Application>Microsoft Office PowerPoint</Application>
  <PresentationFormat>Widescreen</PresentationFormat>
  <Paragraphs>33</Paragraphs>
  <Slides>20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5" baseType="lpstr">
      <vt:lpstr>Arial</vt:lpstr>
      <vt:lpstr>Arial</vt:lpstr>
      <vt:lpstr>Corbel</vt:lpstr>
      <vt:lpstr>Montserrat</vt:lpstr>
      <vt:lpstr>Basis</vt:lpstr>
      <vt:lpstr>PowerPoint Presentation</vt:lpstr>
      <vt:lpstr>PowerPoint Presentation</vt:lpstr>
      <vt:lpstr>PowerPoint Presentation</vt:lpstr>
      <vt:lpstr>PowerPoint Presentation</vt:lpstr>
      <vt:lpstr>The video/presentation will be shown at the Natural History Museum if you are selected as an overall or category winner. *Shortlisted finalists will be chosen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Queenspark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Stella Wilson</dc:creator>
  <cp:lastModifiedBy>Stella Wilson</cp:lastModifiedBy>
  <cp:revision>6</cp:revision>
  <dcterms:created xsi:type="dcterms:W3CDTF">2019-11-01T09:53:23Z</dcterms:created>
  <dcterms:modified xsi:type="dcterms:W3CDTF">2020-06-12T10:48:29Z</dcterms:modified>
</cp:coreProperties>
</file>