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3" r:id="rId3"/>
    <p:sldId id="260" r:id="rId4"/>
    <p:sldId id="257" r:id="rId5"/>
    <p:sldId id="269" r:id="rId6"/>
    <p:sldId id="270" r:id="rId7"/>
    <p:sldId id="272" r:id="rId8"/>
    <p:sldId id="273" r:id="rId9"/>
    <p:sldId id="274" r:id="rId10"/>
    <p:sldId id="271" r:id="rId11"/>
    <p:sldId id="261" r:id="rId12"/>
    <p:sldId id="265" r:id="rId13"/>
    <p:sldId id="264" r:id="rId14"/>
    <p:sldId id="267" r:id="rId15"/>
    <p:sldId id="266" r:id="rId16"/>
    <p:sldId id="268" r:id="rId17"/>
    <p:sldId id="258" r:id="rId18"/>
    <p:sldId id="262" r:id="rId19"/>
    <p:sldId id="259"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4" d="100"/>
          <a:sy n="64" d="100"/>
        </p:scale>
        <p:origin x="78"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7/6/2020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Journal</a:t>
            </a:r>
            <a:endParaRPr lang="en-GB" dirty="0"/>
          </a:p>
        </p:txBody>
      </p:sp>
      <p:sp>
        <p:nvSpPr>
          <p:cNvPr id="3" name="Subtitle 2"/>
          <p:cNvSpPr>
            <a:spLocks noGrp="1"/>
          </p:cNvSpPr>
          <p:nvPr>
            <p:ph type="subTitle" idx="1"/>
          </p:nvPr>
        </p:nvSpPr>
        <p:spPr/>
        <p:txBody>
          <a:bodyPr/>
          <a:lstStyle/>
          <a:p>
            <a:r>
              <a:rPr lang="en-GB" dirty="0" smtClean="0"/>
              <a:t>Write in </a:t>
            </a:r>
            <a:r>
              <a:rPr lang="en-GB" dirty="0" smtClean="0"/>
              <a:t>one </a:t>
            </a:r>
            <a:r>
              <a:rPr lang="en-GB" dirty="0" smtClean="0"/>
              <a:t>for </a:t>
            </a:r>
            <a:r>
              <a:rPr lang="en-GB" dirty="0" smtClean="0"/>
              <a:t>5 </a:t>
            </a:r>
            <a:r>
              <a:rPr lang="en-GB" dirty="0" smtClean="0"/>
              <a:t>minutes each day.</a:t>
            </a:r>
            <a:endParaRPr lang="en-GB" dirty="0"/>
          </a:p>
        </p:txBody>
      </p:sp>
    </p:spTree>
    <p:extLst>
      <p:ext uri="{BB962C8B-B14F-4D97-AF65-F5344CB8AC3E}">
        <p14:creationId xmlns:p14="http://schemas.microsoft.com/office/powerpoint/2010/main" val="2416883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8649" y="1577474"/>
            <a:ext cx="7714938" cy="3416320"/>
          </a:xfrm>
          <a:prstGeom prst="rect">
            <a:avLst/>
          </a:prstGeom>
        </p:spPr>
        <p:txBody>
          <a:bodyPr wrap="square">
            <a:spAutoFit/>
          </a:bodyPr>
          <a:lstStyle/>
          <a:p>
            <a:r>
              <a:rPr lang="en-US" sz="3600" i="1" dirty="0" smtClean="0">
                <a:solidFill>
                  <a:srgbClr val="000000"/>
                </a:solidFill>
                <a:latin typeface="Chronicle Display A"/>
              </a:rPr>
              <a:t>Journals </a:t>
            </a:r>
            <a:r>
              <a:rPr lang="en-US" sz="3600" i="1" dirty="0">
                <a:solidFill>
                  <a:srgbClr val="000000"/>
                </a:solidFill>
                <a:latin typeface="Chronicle Display A"/>
              </a:rPr>
              <a:t>give voice to your dreams and aspirations but are also safe spaces to release negative </a:t>
            </a:r>
            <a:r>
              <a:rPr lang="en-US" sz="3600" i="1" dirty="0" smtClean="0">
                <a:solidFill>
                  <a:srgbClr val="000000"/>
                </a:solidFill>
                <a:latin typeface="Chronicle Display A"/>
              </a:rPr>
              <a:t>feelings like disappointments </a:t>
            </a:r>
            <a:r>
              <a:rPr lang="en-US" sz="3600" i="1" dirty="0">
                <a:solidFill>
                  <a:srgbClr val="000000"/>
                </a:solidFill>
                <a:latin typeface="Chronicle Display A"/>
              </a:rPr>
              <a:t>that could get in the way of those dreams and aspirations being </a:t>
            </a:r>
            <a:r>
              <a:rPr lang="en-US" sz="3600" i="1" dirty="0" smtClean="0">
                <a:solidFill>
                  <a:srgbClr val="000000"/>
                </a:solidFill>
                <a:latin typeface="Chronicle Display A"/>
              </a:rPr>
              <a:t>realized.</a:t>
            </a:r>
            <a:endParaRPr lang="en-GB" sz="3600" i="1" dirty="0"/>
          </a:p>
        </p:txBody>
      </p:sp>
    </p:spTree>
    <p:extLst>
      <p:ext uri="{BB962C8B-B14F-4D97-AF65-F5344CB8AC3E}">
        <p14:creationId xmlns:p14="http://schemas.microsoft.com/office/powerpoint/2010/main" val="24032041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0686405">
            <a:off x="1493624" y="2967335"/>
            <a:ext cx="9204764"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WHAT MIGHT GO INSIDE?</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6614570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0026196">
            <a:off x="2664076" y="2044622"/>
            <a:ext cx="5251182"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How is your day?</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5418572" y="2967335"/>
            <a:ext cx="1354858"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Life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6" name="Rectangle 5"/>
          <p:cNvSpPr/>
          <p:nvPr/>
        </p:nvSpPr>
        <p:spPr>
          <a:xfrm>
            <a:off x="7248698" y="1521229"/>
            <a:ext cx="3873731" cy="1200329"/>
          </a:xfrm>
          <a:prstGeom prst="rect">
            <a:avLst/>
          </a:prstGeom>
        </p:spPr>
        <p:txBody>
          <a:bodyPr wrap="square">
            <a:spAutoFit/>
          </a:bodyPr>
          <a:lstStyle/>
          <a:p>
            <a:pPr algn="ctr"/>
            <a:r>
              <a:rPr lang="en-US" sz="7200" b="1" dirty="0" smtClean="0">
                <a:ln w="22225">
                  <a:solidFill>
                    <a:schemeClr val="accent2"/>
                  </a:solidFill>
                  <a:prstDash val="solid"/>
                </a:ln>
                <a:solidFill>
                  <a:schemeClr val="accent2">
                    <a:lumMod val="40000"/>
                    <a:lumOff val="60000"/>
                  </a:schemeClr>
                </a:solidFill>
              </a:rPr>
              <a:t>Feelings</a:t>
            </a:r>
            <a:endParaRPr lang="en-US" sz="7200" b="1" dirty="0">
              <a:ln w="22225">
                <a:solidFill>
                  <a:schemeClr val="accent2"/>
                </a:solidFill>
                <a:prstDash val="solid"/>
              </a:ln>
              <a:solidFill>
                <a:schemeClr val="accent2">
                  <a:lumMod val="40000"/>
                  <a:lumOff val="60000"/>
                </a:schemeClr>
              </a:solidFill>
            </a:endParaRPr>
          </a:p>
        </p:txBody>
      </p:sp>
      <p:sp>
        <p:nvSpPr>
          <p:cNvPr id="7" name="Rectangle 6"/>
          <p:cNvSpPr/>
          <p:nvPr/>
        </p:nvSpPr>
        <p:spPr>
          <a:xfrm>
            <a:off x="5330495" y="4315167"/>
            <a:ext cx="2744662" cy="923330"/>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Problems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1140973" y="760292"/>
            <a:ext cx="3436775" cy="1754326"/>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dirty="0" smtClean="0">
                <a:ln/>
                <a:solidFill>
                  <a:schemeClr val="accent3"/>
                </a:solidFill>
              </a:rPr>
              <a:t>Hobbies &amp;</a:t>
            </a:r>
          </a:p>
          <a:p>
            <a:pPr algn="ctr"/>
            <a:r>
              <a:rPr lang="en-US" sz="5400" b="1" cap="none" spc="0" dirty="0" smtClean="0">
                <a:ln/>
                <a:solidFill>
                  <a:schemeClr val="accent3"/>
                </a:solidFill>
                <a:effectLst/>
              </a:rPr>
              <a:t>Interests</a:t>
            </a:r>
            <a:endParaRPr lang="en-US" sz="5400" b="1" cap="none" spc="0" dirty="0">
              <a:ln/>
              <a:solidFill>
                <a:schemeClr val="accent3"/>
              </a:solidFill>
              <a:effectLst/>
            </a:endParaRPr>
          </a:p>
        </p:txBody>
      </p:sp>
      <p:sp>
        <p:nvSpPr>
          <p:cNvPr id="9" name="Rectangle 8"/>
          <p:cNvSpPr/>
          <p:nvPr/>
        </p:nvSpPr>
        <p:spPr>
          <a:xfrm>
            <a:off x="2039354" y="3981488"/>
            <a:ext cx="2194191" cy="923330"/>
          </a:xfrm>
          <a:prstGeom prst="rect">
            <a:avLst/>
          </a:prstGeom>
          <a:noFill/>
        </p:spPr>
        <p:txBody>
          <a:bodyPr wrap="none" lIns="91440" tIns="45720" rIns="91440" bIns="45720">
            <a:spAutoFit/>
          </a:bodyPr>
          <a:lstStyle/>
          <a:p>
            <a:pPr algn="ctr"/>
            <a:r>
              <a:rPr lang="en-US"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Events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0" name="Rectangle 9"/>
          <p:cNvSpPr/>
          <p:nvPr/>
        </p:nvSpPr>
        <p:spPr>
          <a:xfrm>
            <a:off x="7346629" y="3663304"/>
            <a:ext cx="1794082" cy="923330"/>
          </a:xfrm>
          <a:prstGeom prst="rect">
            <a:avLst/>
          </a:prstGeom>
          <a:noFill/>
        </p:spPr>
        <p:txBody>
          <a:bodyPr wrap="none" lIns="91440" tIns="45720" rIns="91440" bIns="45720">
            <a:spAutoFit/>
          </a:bodyPr>
          <a:lstStyle/>
          <a:p>
            <a:pPr algn="ctr"/>
            <a:r>
              <a:rPr lang="en-US" sz="54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Plans</a:t>
            </a:r>
            <a:endPar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
        <p:nvSpPr>
          <p:cNvPr id="11" name="Rectangle 10"/>
          <p:cNvSpPr/>
          <p:nvPr/>
        </p:nvSpPr>
        <p:spPr>
          <a:xfrm>
            <a:off x="7398113" y="2849411"/>
            <a:ext cx="3139001" cy="923330"/>
          </a:xfrm>
          <a:prstGeom prst="rect">
            <a:avLst/>
          </a:prstGeom>
          <a:noFill/>
        </p:spPr>
        <p:txBody>
          <a:bodyPr wrap="non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Memories</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Rectangle 11"/>
          <p:cNvSpPr/>
          <p:nvPr/>
        </p:nvSpPr>
        <p:spPr>
          <a:xfrm>
            <a:off x="5108807" y="839277"/>
            <a:ext cx="1696235" cy="92333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Food</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3" name="Rectangle 12"/>
          <p:cNvSpPr/>
          <p:nvPr/>
        </p:nvSpPr>
        <p:spPr>
          <a:xfrm>
            <a:off x="1755363" y="5170207"/>
            <a:ext cx="3337773" cy="923330"/>
          </a:xfrm>
          <a:prstGeom prst="rect">
            <a:avLst/>
          </a:prstGeom>
          <a:noFill/>
        </p:spPr>
        <p:txBody>
          <a:bodyPr wrap="none" lIns="91440" tIns="45720" rIns="91440" bIns="45720">
            <a:spAutoFit/>
          </a:bodyPr>
          <a:lstStyle/>
          <a:p>
            <a:pPr algn="ctr"/>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FRIENDS</a:t>
            </a:r>
            <a:endPar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4" name="Rectangle 13"/>
          <p:cNvSpPr/>
          <p:nvPr/>
        </p:nvSpPr>
        <p:spPr>
          <a:xfrm>
            <a:off x="5663678" y="5095393"/>
            <a:ext cx="5636159" cy="923330"/>
          </a:xfrm>
          <a:prstGeom prst="rect">
            <a:avLst/>
          </a:prstGeom>
          <a:noFill/>
        </p:spPr>
        <p:txBody>
          <a:bodyPr wrap="non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Drawings Doodles</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6421327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4538" y="631423"/>
            <a:ext cx="10777928" cy="5632311"/>
          </a:xfrm>
          <a:prstGeom prst="rect">
            <a:avLst/>
          </a:prstGeom>
        </p:spPr>
        <p:txBody>
          <a:bodyPr wrap="square">
            <a:spAutoFit/>
          </a:bodyPr>
          <a:lstStyle/>
          <a:p>
            <a:r>
              <a:rPr lang="en-US" sz="2400" dirty="0">
                <a:solidFill>
                  <a:srgbClr val="000000"/>
                </a:solidFill>
                <a:latin typeface="Arial" panose="020B0604020202020204" pitchFamily="34" charset="0"/>
              </a:rPr>
              <a:t>Another way to generate ideas: take a general theme -- let's say, </a:t>
            </a:r>
            <a:r>
              <a:rPr lang="en-US" sz="2400" i="1" dirty="0">
                <a:solidFill>
                  <a:srgbClr val="000000"/>
                </a:solidFill>
                <a:latin typeface="Arial" panose="020B0604020202020204" pitchFamily="34" charset="0"/>
              </a:rPr>
              <a:t>Fear</a:t>
            </a:r>
            <a:r>
              <a:rPr lang="en-US" sz="2400" dirty="0">
                <a:solidFill>
                  <a:srgbClr val="000000"/>
                </a:solidFill>
                <a:latin typeface="Arial" panose="020B0604020202020204" pitchFamily="34" charset="0"/>
              </a:rPr>
              <a:t>.</a:t>
            </a:r>
          </a:p>
          <a:p>
            <a:r>
              <a:rPr lang="en-US" sz="2400" dirty="0">
                <a:solidFill>
                  <a:srgbClr val="000000"/>
                </a:solidFill>
                <a:latin typeface="Arial" panose="020B0604020202020204" pitchFamily="34" charset="0"/>
              </a:rPr>
              <a:t>Then spend five minutes breaking that theme into subcategories; for example:</a:t>
            </a:r>
          </a:p>
          <a:p>
            <a:pPr>
              <a:buFont typeface="Arial" panose="020B0604020202020204" pitchFamily="34" charset="0"/>
              <a:buChar char="•"/>
            </a:pPr>
            <a:r>
              <a:rPr lang="en-US" sz="2400" dirty="0">
                <a:solidFill>
                  <a:srgbClr val="000000"/>
                </a:solidFill>
                <a:latin typeface="Arial" panose="020B0604020202020204" pitchFamily="34" charset="0"/>
              </a:rPr>
              <a:t>Things that scare me</a:t>
            </a:r>
          </a:p>
          <a:p>
            <a:pPr>
              <a:buFont typeface="Arial" panose="020B0604020202020204" pitchFamily="34" charset="0"/>
              <a:buChar char="•"/>
            </a:pPr>
            <a:r>
              <a:rPr lang="en-US" sz="2400" dirty="0">
                <a:solidFill>
                  <a:srgbClr val="000000"/>
                </a:solidFill>
                <a:latin typeface="Arial" panose="020B0604020202020204" pitchFamily="34" charset="0"/>
              </a:rPr>
              <a:t>Things I do when I'm afraid</a:t>
            </a:r>
          </a:p>
          <a:p>
            <a:pPr>
              <a:buFont typeface="Arial" panose="020B0604020202020204" pitchFamily="34" charset="0"/>
              <a:buChar char="•"/>
            </a:pPr>
            <a:r>
              <a:rPr lang="en-US" sz="2400" dirty="0">
                <a:solidFill>
                  <a:srgbClr val="000000"/>
                </a:solidFill>
                <a:latin typeface="Arial" panose="020B0604020202020204" pitchFamily="34" charset="0"/>
              </a:rPr>
              <a:t>Techniques for overcoming fear, etc.</a:t>
            </a:r>
          </a:p>
          <a:p>
            <a:r>
              <a:rPr lang="en-US" sz="2400" dirty="0">
                <a:solidFill>
                  <a:srgbClr val="000000"/>
                </a:solidFill>
                <a:latin typeface="Arial" panose="020B0604020202020204" pitchFamily="34" charset="0"/>
              </a:rPr>
              <a:t>If you want, you can break some of those into even smaller categories. For example, "Things that scare me" could be subdivided further:</a:t>
            </a:r>
          </a:p>
          <a:p>
            <a:pPr>
              <a:buFont typeface="Arial" panose="020B0604020202020204" pitchFamily="34" charset="0"/>
              <a:buChar char="•"/>
            </a:pPr>
            <a:r>
              <a:rPr lang="en-US" sz="2400" dirty="0">
                <a:solidFill>
                  <a:srgbClr val="000000"/>
                </a:solidFill>
                <a:latin typeface="Arial" panose="020B0604020202020204" pitchFamily="34" charset="0"/>
              </a:rPr>
              <a:t>Scary movies</a:t>
            </a:r>
          </a:p>
          <a:p>
            <a:pPr>
              <a:buFont typeface="Arial" panose="020B0604020202020204" pitchFamily="34" charset="0"/>
              <a:buChar char="•"/>
            </a:pPr>
            <a:r>
              <a:rPr lang="en-US" sz="2400" dirty="0">
                <a:solidFill>
                  <a:srgbClr val="000000"/>
                </a:solidFill>
                <a:latin typeface="Arial" panose="020B0604020202020204" pitchFamily="34" charset="0"/>
              </a:rPr>
              <a:t>My nightmares</a:t>
            </a:r>
          </a:p>
          <a:p>
            <a:pPr>
              <a:buFont typeface="Arial" panose="020B0604020202020204" pitchFamily="34" charset="0"/>
              <a:buChar char="•"/>
            </a:pPr>
            <a:r>
              <a:rPr lang="en-US" sz="2400" dirty="0">
                <a:solidFill>
                  <a:srgbClr val="000000"/>
                </a:solidFill>
                <a:latin typeface="Arial" panose="020B0604020202020204" pitchFamily="34" charset="0"/>
              </a:rPr>
              <a:t>Irrational fears and superstitions</a:t>
            </a:r>
          </a:p>
          <a:p>
            <a:pPr>
              <a:buFont typeface="Arial" panose="020B0604020202020204" pitchFamily="34" charset="0"/>
              <a:buChar char="•"/>
            </a:pPr>
            <a:r>
              <a:rPr lang="en-US" sz="2400" dirty="0">
                <a:solidFill>
                  <a:srgbClr val="000000"/>
                </a:solidFill>
                <a:latin typeface="Arial" panose="020B0604020202020204" pitchFamily="34" charset="0"/>
              </a:rPr>
              <a:t>Fear of failure</a:t>
            </a:r>
          </a:p>
          <a:p>
            <a:pPr>
              <a:buFont typeface="Arial" panose="020B0604020202020204" pitchFamily="34" charset="0"/>
              <a:buChar char="•"/>
            </a:pPr>
            <a:r>
              <a:rPr lang="en-US" sz="2400" dirty="0">
                <a:solidFill>
                  <a:srgbClr val="000000"/>
                </a:solidFill>
                <a:latin typeface="Arial" panose="020B0604020202020204" pitchFamily="34" charset="0"/>
              </a:rPr>
              <a:t>People I'm afraid of, etc.</a:t>
            </a:r>
          </a:p>
          <a:p>
            <a:r>
              <a:rPr lang="en-US" sz="2400" dirty="0">
                <a:solidFill>
                  <a:srgbClr val="000000"/>
                </a:solidFill>
                <a:latin typeface="Arial" panose="020B0604020202020204" pitchFamily="34" charset="0"/>
              </a:rPr>
              <a:t>Each item in your list is a topic that you can write about in your journal. With this system, in less than an hour, you can come up with enough writing topics for a whole year of journaling.</a:t>
            </a:r>
            <a:endParaRPr lang="en-US" sz="24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40441242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9435" y="918546"/>
            <a:ext cx="10578059" cy="4893647"/>
          </a:xfrm>
          <a:prstGeom prst="rect">
            <a:avLst/>
          </a:prstGeom>
        </p:spPr>
        <p:txBody>
          <a:bodyPr wrap="square">
            <a:spAutoFit/>
          </a:bodyPr>
          <a:lstStyle/>
          <a:p>
            <a:r>
              <a:rPr lang="en-US" sz="2400" dirty="0">
                <a:solidFill>
                  <a:srgbClr val="000000"/>
                </a:solidFill>
                <a:latin typeface="Arial" panose="020B0604020202020204" pitchFamily="34" charset="0"/>
              </a:rPr>
              <a:t>U</a:t>
            </a:r>
            <a:r>
              <a:rPr lang="en-US" sz="2400" dirty="0" smtClean="0">
                <a:solidFill>
                  <a:srgbClr val="000000"/>
                </a:solidFill>
                <a:latin typeface="Arial" panose="020B0604020202020204" pitchFamily="34" charset="0"/>
              </a:rPr>
              <a:t>se </a:t>
            </a:r>
            <a:r>
              <a:rPr lang="en-US" sz="2400" dirty="0">
                <a:solidFill>
                  <a:srgbClr val="000000"/>
                </a:solidFill>
                <a:latin typeface="Arial" panose="020B0604020202020204" pitchFamily="34" charset="0"/>
              </a:rPr>
              <a:t>your journal as a general record of your daily life. Or you might prefer to focus on a certain topic such as your garden or your reading or current events</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 </a:t>
            </a:r>
            <a:r>
              <a:rPr lang="en-US" sz="2400" dirty="0">
                <a:solidFill>
                  <a:srgbClr val="000000"/>
                </a:solidFill>
                <a:latin typeface="Arial" panose="020B0604020202020204" pitchFamily="34" charset="0"/>
              </a:rPr>
              <a:t>You can write about your experiences, your thoughts, your memories</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 </a:t>
            </a:r>
            <a:r>
              <a:rPr lang="en-US" sz="2400" dirty="0">
                <a:solidFill>
                  <a:srgbClr val="000000"/>
                </a:solidFill>
                <a:latin typeface="Arial" panose="020B0604020202020204" pitchFamily="34" charset="0"/>
              </a:rPr>
              <a:t>You can use it to collect material to use in fiction writing and poems. Some people keep notebooks next to their beds and write down their dreams</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a:solidFill>
                  <a:srgbClr val="000000"/>
                </a:solidFill>
                <a:latin typeface="Arial" panose="020B0604020202020204" pitchFamily="34" charset="0"/>
              </a:rPr>
              <a:t>There's no right or wrong way to keep a journal. The journal is for you, so you get to set the rules</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 </a:t>
            </a:r>
            <a:r>
              <a:rPr lang="en-US" sz="2400" dirty="0">
                <a:solidFill>
                  <a:srgbClr val="000000"/>
                </a:solidFill>
                <a:latin typeface="Arial" panose="020B0604020202020204" pitchFamily="34" charset="0"/>
              </a:rPr>
              <a:t>Experiment, try different approaches, different kind of subject matter.</a:t>
            </a:r>
            <a:endParaRPr lang="en-US" sz="24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485253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ournal Writing Examples • JournalBuddies.com"/>
          <p:cNvPicPr>
            <a:picLocks noChangeAspect="1" noChangeArrowheads="1"/>
          </p:cNvPicPr>
          <p:nvPr/>
        </p:nvPicPr>
        <p:blipFill rotWithShape="1">
          <a:blip r:embed="rId2">
            <a:extLst>
              <a:ext uri="{28A0092B-C50C-407E-A947-70E740481C1C}">
                <a14:useLocalDpi xmlns:a14="http://schemas.microsoft.com/office/drawing/2010/main" val="0"/>
              </a:ext>
            </a:extLst>
          </a:blip>
          <a:srcRect l="2380" t="1414" r="1389" b="9249"/>
          <a:stretch/>
        </p:blipFill>
        <p:spPr bwMode="auto">
          <a:xfrm>
            <a:off x="839450" y="674557"/>
            <a:ext cx="3522688" cy="55169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ssion 2: Reflective thinking, reflective learning and academic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7653" y="674557"/>
            <a:ext cx="6919783" cy="5516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7517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Journaling as a form of Self-Care — ShiftM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420" y="689548"/>
            <a:ext cx="4422098" cy="521657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self journal goal examples | Planificador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1232" y="689548"/>
            <a:ext cx="5262224" cy="52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7473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eal Planning in your Journal as Self Care (+17 awesome exampl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390" y="963327"/>
            <a:ext cx="4716332" cy="47163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0.wp.com/fromthemixedupfiles.com/wp-content/uploads/2017/11/bullet-journal-notebook-Favim.com-3883237.jpg?resize=600%2C450&amp;ssl=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0854" y="963327"/>
            <a:ext cx="4871524" cy="4716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589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9193" y="1001312"/>
            <a:ext cx="10193311" cy="5386090"/>
          </a:xfrm>
          <a:prstGeom prst="rect">
            <a:avLst/>
          </a:prstGeom>
        </p:spPr>
        <p:txBody>
          <a:bodyPr wrap="square">
            <a:spAutoFit/>
          </a:bodyPr>
          <a:lstStyle/>
          <a:p>
            <a:r>
              <a:rPr lang="en-US" sz="2800" dirty="0">
                <a:solidFill>
                  <a:srgbClr val="000000"/>
                </a:solidFill>
                <a:latin typeface="Arial" panose="020B0604020202020204" pitchFamily="34" charset="0"/>
              </a:rPr>
              <a:t>If you don't know what to write about, take a walk and make notes on what you observe around you: the buildings and people or the plants and birds, the weather, the look of the sky, the look of the ground (grass? wildflowers? pavement? dirt/pebbles? what color?), the sounds (cars? birds? wind? your own breath?), the smells (cut grass? car exhaust? sweat? wood smoke?), the shards and scraps that collect in the gutters. </a:t>
            </a:r>
            <a:endParaRPr lang="en-US" sz="2800" dirty="0" smtClean="0">
              <a:solidFill>
                <a:srgbClr val="000000"/>
              </a:solidFill>
              <a:latin typeface="Arial" panose="020B0604020202020204" pitchFamily="34" charset="0"/>
            </a:endParaRPr>
          </a:p>
          <a:p>
            <a:endParaRPr lang="en-US" sz="2800" dirty="0">
              <a:solidFill>
                <a:srgbClr val="000000"/>
              </a:solidFill>
              <a:latin typeface="Arial" panose="020B0604020202020204" pitchFamily="34" charset="0"/>
            </a:endParaRPr>
          </a:p>
          <a:p>
            <a:r>
              <a:rPr lang="en-US" sz="2800" dirty="0" smtClean="0">
                <a:solidFill>
                  <a:srgbClr val="000000"/>
                </a:solidFill>
                <a:latin typeface="Arial" panose="020B0604020202020204" pitchFamily="34" charset="0"/>
              </a:rPr>
              <a:t>In </a:t>
            </a:r>
            <a:r>
              <a:rPr lang="en-US" sz="2800" dirty="0">
                <a:solidFill>
                  <a:srgbClr val="000000"/>
                </a:solidFill>
                <a:latin typeface="Arial" panose="020B0604020202020204" pitchFamily="34" charset="0"/>
              </a:rPr>
              <a:t>every scene, there are an infinite number of details to notice if you pay close enough attention.</a:t>
            </a:r>
          </a:p>
          <a:p>
            <a:r>
              <a:rPr lang="en-US" dirty="0"/>
              <a:t/>
            </a:r>
            <a:br>
              <a:rPr lang="en-US" dirty="0"/>
            </a:br>
            <a:endParaRPr lang="en-GB" dirty="0"/>
          </a:p>
        </p:txBody>
      </p:sp>
    </p:spTree>
    <p:extLst>
      <p:ext uri="{BB962C8B-B14F-4D97-AF65-F5344CB8AC3E}">
        <p14:creationId xmlns:p14="http://schemas.microsoft.com/office/powerpoint/2010/main" val="20274298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0564184">
            <a:off x="540348" y="2967335"/>
            <a:ext cx="11111311" cy="1323439"/>
          </a:xfrm>
          <a:prstGeom prst="rect">
            <a:avLst/>
          </a:prstGeom>
          <a:noFill/>
        </p:spPr>
        <p:txBody>
          <a:bodyPr wrap="none" lIns="91440" tIns="45720" rIns="91440" bIns="45720">
            <a:spAutoFit/>
          </a:bodyPr>
          <a:lstStyle/>
          <a:p>
            <a:pPr algn="ctr"/>
            <a:r>
              <a:rPr lang="en-US" sz="80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Why are Journals Useful?</a:t>
            </a:r>
            <a:endParaRPr lang="en-US" sz="8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4289716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3836" y="1790926"/>
            <a:ext cx="9153994" cy="3046988"/>
          </a:xfrm>
          <a:prstGeom prst="rect">
            <a:avLst/>
          </a:prstGeom>
        </p:spPr>
        <p:txBody>
          <a:bodyPr wrap="square">
            <a:spAutoFit/>
          </a:bodyPr>
          <a:lstStyle/>
          <a:p>
            <a:r>
              <a:rPr lang="en-US" sz="3200" i="1" dirty="0">
                <a:solidFill>
                  <a:srgbClr val="000000"/>
                </a:solidFill>
                <a:latin typeface="Arial" panose="020B0604020202020204" pitchFamily="34" charset="0"/>
              </a:rPr>
              <a:t>Journaling is different. With journaling, there are no rules, no rights or wrongs. You might decide to share parts of your journal, but, fundamentally, your journal is for you. So you're in charge. Your journal is a space where you're absolutely free to express yourself.</a:t>
            </a:r>
            <a:endParaRPr lang="en-GB" sz="3200" i="1" dirty="0"/>
          </a:p>
        </p:txBody>
      </p:sp>
    </p:spTree>
    <p:extLst>
      <p:ext uri="{BB962C8B-B14F-4D97-AF65-F5344CB8AC3E}">
        <p14:creationId xmlns:p14="http://schemas.microsoft.com/office/powerpoint/2010/main" val="3046700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8668" y="1502526"/>
            <a:ext cx="8419475" cy="3539430"/>
          </a:xfrm>
          <a:prstGeom prst="rect">
            <a:avLst/>
          </a:prstGeom>
        </p:spPr>
        <p:txBody>
          <a:bodyPr wrap="square">
            <a:spAutoFit/>
          </a:bodyPr>
          <a:lstStyle/>
          <a:p>
            <a:r>
              <a:rPr lang="en-US" sz="2800" i="1" dirty="0">
                <a:solidFill>
                  <a:srgbClr val="222222"/>
                </a:solidFill>
                <a:latin typeface="arial" panose="020B0604020202020204" pitchFamily="34" charset="0"/>
              </a:rPr>
              <a:t>Not only does regular writing make </a:t>
            </a:r>
            <a:r>
              <a:rPr lang="en-US" sz="2800" b="1" i="1" dirty="0">
                <a:solidFill>
                  <a:srgbClr val="222222"/>
                </a:solidFill>
                <a:latin typeface="arial" panose="020B0604020202020204" pitchFamily="34" charset="0"/>
              </a:rPr>
              <a:t>you</a:t>
            </a:r>
            <a:r>
              <a:rPr lang="en-US" sz="2800" i="1" dirty="0">
                <a:solidFill>
                  <a:srgbClr val="222222"/>
                </a:solidFill>
                <a:latin typeface="arial" panose="020B0604020202020204" pitchFamily="34" charset="0"/>
              </a:rPr>
              <a:t> feel good, it helps </a:t>
            </a:r>
            <a:r>
              <a:rPr lang="en-US" sz="2800" b="1" i="1" dirty="0">
                <a:solidFill>
                  <a:srgbClr val="222222"/>
                </a:solidFill>
                <a:latin typeface="arial" panose="020B0604020202020204" pitchFamily="34" charset="0"/>
              </a:rPr>
              <a:t>you</a:t>
            </a:r>
            <a:r>
              <a:rPr lang="en-US" sz="2800" i="1" dirty="0">
                <a:solidFill>
                  <a:srgbClr val="222222"/>
                </a:solidFill>
                <a:latin typeface="arial" panose="020B0604020202020204" pitchFamily="34" charset="0"/>
              </a:rPr>
              <a:t> re-live the events </a:t>
            </a:r>
            <a:r>
              <a:rPr lang="en-US" sz="2800" b="1" i="1" dirty="0">
                <a:solidFill>
                  <a:srgbClr val="222222"/>
                </a:solidFill>
                <a:latin typeface="arial" panose="020B0604020202020204" pitchFamily="34" charset="0"/>
              </a:rPr>
              <a:t>you</a:t>
            </a:r>
            <a:r>
              <a:rPr lang="en-US" sz="2800" i="1" dirty="0">
                <a:solidFill>
                  <a:srgbClr val="222222"/>
                </a:solidFill>
                <a:latin typeface="arial" panose="020B0604020202020204" pitchFamily="34" charset="0"/>
              </a:rPr>
              <a:t> experienced in a safe environment where </a:t>
            </a:r>
            <a:r>
              <a:rPr lang="en-US" sz="2800" b="1" i="1" dirty="0">
                <a:solidFill>
                  <a:srgbClr val="222222"/>
                </a:solidFill>
                <a:latin typeface="arial" panose="020B0604020202020204" pitchFamily="34" charset="0"/>
              </a:rPr>
              <a:t>you</a:t>
            </a:r>
            <a:r>
              <a:rPr lang="en-US" sz="2800" i="1" dirty="0">
                <a:solidFill>
                  <a:srgbClr val="222222"/>
                </a:solidFill>
                <a:latin typeface="arial" panose="020B0604020202020204" pitchFamily="34" charset="0"/>
              </a:rPr>
              <a:t> can process them without fear or </a:t>
            </a:r>
            <a:r>
              <a:rPr lang="en-US" sz="2800" i="1" dirty="0" smtClean="0">
                <a:solidFill>
                  <a:srgbClr val="222222"/>
                </a:solidFill>
                <a:latin typeface="arial" panose="020B0604020202020204" pitchFamily="34" charset="0"/>
              </a:rPr>
              <a:t>stress.</a:t>
            </a:r>
          </a:p>
          <a:p>
            <a:endParaRPr lang="en-US" sz="2800" i="1" dirty="0">
              <a:solidFill>
                <a:srgbClr val="222222"/>
              </a:solidFill>
              <a:latin typeface="arial" panose="020B0604020202020204" pitchFamily="34" charset="0"/>
            </a:endParaRPr>
          </a:p>
          <a:p>
            <a:r>
              <a:rPr lang="en-US" sz="2800" i="1" dirty="0" smtClean="0">
                <a:solidFill>
                  <a:srgbClr val="222222"/>
                </a:solidFill>
                <a:latin typeface="arial" panose="020B0604020202020204" pitchFamily="34" charset="0"/>
              </a:rPr>
              <a:t>K</a:t>
            </a:r>
            <a:r>
              <a:rPr lang="en-US" sz="2800" b="1" i="1" dirty="0" smtClean="0">
                <a:solidFill>
                  <a:srgbClr val="222222"/>
                </a:solidFill>
                <a:latin typeface="arial" panose="020B0604020202020204" pitchFamily="34" charset="0"/>
              </a:rPr>
              <a:t>eeping </a:t>
            </a:r>
            <a:r>
              <a:rPr lang="en-US" sz="2800" b="1" i="1" dirty="0">
                <a:solidFill>
                  <a:srgbClr val="222222"/>
                </a:solidFill>
                <a:latin typeface="arial" panose="020B0604020202020204" pitchFamily="34" charset="0"/>
              </a:rPr>
              <a:t>a journal</a:t>
            </a:r>
            <a:r>
              <a:rPr lang="en-US" sz="2800" i="1" dirty="0">
                <a:solidFill>
                  <a:srgbClr val="222222"/>
                </a:solidFill>
                <a:latin typeface="arial" panose="020B0604020202020204" pitchFamily="34" charset="0"/>
              </a:rPr>
              <a:t> can help </a:t>
            </a:r>
            <a:r>
              <a:rPr lang="en-US" sz="2800" b="1" i="1" dirty="0">
                <a:solidFill>
                  <a:srgbClr val="222222"/>
                </a:solidFill>
                <a:latin typeface="arial" panose="020B0604020202020204" pitchFamily="34" charset="0"/>
              </a:rPr>
              <a:t>you</a:t>
            </a:r>
            <a:r>
              <a:rPr lang="en-US" sz="2800" i="1" dirty="0">
                <a:solidFill>
                  <a:srgbClr val="222222"/>
                </a:solidFill>
                <a:latin typeface="arial" panose="020B0604020202020204" pitchFamily="34" charset="0"/>
              </a:rPr>
              <a:t>: Clarify your thoughts and feelings. Get to know yourself </a:t>
            </a:r>
            <a:r>
              <a:rPr lang="en-US" sz="2800" i="1" dirty="0" smtClean="0">
                <a:solidFill>
                  <a:srgbClr val="222222"/>
                </a:solidFill>
                <a:latin typeface="arial" panose="020B0604020202020204" pitchFamily="34" charset="0"/>
              </a:rPr>
              <a:t>better through journal keeping.</a:t>
            </a:r>
            <a:endParaRPr lang="en-GB" sz="2800" i="1" dirty="0"/>
          </a:p>
        </p:txBody>
      </p:sp>
    </p:spTree>
    <p:extLst>
      <p:ext uri="{BB962C8B-B14F-4D97-AF65-F5344CB8AC3E}">
        <p14:creationId xmlns:p14="http://schemas.microsoft.com/office/powerpoint/2010/main" val="2189946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9356" y="600805"/>
            <a:ext cx="9903503" cy="5632311"/>
          </a:xfrm>
          <a:prstGeom prst="rect">
            <a:avLst/>
          </a:prstGeom>
        </p:spPr>
        <p:txBody>
          <a:bodyPr wrap="square">
            <a:spAutoFit/>
          </a:bodyPr>
          <a:lstStyle/>
          <a:p>
            <a:r>
              <a:rPr lang="en-US" sz="2400" dirty="0" smtClean="0">
                <a:solidFill>
                  <a:srgbClr val="000000"/>
                </a:solidFill>
                <a:latin typeface="Arial" panose="020B0604020202020204" pitchFamily="34" charset="0"/>
              </a:rPr>
              <a:t>Journals Improve </a:t>
            </a:r>
            <a:r>
              <a:rPr lang="en-US" sz="2400" dirty="0">
                <a:solidFill>
                  <a:srgbClr val="000000"/>
                </a:solidFill>
                <a:latin typeface="Arial" panose="020B0604020202020204" pitchFamily="34" charset="0"/>
              </a:rPr>
              <a:t>your writing. Generally, the more you write, the better a writer you become. Writing regularly makes writing easier, and it helps you develop your own writing voice</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 </a:t>
            </a:r>
            <a:r>
              <a:rPr lang="en-US" sz="2400" dirty="0">
                <a:solidFill>
                  <a:srgbClr val="000000"/>
                </a:solidFill>
                <a:latin typeface="Arial" panose="020B0604020202020204" pitchFamily="34" charset="0"/>
              </a:rPr>
              <a:t>Even if your journal is just for yourself and it doesn't matter how "good" it is, journaling builds muscles that you can use for other kinds of writing. And the fact that it is, generally, for your eyes only makes your journal an ideal laboratory for experimenting with new styles, techniques, and subject matter, increasing your range as a writer</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Your </a:t>
            </a:r>
            <a:r>
              <a:rPr lang="en-US" sz="2400" dirty="0">
                <a:solidFill>
                  <a:srgbClr val="000000"/>
                </a:solidFill>
                <a:latin typeface="Arial" panose="020B0604020202020204" pitchFamily="34" charset="0"/>
              </a:rPr>
              <a:t>journal is also a place to collect ideas and material for creative writing. All of the sights, sounds, tastes, and feelings you record, the overheard pieces of conversation, the people you were watching in the street -- all of these can be recycled in stories and poems. These observed details will give your creative writing the texture of reality.</a:t>
            </a:r>
            <a:endParaRPr lang="en-GB" sz="2400" dirty="0"/>
          </a:p>
        </p:txBody>
      </p:sp>
    </p:spTree>
    <p:extLst>
      <p:ext uri="{BB962C8B-B14F-4D97-AF65-F5344CB8AC3E}">
        <p14:creationId xmlns:p14="http://schemas.microsoft.com/office/powerpoint/2010/main" val="3610930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9213" y="858586"/>
            <a:ext cx="10103371" cy="5262979"/>
          </a:xfrm>
          <a:prstGeom prst="rect">
            <a:avLst/>
          </a:prstGeom>
        </p:spPr>
        <p:txBody>
          <a:bodyPr wrap="square">
            <a:spAutoFit/>
          </a:bodyPr>
          <a:lstStyle/>
          <a:p>
            <a:r>
              <a:rPr lang="en-US" sz="2400" dirty="0" smtClean="0">
                <a:solidFill>
                  <a:srgbClr val="000000"/>
                </a:solidFill>
                <a:latin typeface="Arial" panose="020B0604020202020204" pitchFamily="34" charset="0"/>
              </a:rPr>
              <a:t>Journals preserve </a:t>
            </a:r>
            <a:r>
              <a:rPr lang="en-US" sz="2400" dirty="0">
                <a:solidFill>
                  <a:srgbClr val="000000"/>
                </a:solidFill>
                <a:latin typeface="Arial" panose="020B0604020202020204" pitchFamily="34" charset="0"/>
              </a:rPr>
              <a:t>memories. </a:t>
            </a:r>
            <a:endParaRPr lang="en-US" sz="2400" dirty="0" smtClean="0">
              <a:solidFill>
                <a:srgbClr val="000000"/>
              </a:solidFill>
              <a:latin typeface="Arial" panose="020B0604020202020204" pitchFamily="34" charset="0"/>
            </a:endParaRP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It's </a:t>
            </a:r>
            <a:r>
              <a:rPr lang="en-US" sz="2400" dirty="0">
                <a:solidFill>
                  <a:srgbClr val="000000"/>
                </a:solidFill>
                <a:latin typeface="Arial" panose="020B0604020202020204" pitchFamily="34" charset="0"/>
              </a:rPr>
              <a:t>amazing how quickly we forget. For instance, try remembering in detail your day exactly one week ago. Can you remember what you wore? </a:t>
            </a:r>
            <a:r>
              <a:rPr lang="en-US" sz="2400" dirty="0" smtClean="0">
                <a:solidFill>
                  <a:srgbClr val="000000"/>
                </a:solidFill>
                <a:latin typeface="Arial" panose="020B0604020202020204" pitchFamily="34" charset="0"/>
              </a:rPr>
              <a:t>What </a:t>
            </a:r>
            <a:r>
              <a:rPr lang="en-US" sz="2400" dirty="0">
                <a:solidFill>
                  <a:srgbClr val="000000"/>
                </a:solidFill>
                <a:latin typeface="Arial" panose="020B0604020202020204" pitchFamily="34" charset="0"/>
              </a:rPr>
              <a:t>you ate for lunch? What you felt and thought about</a:t>
            </a:r>
            <a:r>
              <a:rPr lang="en-US" sz="2400" dirty="0" smtClean="0">
                <a:solidFill>
                  <a:srgbClr val="000000"/>
                </a:solidFill>
                <a:latin typeface="Arial" panose="020B0604020202020204" pitchFamily="34" charset="0"/>
              </a:rPr>
              <a:t>? </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Try </a:t>
            </a:r>
            <a:r>
              <a:rPr lang="en-US" sz="2400" dirty="0">
                <a:solidFill>
                  <a:srgbClr val="000000"/>
                </a:solidFill>
                <a:latin typeface="Arial" panose="020B0604020202020204" pitchFamily="34" charset="0"/>
              </a:rPr>
              <a:t>an experiment. Write down in detail everything that happened to you today. I bet you can keep going for a dozen pages or more. But if you try to write about yesterday, you might have trouble filling up more than a couple of pages. And if you go to the day before yesterday, you probably have even less</a:t>
            </a:r>
            <a:r>
              <a:rPr lang="en-US" sz="2400" dirty="0" smtClean="0">
                <a:solidFill>
                  <a:srgbClr val="000000"/>
                </a:solidFill>
                <a:latin typeface="Arial" panose="020B0604020202020204" pitchFamily="34" charset="0"/>
              </a:rPr>
              <a:t>.</a:t>
            </a:r>
          </a:p>
          <a:p>
            <a:endParaRPr lang="en-US" sz="2400" dirty="0">
              <a:solidFill>
                <a:srgbClr val="000000"/>
              </a:solidFill>
              <a:latin typeface="Arial" panose="020B0604020202020204" pitchFamily="34" charset="0"/>
            </a:endParaRPr>
          </a:p>
          <a:p>
            <a:r>
              <a:rPr lang="en-US" sz="2400" dirty="0" smtClean="0">
                <a:solidFill>
                  <a:srgbClr val="000000"/>
                </a:solidFill>
                <a:latin typeface="Arial" panose="020B0604020202020204" pitchFamily="34" charset="0"/>
              </a:rPr>
              <a:t>Journals are a great way of preserving memories and looking back as well as making plans for the future</a:t>
            </a:r>
            <a:endParaRPr lang="en-GB" sz="2400" dirty="0"/>
          </a:p>
        </p:txBody>
      </p:sp>
    </p:spTree>
    <p:extLst>
      <p:ext uri="{BB962C8B-B14F-4D97-AF65-F5344CB8AC3E}">
        <p14:creationId xmlns:p14="http://schemas.microsoft.com/office/powerpoint/2010/main" val="977872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3876" y="1079214"/>
            <a:ext cx="9004092" cy="4401205"/>
          </a:xfrm>
          <a:prstGeom prst="rect">
            <a:avLst/>
          </a:prstGeom>
        </p:spPr>
        <p:txBody>
          <a:bodyPr wrap="square">
            <a:spAutoFit/>
          </a:bodyPr>
          <a:lstStyle/>
          <a:p>
            <a:r>
              <a:rPr lang="en-US" sz="2800" dirty="0" smtClean="0">
                <a:solidFill>
                  <a:srgbClr val="000000"/>
                </a:solidFill>
                <a:latin typeface="Arial" panose="020B0604020202020204" pitchFamily="34" charset="0"/>
              </a:rPr>
              <a:t>Journals Sharpen </a:t>
            </a:r>
            <a:r>
              <a:rPr lang="en-US" sz="2800" dirty="0">
                <a:solidFill>
                  <a:srgbClr val="000000"/>
                </a:solidFill>
                <a:latin typeface="Arial" panose="020B0604020202020204" pitchFamily="34" charset="0"/>
              </a:rPr>
              <a:t>your senses. Writing about your experience can make you a better observer</a:t>
            </a:r>
            <a:r>
              <a:rPr lang="en-US" sz="2800" dirty="0" smtClean="0">
                <a:solidFill>
                  <a:srgbClr val="000000"/>
                </a:solidFill>
                <a:latin typeface="Arial" panose="020B0604020202020204" pitchFamily="34" charset="0"/>
              </a:rPr>
              <a:t>.</a:t>
            </a:r>
          </a:p>
          <a:p>
            <a:endParaRPr lang="en-US" sz="2800" dirty="0">
              <a:solidFill>
                <a:srgbClr val="000000"/>
              </a:solidFill>
              <a:latin typeface="Arial" panose="020B0604020202020204" pitchFamily="34" charset="0"/>
            </a:endParaRPr>
          </a:p>
          <a:p>
            <a:r>
              <a:rPr lang="en-US" sz="2800" dirty="0" smtClean="0">
                <a:solidFill>
                  <a:srgbClr val="000000"/>
                </a:solidFill>
                <a:latin typeface="Arial" panose="020B0604020202020204" pitchFamily="34" charset="0"/>
              </a:rPr>
              <a:t> </a:t>
            </a:r>
            <a:r>
              <a:rPr lang="en-US" sz="2800" dirty="0">
                <a:solidFill>
                  <a:srgbClr val="000000"/>
                </a:solidFill>
                <a:latin typeface="Arial" panose="020B0604020202020204" pitchFamily="34" charset="0"/>
              </a:rPr>
              <a:t>When we know we're going to write about something, we pay a different kind of attention to it. Keeping a journal gets you in the habit of noticing the details of your daily life</a:t>
            </a:r>
            <a:r>
              <a:rPr lang="en-US" sz="2800" dirty="0" smtClean="0">
                <a:solidFill>
                  <a:srgbClr val="000000"/>
                </a:solidFill>
                <a:latin typeface="Arial" panose="020B0604020202020204" pitchFamily="34" charset="0"/>
              </a:rPr>
              <a:t>.</a:t>
            </a:r>
          </a:p>
          <a:p>
            <a:endParaRPr lang="en-US" sz="2800" dirty="0">
              <a:solidFill>
                <a:srgbClr val="000000"/>
              </a:solidFill>
              <a:latin typeface="Arial" panose="020B0604020202020204" pitchFamily="34" charset="0"/>
            </a:endParaRPr>
          </a:p>
          <a:p>
            <a:r>
              <a:rPr lang="en-US" sz="2800" dirty="0" smtClean="0">
                <a:solidFill>
                  <a:srgbClr val="000000"/>
                </a:solidFill>
                <a:latin typeface="Arial" panose="020B0604020202020204" pitchFamily="34" charset="0"/>
              </a:rPr>
              <a:t> </a:t>
            </a:r>
            <a:r>
              <a:rPr lang="en-US" sz="2800" dirty="0">
                <a:solidFill>
                  <a:srgbClr val="000000"/>
                </a:solidFill>
                <a:latin typeface="Arial" panose="020B0604020202020204" pitchFamily="34" charset="0"/>
              </a:rPr>
              <a:t>The result is like a heightening of the senses, as you observe the world with greater richness and complexity.</a:t>
            </a:r>
            <a:endParaRPr lang="en-GB" sz="2800" dirty="0"/>
          </a:p>
        </p:txBody>
      </p:sp>
    </p:spTree>
    <p:extLst>
      <p:ext uri="{BB962C8B-B14F-4D97-AF65-F5344CB8AC3E}">
        <p14:creationId xmlns:p14="http://schemas.microsoft.com/office/powerpoint/2010/main" val="2027113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2861" y="1329728"/>
            <a:ext cx="5647700" cy="923330"/>
          </a:xfrm>
          <a:prstGeom prst="rect">
            <a:avLst/>
          </a:prstGeom>
          <a:noFill/>
        </p:spPr>
        <p:txBody>
          <a:bodyPr wrap="none" lIns="91440" tIns="45720" rIns="91440" bIns="45720">
            <a:spAutoFit/>
          </a:bodyPr>
          <a:lstStyle/>
          <a:p>
            <a:pPr algn="ctr"/>
            <a:r>
              <a:rPr lang="en-US"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Someone to talk to</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3" name="Rectangle 2"/>
          <p:cNvSpPr/>
          <p:nvPr/>
        </p:nvSpPr>
        <p:spPr>
          <a:xfrm rot="20846281">
            <a:off x="3939839" y="1845905"/>
            <a:ext cx="7687297" cy="923330"/>
          </a:xfrm>
          <a:prstGeom prst="rect">
            <a:avLst/>
          </a:prstGeom>
          <a:noFill/>
        </p:spPr>
        <p:txBody>
          <a:bodyPr wrap="non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LOOK FOR PATTERNS</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 name="Rectangle 3"/>
          <p:cNvSpPr/>
          <p:nvPr/>
        </p:nvSpPr>
        <p:spPr>
          <a:xfrm>
            <a:off x="2887858" y="3176388"/>
            <a:ext cx="6083781"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Help you remember</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5" name="Rectangle 4"/>
          <p:cNvSpPr/>
          <p:nvPr/>
        </p:nvSpPr>
        <p:spPr>
          <a:xfrm>
            <a:off x="3094541" y="3946802"/>
            <a:ext cx="7050328"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LET OUT FEELINGS</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6" name="Rectangle 5"/>
          <p:cNvSpPr/>
          <p:nvPr/>
        </p:nvSpPr>
        <p:spPr>
          <a:xfrm>
            <a:off x="-465394" y="4517491"/>
            <a:ext cx="8528740" cy="1754326"/>
          </a:xfrm>
          <a:prstGeom prst="rect">
            <a:avLst/>
          </a:prstGeom>
          <a:noFill/>
        </p:spPr>
        <p:txBody>
          <a:bodyPr wrap="square" lIns="91440" tIns="45720" rIns="91440" bIns="45720">
            <a:spAutoFit/>
          </a:bodyPr>
          <a:lstStyle/>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Lists and patterns</a:t>
            </a:r>
          </a:p>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Organizing</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7" name="Rectangle 6"/>
          <p:cNvSpPr/>
          <p:nvPr/>
        </p:nvSpPr>
        <p:spPr>
          <a:xfrm>
            <a:off x="4381837" y="630769"/>
            <a:ext cx="2779928" cy="923330"/>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Memento</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22344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0366969">
            <a:off x="1108702" y="2382719"/>
            <a:ext cx="10064550" cy="1754326"/>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You could create a Helping Hand</a:t>
            </a:r>
          </a:p>
          <a:p>
            <a:pPr algn="ctr"/>
            <a:r>
              <a:rPr lang="en-US" sz="5400" b="1" dirty="0" smtClean="0">
                <a:ln w="22225">
                  <a:solidFill>
                    <a:schemeClr val="accent2"/>
                  </a:solidFill>
                  <a:prstDash val="solid"/>
                </a:ln>
                <a:solidFill>
                  <a:schemeClr val="accent2">
                    <a:lumMod val="40000"/>
                    <a:lumOff val="60000"/>
                  </a:schemeClr>
                </a:solidFill>
              </a:rPr>
              <a:t>Inside.</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5109683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elping-hand-network | Protective behaviours, Child protectio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2996" y="116378"/>
            <a:ext cx="8046720" cy="7430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8787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19482335">
            <a:off x="2225824" y="2757472"/>
            <a:ext cx="7292931" cy="923330"/>
          </a:xfrm>
          <a:prstGeom prst="rect">
            <a:avLst/>
          </a:prstGeom>
          <a:noFill/>
        </p:spPr>
        <p:txBody>
          <a:bodyPr wrap="squar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Happy Journaling</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0966904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73</TotalTime>
  <Words>965</Words>
  <Application>Microsoft Office PowerPoint</Application>
  <PresentationFormat>Widescreen</PresentationFormat>
  <Paragraphs>73</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Arial</vt:lpstr>
      <vt:lpstr>Chronicle Display A</vt:lpstr>
      <vt:lpstr>Garamond</vt:lpstr>
      <vt:lpstr>Organic</vt:lpstr>
      <vt:lpstr>Journal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Journal</dc:title>
  <dc:creator>Stella Wilson</dc:creator>
  <cp:lastModifiedBy>Stella Wilson</cp:lastModifiedBy>
  <cp:revision>8</cp:revision>
  <dcterms:created xsi:type="dcterms:W3CDTF">2020-07-02T11:57:17Z</dcterms:created>
  <dcterms:modified xsi:type="dcterms:W3CDTF">2020-07-06T11:59:05Z</dcterms:modified>
</cp:coreProperties>
</file>