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8" r:id="rId2"/>
    <p:sldId id="291" r:id="rId3"/>
    <p:sldId id="292" r:id="rId4"/>
    <p:sldId id="323" r:id="rId5"/>
    <p:sldId id="273" r:id="rId6"/>
    <p:sldId id="317" r:id="rId7"/>
    <p:sldId id="282" r:id="rId8"/>
    <p:sldId id="321" r:id="rId9"/>
    <p:sldId id="324" r:id="rId10"/>
    <p:sldId id="322" r:id="rId11"/>
    <p:sldId id="31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5F60"/>
    <a:srgbClr val="00BF2F"/>
    <a:srgbClr val="B873C4"/>
    <a:srgbClr val="FFA14D"/>
    <a:srgbClr val="BDB9E5"/>
    <a:srgbClr val="ADF762"/>
    <a:srgbClr val="FEFFEF"/>
    <a:srgbClr val="FBFED9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704"/>
    <p:restoredTop sz="92913"/>
  </p:normalViewPr>
  <p:slideViewPr>
    <p:cSldViewPr snapToGrid="0" snapToObjects="1">
      <p:cViewPr varScale="1">
        <p:scale>
          <a:sx n="65" d="100"/>
          <a:sy n="65" d="100"/>
        </p:scale>
        <p:origin x="296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2935A-3390-F243-AD29-A0ABEC4C83FC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DC04-1169-C546-9210-E1CB0F69C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DEBDA-5C37-2D4D-87BA-0470D4F229C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3928" y="4679870"/>
            <a:ext cx="5306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</a:rPr>
              <a:t>KS2</a:t>
            </a:r>
          </a:p>
          <a:p>
            <a:pPr algn="ctr"/>
            <a:r>
              <a:rPr lang="en-US" sz="2800" dirty="0">
                <a:solidFill>
                  <a:srgbClr val="0070C0"/>
                </a:solidFill>
              </a:rPr>
              <a:t>Lesson </a:t>
            </a:r>
            <a:r>
              <a:rPr lang="en-US" sz="2800" dirty="0" smtClean="0">
                <a:solidFill>
                  <a:srgbClr val="0070C0"/>
                </a:solidFill>
              </a:rPr>
              <a:t>6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904" y="1437720"/>
            <a:ext cx="878423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70C0"/>
                </a:solidFill>
              </a:rPr>
              <a:t>Mindful Smelling</a:t>
            </a:r>
          </a:p>
        </p:txBody>
      </p:sp>
    </p:spTree>
    <p:extLst>
      <p:ext uri="{BB962C8B-B14F-4D97-AF65-F5344CB8AC3E}">
        <p14:creationId xmlns:p14="http://schemas.microsoft.com/office/powerpoint/2010/main" val="61593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410" y="14224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+mn-lt"/>
              </a:rPr>
              <a:t>Unit 2 </a:t>
            </a:r>
            <a:r>
              <a:rPr lang="en-US" sz="4000" b="1">
                <a:solidFill>
                  <a:srgbClr val="0070C0"/>
                </a:solidFill>
                <a:latin typeface="+mn-lt"/>
              </a:rPr>
              <a:t>– Sharpening Your Senses </a:t>
            </a:r>
            <a:endParaRPr lang="en-US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939" y="1537285"/>
            <a:ext cx="84035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</a:rPr>
              <a:t>We have been </a:t>
            </a:r>
            <a:r>
              <a:rPr lang="en-US" sz="2800" dirty="0" err="1">
                <a:solidFill>
                  <a:srgbClr val="0070C0"/>
                </a:solidFill>
              </a:rPr>
              <a:t>practising</a:t>
            </a:r>
            <a:r>
              <a:rPr lang="en-US" sz="2800" dirty="0">
                <a:solidFill>
                  <a:srgbClr val="0070C0"/>
                </a:solidFill>
              </a:rPr>
              <a:t> using our </a:t>
            </a:r>
          </a:p>
          <a:p>
            <a:pPr algn="ctr"/>
            <a:r>
              <a:rPr lang="en-US" sz="2800" dirty="0">
                <a:solidFill>
                  <a:srgbClr val="0070C0"/>
                </a:solidFill>
              </a:rPr>
              <a:t>RAS for mindful seeing</a:t>
            </a:r>
          </a:p>
          <a:p>
            <a:pPr algn="ctr"/>
            <a:endParaRPr lang="en-US" sz="2800" dirty="0">
              <a:solidFill>
                <a:srgbClr val="0070C0"/>
              </a:solidFill>
            </a:endParaRPr>
          </a:p>
          <a:p>
            <a:pPr algn="ctr"/>
            <a:r>
              <a:rPr lang="en-US" sz="2800" dirty="0">
                <a:solidFill>
                  <a:srgbClr val="0070C0"/>
                </a:solidFill>
              </a:rPr>
              <a:t>Now let’s focus our attention on mindful smelling</a:t>
            </a:r>
          </a:p>
        </p:txBody>
      </p:sp>
      <p:pic>
        <p:nvPicPr>
          <p:cNvPr id="16" name="Picture 15" descr="Screen Shot 2017-06-28 at 12.4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10" y="3869451"/>
            <a:ext cx="7962649" cy="23887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08908" y="3938933"/>
            <a:ext cx="2285999" cy="1030556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272209" y="3872856"/>
            <a:ext cx="258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✔</a:t>
            </a:r>
            <a:endParaRPr lang="en-US" sz="8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69027" y="3848788"/>
            <a:ext cx="258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✔</a:t>
            </a:r>
            <a:endParaRPr lang="en-US" sz="8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1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22118" y="127910"/>
            <a:ext cx="2540000" cy="70788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Lesson 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821493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Mindful Smelling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290" y="1529379"/>
            <a:ext cx="87842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using our sense of smell we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can</a:t>
            </a:r>
          </a:p>
          <a:p>
            <a:pPr algn="ctr"/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-  improve our ability to pay close attention</a:t>
            </a:r>
          </a:p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-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remember memories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and </a:t>
            </a:r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feelings linked to certain scents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- strengthen our RAS to focus on one thing at a time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348" y="4092825"/>
            <a:ext cx="1608122" cy="2394114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971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1524" y="442269"/>
            <a:ext cx="8784236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Mindful Smelling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979" y="83919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Review prior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4001439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does mindful smelling help us?</a:t>
            </a:r>
          </a:p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does it trigger different memories?</a:t>
            </a:r>
          </a:p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How do the PFC and hippocampus work together when we are doing mindful smelling?</a:t>
            </a:r>
          </a:p>
          <a:p>
            <a:pPr algn="ctr"/>
            <a:endParaRPr lang="en-GB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GB" sz="2800" dirty="0">
                <a:solidFill>
                  <a:srgbClr val="0070C0"/>
                </a:solidFill>
              </a:rPr>
              <a:t>Other?</a:t>
            </a:r>
            <a:endParaRPr lang="en-US" sz="2800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878" y="1444142"/>
            <a:ext cx="1792940" cy="226331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2650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87918" y="435666"/>
            <a:ext cx="55054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0070C0"/>
                </a:solidFill>
              </a:rPr>
              <a:t>Why – Mindful Smelling?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7961" y="4325417"/>
            <a:ext cx="84834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Our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brain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links certain smells with certain memories. 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remembers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people, places, or things we associate with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different smells.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we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practise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mindful smelling, it can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help us really notice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things around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 and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link memories to experiences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P.68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Lesson background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1810E7F-544B-AC4A-88D6-1444DB829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039" y="1714711"/>
            <a:ext cx="4407178" cy="2416839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7E60F9C-52A1-A44A-A270-C2A254470588}"/>
              </a:ext>
            </a:extLst>
          </p:cNvPr>
          <p:cNvSpPr txBox="1"/>
          <p:nvPr/>
        </p:nvSpPr>
        <p:spPr>
          <a:xfrm>
            <a:off x="5336610" y="2355993"/>
            <a:ext cx="4592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258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1226547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chemeClr val="tx1">
                    <a:lumMod val="65000"/>
                    <a:lumOff val="35000"/>
                  </a:schemeClr>
                </a:solidFill>
              </a:rPr>
              <a:t>Memories </a:t>
            </a:r>
            <a:r>
              <a:rPr lang="en-US" sz="2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are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linked to different smells and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scents. </a:t>
            </a:r>
            <a:b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is because the smell and memory </a:t>
            </a:r>
            <a:r>
              <a:rPr lang="en-US" sz="2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centres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 the brain are close to each other.</a:t>
            </a:r>
          </a:p>
          <a:p>
            <a:pPr algn="ctr"/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7345" y="2671737"/>
            <a:ext cx="42461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When we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smell a familiar scent, this can trigger a memory linked to the time and place we smelt that scent before. 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We can also feel the same things we felt at that time.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en-GB" b="1" dirty="0" smtClean="0">
                <a:solidFill>
                  <a:srgbClr val="0070C0"/>
                </a:solidFill>
              </a:rPr>
              <a:t>P.68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Lesson background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270" y="2838098"/>
            <a:ext cx="2247894" cy="2263220"/>
          </a:xfrm>
          <a:prstGeom prst="rect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65830" y="5370420"/>
            <a:ext cx="82123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For example,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smelling fresh strawberries reminds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 of the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summer and makes me feel warm and fuzzy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Can you think of one?</a:t>
            </a:r>
          </a:p>
          <a:p>
            <a:endParaRPr lang="en-US" sz="2400" dirty="0"/>
          </a:p>
        </p:txBody>
      </p:sp>
      <p:sp>
        <p:nvSpPr>
          <p:cNvPr id="15" name="Rectangle 14"/>
          <p:cNvSpPr/>
          <p:nvPr/>
        </p:nvSpPr>
        <p:spPr>
          <a:xfrm>
            <a:off x="1687918" y="435666"/>
            <a:ext cx="55054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>
                <a:solidFill>
                  <a:srgbClr val="0070C0"/>
                </a:solidFill>
              </a:rPr>
              <a:t>Why – Mindful Smelling?</a:t>
            </a:r>
            <a:endParaRPr 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00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4" grpId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459" y="1164134"/>
            <a:ext cx="9108541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When we have a happy memory associated with a certain sense, like the smell of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strawberries in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summer, we release a </a:t>
            </a:r>
          </a:p>
          <a:p>
            <a:pPr algn="ctr"/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CHEMICAL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 our brain called 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DOPAMINE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	</a:t>
            </a: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Dopamine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is </a:t>
            </a: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‘feel good’ chemical that our brain releases that helps us feel happy. When we link a smell to a happy memory, our brain releases dopamine and we feel good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97660" y="452372"/>
            <a:ext cx="462002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>
                <a:solidFill>
                  <a:srgbClr val="0070C0"/>
                </a:solidFill>
              </a:rPr>
              <a:t>Brain </a:t>
            </a:r>
            <a:r>
              <a:rPr lang="en-GB" sz="4400" b="1" smtClean="0">
                <a:solidFill>
                  <a:srgbClr val="0070C0"/>
                </a:solidFill>
              </a:rPr>
              <a:t>Research</a:t>
            </a: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70C0"/>
                </a:solidFill>
              </a:rPr>
              <a:t>Brain Research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59217" y="6488668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P.69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111" y="2527148"/>
            <a:ext cx="2522358" cy="2689623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5462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9488" y="1266436"/>
            <a:ext cx="8584909" cy="5965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000"/>
              </a:spcAft>
            </a:pPr>
            <a:endParaRPr lang="en-US" sz="2800" spc="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Lubalin Graph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24024" y="2149716"/>
            <a:ext cx="3300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Use/adapt the ideas in lesson 6 to develop a main activity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59217" y="6463925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P.72-3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</p:spTree>
    <p:extLst>
      <p:ext uri="{BB962C8B-B14F-4D97-AF65-F5344CB8AC3E}">
        <p14:creationId xmlns:p14="http://schemas.microsoft.com/office/powerpoint/2010/main" val="57600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9757" y="832400"/>
            <a:ext cx="9144000" cy="61863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Guess the smell </a:t>
            </a:r>
          </a:p>
          <a:p>
            <a:pPr algn="ctr"/>
            <a:r>
              <a:rPr lang="en-GB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(place various smells on cotton wool balls or in jars for pupils to smell)</a:t>
            </a:r>
          </a:p>
          <a:p>
            <a:endParaRPr lang="en-GB" sz="22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22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Just using your </a:t>
            </a:r>
            <a:r>
              <a:rPr lang="en-GB" sz="22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PCF</a:t>
            </a:r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think about the smell. </a:t>
            </a:r>
          </a:p>
          <a:p>
            <a:r>
              <a:rPr lang="en-GB" sz="2200" b="1" dirty="0" smtClean="0">
                <a:solidFill>
                  <a:schemeClr val="accent5">
                    <a:lumMod val="75000"/>
                  </a:schemeClr>
                </a:solidFill>
              </a:rPr>
              <a:t>What do you think it is?</a:t>
            </a:r>
          </a:p>
          <a:p>
            <a:endParaRPr lang="en-GB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Using your </a:t>
            </a:r>
            <a:r>
              <a:rPr lang="en-GB" sz="22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hippocampus</a:t>
            </a:r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try and think about when you might have </a:t>
            </a: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smelt that smell before</a:t>
            </a:r>
          </a:p>
          <a:p>
            <a:endParaRPr lang="en-GB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Using your </a:t>
            </a:r>
            <a:r>
              <a:rPr lang="en-GB" sz="2200" b="1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PFC and your hippocampus </a:t>
            </a:r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together, think about </a:t>
            </a: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this smell reminds you of. </a:t>
            </a:r>
          </a:p>
          <a:p>
            <a:r>
              <a:rPr lang="en-GB" sz="2200" b="1" dirty="0" smtClean="0">
                <a:solidFill>
                  <a:schemeClr val="accent5">
                    <a:lumMod val="75000"/>
                  </a:schemeClr>
                </a:solidFill>
              </a:rPr>
              <a:t>Do any memories pop into your mind that are associated  with this smell?</a:t>
            </a:r>
          </a:p>
          <a:p>
            <a:endParaRPr lang="en-GB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pairs, discuss if any of these smells gave you a good or happy feeling. If none did, think of other smells that make you feel good (like strawberries and summer)</a:t>
            </a:r>
            <a:endParaRPr lang="is-IS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is-IS" sz="2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7925" y="113818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70C0"/>
                </a:solidFill>
              </a:rPr>
              <a:t>E.G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59217" y="6463925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P.72-3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100710" y="2275602"/>
            <a:ext cx="104329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0" dirty="0">
                <a:solidFill>
                  <a:srgbClr val="7030A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6751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811" y="1610138"/>
            <a:ext cx="663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67001" y="1610138"/>
            <a:ext cx="66346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This should refer back to the brain and explain how this is relevant to them in everyday life</a:t>
            </a:r>
          </a:p>
          <a:p>
            <a:pPr algn="ctr"/>
            <a:endParaRPr lang="en-GB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WHY IS IT IMPORTANT TO KNOW/DO THIS?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6" y="6471422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is-IS" b="1" dirty="0">
                <a:solidFill>
                  <a:srgbClr val="0070C0"/>
                </a:solidFill>
              </a:rPr>
              <a:t>P.73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</p:spTree>
    <p:extLst>
      <p:ext uri="{BB962C8B-B14F-4D97-AF65-F5344CB8AC3E}">
        <p14:creationId xmlns:p14="http://schemas.microsoft.com/office/powerpoint/2010/main" val="137237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4885" y="3523717"/>
            <a:ext cx="8259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dirty="0"/>
          </a:p>
          <a:p>
            <a:pPr algn="ctr"/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57925" y="113818"/>
            <a:ext cx="1212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70C0"/>
                </a:solidFill>
              </a:rPr>
              <a:t>E.G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59216" y="6471422"/>
            <a:ext cx="2484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solidFill>
                  <a:srgbClr val="0070C0"/>
                </a:solidFill>
              </a:rPr>
              <a:t>Refer to </a:t>
            </a:r>
            <a:r>
              <a:rPr lang="is-IS" b="1" dirty="0">
                <a:solidFill>
                  <a:srgbClr val="0070C0"/>
                </a:solidFill>
              </a:rPr>
              <a:t>P.73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15" name="Straight Arrow Connector 8"/>
          <p:cNvCxnSpPr>
            <a:cxnSpLocks noChangeShapeType="1"/>
          </p:cNvCxnSpPr>
          <p:nvPr/>
        </p:nvCxnSpPr>
        <p:spPr bwMode="auto">
          <a:xfrm>
            <a:off x="4018712" y="2247184"/>
            <a:ext cx="843681" cy="0"/>
          </a:xfrm>
          <a:prstGeom prst="straightConnector1">
            <a:avLst/>
          </a:prstGeom>
          <a:noFill/>
          <a:ln w="57150">
            <a:solidFill>
              <a:srgbClr val="3366FF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4776363" y="3474361"/>
            <a:ext cx="3390176" cy="40011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WHAT/MEMORY/FEELINGS/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7603" y="3484716"/>
            <a:ext cx="3588342" cy="40011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SMELL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58042" y="991529"/>
            <a:ext cx="133610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0" dirty="0">
                <a:solidFill>
                  <a:srgbClr val="7030A0"/>
                </a:solidFill>
              </a:rPr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043" y="4384809"/>
            <a:ext cx="91089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2">
                    <a:lumMod val="50000"/>
                  </a:schemeClr>
                </a:solidFill>
              </a:rPr>
              <a:t>Can you describe how you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think you remember certain smells?</a:t>
            </a:r>
          </a:p>
          <a:p>
            <a:pPr algn="ctr"/>
            <a:endParaRPr lang="en-US" sz="12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Which parts of your brain are working hard when you do mindful smelling and when you remember things?</a:t>
            </a:r>
          </a:p>
          <a:p>
            <a:pPr algn="ctr"/>
            <a:endParaRPr lang="en-US" sz="12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What is happening when you feel different ways in response to different smells?</a:t>
            </a:r>
            <a:endParaRPr lang="en-US" sz="24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73" y="1306246"/>
            <a:ext cx="1179436" cy="1723601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137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38374</TotalTime>
  <Words>509</Words>
  <Application>Microsoft Macintosh PowerPoint</Application>
  <PresentationFormat>On-screen Show (4:3)</PresentationFormat>
  <Paragraphs>93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Calibri Light</vt:lpstr>
      <vt:lpstr>Lubalin Graph</vt:lpstr>
      <vt:lpstr>Arial</vt:lpstr>
      <vt:lpstr>Office Theme</vt:lpstr>
      <vt:lpstr>PowerPoint Presentation</vt:lpstr>
      <vt:lpstr>Unit 2 – Sharpening Your Senses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Bailey</dc:creator>
  <cp:lastModifiedBy>Rachel Bailey</cp:lastModifiedBy>
  <cp:revision>135</cp:revision>
  <dcterms:created xsi:type="dcterms:W3CDTF">2018-01-31T09:58:46Z</dcterms:created>
  <dcterms:modified xsi:type="dcterms:W3CDTF">2019-01-08T11:41:46Z</dcterms:modified>
</cp:coreProperties>
</file>